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81" r:id="rId5"/>
    <p:sldMasterId id="2147483682" r:id="rId6"/>
    <p:sldMasterId id="214748368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Lst>
  <p:sldSz cy="5143500" cx="9144000"/>
  <p:notesSz cx="6858000" cy="9144000"/>
  <p:embeddedFontLst>
    <p:embeddedFont>
      <p:font typeface="Raleway"/>
      <p:regular r:id="rId110"/>
      <p:bold r:id="rId111"/>
      <p:italic r:id="rId112"/>
      <p:boldItalic r:id="rId113"/>
    </p:embeddedFont>
    <p:embeddedFont>
      <p:font typeface="Lobster"/>
      <p:regular r:id="rId114"/>
    </p:embeddedFont>
    <p:embeddedFont>
      <p:font typeface="Playfair Display"/>
      <p:regular r:id="rId115"/>
      <p:bold r:id="rId116"/>
      <p:italic r:id="rId117"/>
      <p:boldItalic r:id="rId118"/>
    </p:embeddedFont>
    <p:embeddedFont>
      <p:font typeface="Lato"/>
      <p:regular r:id="rId119"/>
      <p:bold r:id="rId120"/>
      <p:italic r:id="rId121"/>
      <p:boldItalic r:id="rId122"/>
    </p:embeddedFont>
    <p:embeddedFont>
      <p:font typeface="Permanent Marker"/>
      <p:regular r:id="rId123"/>
    </p:embeddedFont>
    <p:embeddedFont>
      <p:font typeface="Montserrat Light"/>
      <p:regular r:id="rId124"/>
      <p:bold r:id="rId125"/>
      <p:italic r:id="rId126"/>
      <p:boldItalic r:id="rId127"/>
    </p:embeddedFont>
    <p:embeddedFont>
      <p:font typeface="Pacifico"/>
      <p:regular r:id="rId128"/>
    </p:embeddedFont>
    <p:embeddedFont>
      <p:font typeface="Century Gothic"/>
      <p:regular r:id="rId129"/>
      <p:bold r:id="rId130"/>
      <p:italic r:id="rId131"/>
      <p:boldItalic r:id="rId132"/>
    </p:embeddedFont>
    <p:embeddedFont>
      <p:font typeface="Open Sans"/>
      <p:regular r:id="rId133"/>
      <p:bold r:id="rId134"/>
      <p:italic r:id="rId135"/>
      <p:boldItalic r:id="rId1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3E716A93-CDA0-4AF5-937F-7F5162225D72}">
  <a:tblStyle styleId="{3E716A93-CDA0-4AF5-937F-7F5162225D7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slide" Target="slides/slide99.xml"/><Relationship Id="rId106" Type="http://schemas.openxmlformats.org/officeDocument/2006/relationships/slide" Target="slides/slide98.xml"/><Relationship Id="rId105" Type="http://schemas.openxmlformats.org/officeDocument/2006/relationships/slide" Target="slides/slide97.xml"/><Relationship Id="rId104" Type="http://schemas.openxmlformats.org/officeDocument/2006/relationships/slide" Target="slides/slide96.xml"/><Relationship Id="rId109" Type="http://schemas.openxmlformats.org/officeDocument/2006/relationships/slide" Target="slides/slide101.xml"/><Relationship Id="rId108" Type="http://schemas.openxmlformats.org/officeDocument/2006/relationships/slide" Target="slides/slide100.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slide" Target="slides/slide95.xml"/><Relationship Id="rId102" Type="http://schemas.openxmlformats.org/officeDocument/2006/relationships/slide" Target="slides/slide94.xml"/><Relationship Id="rId101" Type="http://schemas.openxmlformats.org/officeDocument/2006/relationships/slide" Target="slides/slide93.xml"/><Relationship Id="rId100" Type="http://schemas.openxmlformats.org/officeDocument/2006/relationships/slide" Target="slides/slide92.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29" Type="http://schemas.openxmlformats.org/officeDocument/2006/relationships/font" Target="fonts/CenturyGothic-regular.fntdata"/><Relationship Id="rId128" Type="http://schemas.openxmlformats.org/officeDocument/2006/relationships/font" Target="fonts/Pacifico-regular.fntdata"/><Relationship Id="rId127" Type="http://schemas.openxmlformats.org/officeDocument/2006/relationships/font" Target="fonts/MontserratLight-boldItalic.fntdata"/><Relationship Id="rId126" Type="http://schemas.openxmlformats.org/officeDocument/2006/relationships/font" Target="fonts/MontserratLight-italic.fntdata"/><Relationship Id="rId26" Type="http://schemas.openxmlformats.org/officeDocument/2006/relationships/slide" Target="slides/slide18.xml"/><Relationship Id="rId121" Type="http://schemas.openxmlformats.org/officeDocument/2006/relationships/font" Target="fonts/Lato-italic.fntdata"/><Relationship Id="rId25" Type="http://schemas.openxmlformats.org/officeDocument/2006/relationships/slide" Target="slides/slide17.xml"/><Relationship Id="rId120" Type="http://schemas.openxmlformats.org/officeDocument/2006/relationships/font" Target="fonts/Lato-bold.fntdata"/><Relationship Id="rId28" Type="http://schemas.openxmlformats.org/officeDocument/2006/relationships/slide" Target="slides/slide20.xml"/><Relationship Id="rId27" Type="http://schemas.openxmlformats.org/officeDocument/2006/relationships/slide" Target="slides/slide19.xml"/><Relationship Id="rId125" Type="http://schemas.openxmlformats.org/officeDocument/2006/relationships/font" Target="fonts/MontserratLight-bold.fntdata"/><Relationship Id="rId29" Type="http://schemas.openxmlformats.org/officeDocument/2006/relationships/slide" Target="slides/slide21.xml"/><Relationship Id="rId124" Type="http://schemas.openxmlformats.org/officeDocument/2006/relationships/font" Target="fonts/MontserratLight-regular.fntdata"/><Relationship Id="rId123" Type="http://schemas.openxmlformats.org/officeDocument/2006/relationships/font" Target="fonts/PermanentMarker-regular.fntdata"/><Relationship Id="rId122" Type="http://schemas.openxmlformats.org/officeDocument/2006/relationships/font" Target="fonts/Lato-boldItalic.fntdata"/><Relationship Id="rId95" Type="http://schemas.openxmlformats.org/officeDocument/2006/relationships/slide" Target="slides/slide87.xml"/><Relationship Id="rId94" Type="http://schemas.openxmlformats.org/officeDocument/2006/relationships/slide" Target="slides/slide86.xml"/><Relationship Id="rId97" Type="http://schemas.openxmlformats.org/officeDocument/2006/relationships/slide" Target="slides/slide89.xml"/><Relationship Id="rId96" Type="http://schemas.openxmlformats.org/officeDocument/2006/relationships/slide" Target="slides/slide88.xml"/><Relationship Id="rId11" Type="http://schemas.openxmlformats.org/officeDocument/2006/relationships/slide" Target="slides/slide3.xml"/><Relationship Id="rId99" Type="http://schemas.openxmlformats.org/officeDocument/2006/relationships/slide" Target="slides/slide91.xml"/><Relationship Id="rId10" Type="http://schemas.openxmlformats.org/officeDocument/2006/relationships/slide" Target="slides/slide2.xml"/><Relationship Id="rId98" Type="http://schemas.openxmlformats.org/officeDocument/2006/relationships/slide" Target="slides/slide90.xml"/><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18" Type="http://schemas.openxmlformats.org/officeDocument/2006/relationships/font" Target="fonts/PlayfairDisplay-boldItalic.fntdata"/><Relationship Id="rId117" Type="http://schemas.openxmlformats.org/officeDocument/2006/relationships/font" Target="fonts/PlayfairDisplay-italic.fntdata"/><Relationship Id="rId116" Type="http://schemas.openxmlformats.org/officeDocument/2006/relationships/font" Target="fonts/PlayfairDisplay-bold.fntdata"/><Relationship Id="rId115" Type="http://schemas.openxmlformats.org/officeDocument/2006/relationships/font" Target="fonts/PlayfairDisplay-regular.fntdata"/><Relationship Id="rId119" Type="http://schemas.openxmlformats.org/officeDocument/2006/relationships/font" Target="fonts/Lato-regular.fntdata"/><Relationship Id="rId15" Type="http://schemas.openxmlformats.org/officeDocument/2006/relationships/slide" Target="slides/slide7.xml"/><Relationship Id="rId110" Type="http://schemas.openxmlformats.org/officeDocument/2006/relationships/font" Target="fonts/Raleway-regular.fntdata"/><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14" Type="http://schemas.openxmlformats.org/officeDocument/2006/relationships/font" Target="fonts/Lobster-regular.fntdata"/><Relationship Id="rId18" Type="http://schemas.openxmlformats.org/officeDocument/2006/relationships/slide" Target="slides/slide10.xml"/><Relationship Id="rId113" Type="http://schemas.openxmlformats.org/officeDocument/2006/relationships/font" Target="fonts/Raleway-boldItalic.fntdata"/><Relationship Id="rId112" Type="http://schemas.openxmlformats.org/officeDocument/2006/relationships/font" Target="fonts/Raleway-italic.fntdata"/><Relationship Id="rId111" Type="http://schemas.openxmlformats.org/officeDocument/2006/relationships/font" Target="fonts/Raleway-bold.fntdata"/><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132" Type="http://schemas.openxmlformats.org/officeDocument/2006/relationships/font" Target="fonts/CenturyGothic-boldItalic.fntdata"/><Relationship Id="rId131" Type="http://schemas.openxmlformats.org/officeDocument/2006/relationships/font" Target="fonts/CenturyGothic-italic.fntdata"/><Relationship Id="rId130" Type="http://schemas.openxmlformats.org/officeDocument/2006/relationships/font" Target="fonts/CenturyGothic-bold.fntdata"/><Relationship Id="rId136" Type="http://schemas.openxmlformats.org/officeDocument/2006/relationships/font" Target="fonts/OpenSans-boldItalic.fntdata"/><Relationship Id="rId135" Type="http://schemas.openxmlformats.org/officeDocument/2006/relationships/font" Target="fonts/OpenSans-italic.fntdata"/><Relationship Id="rId134" Type="http://schemas.openxmlformats.org/officeDocument/2006/relationships/font" Target="fonts/OpenSans-bold.fntdata"/><Relationship Id="rId133" Type="http://schemas.openxmlformats.org/officeDocument/2006/relationships/font" Target="fonts/OpenSans-regular.fntdata"/><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7832602176_0_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7832602176_0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7" name="Shape 1027"/>
        <p:cNvGrpSpPr/>
        <p:nvPr/>
      </p:nvGrpSpPr>
      <p:grpSpPr>
        <a:xfrm>
          <a:off x="0" y="0"/>
          <a:ext cx="0" cy="0"/>
          <a:chOff x="0" y="0"/>
          <a:chExt cx="0" cy="0"/>
        </a:xfrm>
      </p:grpSpPr>
      <p:sp>
        <p:nvSpPr>
          <p:cNvPr id="1028" name="Google Shape;1028;g783cfdc7b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9" name="Google Shape;1029;g783cfdc7b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5" name="Shape 1035"/>
        <p:cNvGrpSpPr/>
        <p:nvPr/>
      </p:nvGrpSpPr>
      <p:grpSpPr>
        <a:xfrm>
          <a:off x="0" y="0"/>
          <a:ext cx="0" cy="0"/>
          <a:chOff x="0" y="0"/>
          <a:chExt cx="0" cy="0"/>
        </a:xfrm>
      </p:grpSpPr>
      <p:sp>
        <p:nvSpPr>
          <p:cNvPr id="1036" name="Google Shape;1036;g8658d827c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7" name="Google Shape;1037;g8658d827c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7832602176_0_5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7832602176_0_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7832602176_0_6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7832602176_0_6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g7832602176_0_6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7832602176_0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g7832602176_0_7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7832602176_0_7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7832602176_0_7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7832602176_0_7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7832602176_0_8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7832602176_0_8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7832602176_0_8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7832602176_0_8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g7832602176_0_9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7832602176_0_9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g7832602176_0_9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7832602176_0_9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783260217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783260217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7832602176_0_10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7832602176_0_10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g7832602176_0_10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7832602176_0_10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Google Shape;383;g7832602176_0_1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7832602176_0_1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g782dc37c1a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782dc37c1a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g85a9b6337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85a9b6337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g85a9b6337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85a9b6337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Google Shape;411;g85a9b6337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85a9b6337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Google Shape;418;g85a9b6337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85a9b6337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g85a9b63378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85a9b63378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Google Shape;432;g85a9b63378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85a9b63378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7832602176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7832602176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g85a9b63378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85a9b63378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Google Shape;450;g85a9b63378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85a9b63378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g85a9b63378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85a9b63378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g85a9b63378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85a9b63378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8" name="Shape 478"/>
        <p:cNvGrpSpPr/>
        <p:nvPr/>
      </p:nvGrpSpPr>
      <p:grpSpPr>
        <a:xfrm>
          <a:off x="0" y="0"/>
          <a:ext cx="0" cy="0"/>
          <a:chOff x="0" y="0"/>
          <a:chExt cx="0" cy="0"/>
        </a:xfrm>
      </p:grpSpPr>
      <p:sp>
        <p:nvSpPr>
          <p:cNvPr id="479" name="Google Shape;479;g80afdf9d7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80afdf9d7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5" name="Shape 485"/>
        <p:cNvGrpSpPr/>
        <p:nvPr/>
      </p:nvGrpSpPr>
      <p:grpSpPr>
        <a:xfrm>
          <a:off x="0" y="0"/>
          <a:ext cx="0" cy="0"/>
          <a:chOff x="0" y="0"/>
          <a:chExt cx="0" cy="0"/>
        </a:xfrm>
      </p:grpSpPr>
      <p:sp>
        <p:nvSpPr>
          <p:cNvPr id="486" name="Google Shape;486;g80afdf9d7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80afdf9d7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2" name="Shape 492"/>
        <p:cNvGrpSpPr/>
        <p:nvPr/>
      </p:nvGrpSpPr>
      <p:grpSpPr>
        <a:xfrm>
          <a:off x="0" y="0"/>
          <a:ext cx="0" cy="0"/>
          <a:chOff x="0" y="0"/>
          <a:chExt cx="0" cy="0"/>
        </a:xfrm>
      </p:grpSpPr>
      <p:sp>
        <p:nvSpPr>
          <p:cNvPr id="493" name="Google Shape;493;g80afdf9d7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80afdf9d7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9" name="Shape 499"/>
        <p:cNvGrpSpPr/>
        <p:nvPr/>
      </p:nvGrpSpPr>
      <p:grpSpPr>
        <a:xfrm>
          <a:off x="0" y="0"/>
          <a:ext cx="0" cy="0"/>
          <a:chOff x="0" y="0"/>
          <a:chExt cx="0" cy="0"/>
        </a:xfrm>
      </p:grpSpPr>
      <p:sp>
        <p:nvSpPr>
          <p:cNvPr id="500" name="Google Shape;500;g782dc37c1a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782dc37c1a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Google Shape;510;g782dc37c1a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782dc37c1a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Google Shape;519;g782dc37c1a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782dc37c1a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7832602176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7832602176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0" name="Shape 530"/>
        <p:cNvGrpSpPr/>
        <p:nvPr/>
      </p:nvGrpSpPr>
      <p:grpSpPr>
        <a:xfrm>
          <a:off x="0" y="0"/>
          <a:ext cx="0" cy="0"/>
          <a:chOff x="0" y="0"/>
          <a:chExt cx="0" cy="0"/>
        </a:xfrm>
      </p:grpSpPr>
      <p:sp>
        <p:nvSpPr>
          <p:cNvPr id="531" name="Google Shape;531;g782dc37c1a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782dc37c1a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9" name="Shape 539"/>
        <p:cNvGrpSpPr/>
        <p:nvPr/>
      </p:nvGrpSpPr>
      <p:grpSpPr>
        <a:xfrm>
          <a:off x="0" y="0"/>
          <a:ext cx="0" cy="0"/>
          <a:chOff x="0" y="0"/>
          <a:chExt cx="0" cy="0"/>
        </a:xfrm>
      </p:grpSpPr>
      <p:sp>
        <p:nvSpPr>
          <p:cNvPr id="540" name="Google Shape;540;g782dc37c1a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782dc37c1a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2" name="Shape 552"/>
        <p:cNvGrpSpPr/>
        <p:nvPr/>
      </p:nvGrpSpPr>
      <p:grpSpPr>
        <a:xfrm>
          <a:off x="0" y="0"/>
          <a:ext cx="0" cy="0"/>
          <a:chOff x="0" y="0"/>
          <a:chExt cx="0" cy="0"/>
        </a:xfrm>
      </p:grpSpPr>
      <p:sp>
        <p:nvSpPr>
          <p:cNvPr id="553" name="Google Shape;553;g782dc37c1a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782dc37c1a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2" name="Shape 562"/>
        <p:cNvGrpSpPr/>
        <p:nvPr/>
      </p:nvGrpSpPr>
      <p:grpSpPr>
        <a:xfrm>
          <a:off x="0" y="0"/>
          <a:ext cx="0" cy="0"/>
          <a:chOff x="0" y="0"/>
          <a:chExt cx="0" cy="0"/>
        </a:xfrm>
      </p:grpSpPr>
      <p:sp>
        <p:nvSpPr>
          <p:cNvPr id="563" name="Google Shape;563;g782dc37c1a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782dc37c1a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3" name="Shape 573"/>
        <p:cNvGrpSpPr/>
        <p:nvPr/>
      </p:nvGrpSpPr>
      <p:grpSpPr>
        <a:xfrm>
          <a:off x="0" y="0"/>
          <a:ext cx="0" cy="0"/>
          <a:chOff x="0" y="0"/>
          <a:chExt cx="0" cy="0"/>
        </a:xfrm>
      </p:grpSpPr>
      <p:sp>
        <p:nvSpPr>
          <p:cNvPr id="574" name="Google Shape;574;g782dc37c1a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782dc37c1a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1" name="Shape 581"/>
        <p:cNvGrpSpPr/>
        <p:nvPr/>
      </p:nvGrpSpPr>
      <p:grpSpPr>
        <a:xfrm>
          <a:off x="0" y="0"/>
          <a:ext cx="0" cy="0"/>
          <a:chOff x="0" y="0"/>
          <a:chExt cx="0" cy="0"/>
        </a:xfrm>
      </p:grpSpPr>
      <p:sp>
        <p:nvSpPr>
          <p:cNvPr id="582" name="Google Shape;582;g782dc37c1a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782dc37c1a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6" name="Shape 586"/>
        <p:cNvGrpSpPr/>
        <p:nvPr/>
      </p:nvGrpSpPr>
      <p:grpSpPr>
        <a:xfrm>
          <a:off x="0" y="0"/>
          <a:ext cx="0" cy="0"/>
          <a:chOff x="0" y="0"/>
          <a:chExt cx="0" cy="0"/>
        </a:xfrm>
      </p:grpSpPr>
      <p:sp>
        <p:nvSpPr>
          <p:cNvPr id="587" name="Google Shape;587;g8562b15a42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8562b15a42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1" name="Shape 591"/>
        <p:cNvGrpSpPr/>
        <p:nvPr/>
      </p:nvGrpSpPr>
      <p:grpSpPr>
        <a:xfrm>
          <a:off x="0" y="0"/>
          <a:ext cx="0" cy="0"/>
          <a:chOff x="0" y="0"/>
          <a:chExt cx="0" cy="0"/>
        </a:xfrm>
      </p:grpSpPr>
      <p:sp>
        <p:nvSpPr>
          <p:cNvPr id="592" name="Google Shape;592;g782dc37c1a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782dc37c1a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6" name="Shape 596"/>
        <p:cNvGrpSpPr/>
        <p:nvPr/>
      </p:nvGrpSpPr>
      <p:grpSpPr>
        <a:xfrm>
          <a:off x="0" y="0"/>
          <a:ext cx="0" cy="0"/>
          <a:chOff x="0" y="0"/>
          <a:chExt cx="0" cy="0"/>
        </a:xfrm>
      </p:grpSpPr>
      <p:sp>
        <p:nvSpPr>
          <p:cNvPr id="597" name="Google Shape;597;g8562b15a42_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8562b15a42_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1" name="Shape 601"/>
        <p:cNvGrpSpPr/>
        <p:nvPr/>
      </p:nvGrpSpPr>
      <p:grpSpPr>
        <a:xfrm>
          <a:off x="0" y="0"/>
          <a:ext cx="0" cy="0"/>
          <a:chOff x="0" y="0"/>
          <a:chExt cx="0" cy="0"/>
        </a:xfrm>
      </p:grpSpPr>
      <p:sp>
        <p:nvSpPr>
          <p:cNvPr id="602" name="Google Shape;602;g8562b15a42_3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8562b15a42_3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g7832602176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7832602176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6" name="Shape 606"/>
        <p:cNvGrpSpPr/>
        <p:nvPr/>
      </p:nvGrpSpPr>
      <p:grpSpPr>
        <a:xfrm>
          <a:off x="0" y="0"/>
          <a:ext cx="0" cy="0"/>
          <a:chOff x="0" y="0"/>
          <a:chExt cx="0" cy="0"/>
        </a:xfrm>
      </p:grpSpPr>
      <p:sp>
        <p:nvSpPr>
          <p:cNvPr id="607" name="Google Shape;607;g8562b15a42_3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8562b15a42_3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Google Shape;612;g8562b15a42_3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8562b15a42_3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6" name="Shape 616"/>
        <p:cNvGrpSpPr/>
        <p:nvPr/>
      </p:nvGrpSpPr>
      <p:grpSpPr>
        <a:xfrm>
          <a:off x="0" y="0"/>
          <a:ext cx="0" cy="0"/>
          <a:chOff x="0" y="0"/>
          <a:chExt cx="0" cy="0"/>
        </a:xfrm>
      </p:grpSpPr>
      <p:sp>
        <p:nvSpPr>
          <p:cNvPr id="617" name="Google Shape;617;g8562b15a42_3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8562b15a42_3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1" name="Shape 621"/>
        <p:cNvGrpSpPr/>
        <p:nvPr/>
      </p:nvGrpSpPr>
      <p:grpSpPr>
        <a:xfrm>
          <a:off x="0" y="0"/>
          <a:ext cx="0" cy="0"/>
          <a:chOff x="0" y="0"/>
          <a:chExt cx="0" cy="0"/>
        </a:xfrm>
      </p:grpSpPr>
      <p:sp>
        <p:nvSpPr>
          <p:cNvPr id="622" name="Google Shape;622;g8562b15a42_3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8562b15a42_3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6" name="Shape 626"/>
        <p:cNvGrpSpPr/>
        <p:nvPr/>
      </p:nvGrpSpPr>
      <p:grpSpPr>
        <a:xfrm>
          <a:off x="0" y="0"/>
          <a:ext cx="0" cy="0"/>
          <a:chOff x="0" y="0"/>
          <a:chExt cx="0" cy="0"/>
        </a:xfrm>
      </p:grpSpPr>
      <p:sp>
        <p:nvSpPr>
          <p:cNvPr id="627" name="Google Shape;627;g8562b15a42_3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8562b15a42_3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1" name="Shape 631"/>
        <p:cNvGrpSpPr/>
        <p:nvPr/>
      </p:nvGrpSpPr>
      <p:grpSpPr>
        <a:xfrm>
          <a:off x="0" y="0"/>
          <a:ext cx="0" cy="0"/>
          <a:chOff x="0" y="0"/>
          <a:chExt cx="0" cy="0"/>
        </a:xfrm>
      </p:grpSpPr>
      <p:sp>
        <p:nvSpPr>
          <p:cNvPr id="632" name="Google Shape;632;g8562b15a42_3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8562b15a42_3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6" name="Shape 636"/>
        <p:cNvGrpSpPr/>
        <p:nvPr/>
      </p:nvGrpSpPr>
      <p:grpSpPr>
        <a:xfrm>
          <a:off x="0" y="0"/>
          <a:ext cx="0" cy="0"/>
          <a:chOff x="0" y="0"/>
          <a:chExt cx="0" cy="0"/>
        </a:xfrm>
      </p:grpSpPr>
      <p:sp>
        <p:nvSpPr>
          <p:cNvPr id="637" name="Google Shape;637;g8562b15a42_3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8562b15a42_3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1" name="Shape 641"/>
        <p:cNvGrpSpPr/>
        <p:nvPr/>
      </p:nvGrpSpPr>
      <p:grpSpPr>
        <a:xfrm>
          <a:off x="0" y="0"/>
          <a:ext cx="0" cy="0"/>
          <a:chOff x="0" y="0"/>
          <a:chExt cx="0" cy="0"/>
        </a:xfrm>
      </p:grpSpPr>
      <p:sp>
        <p:nvSpPr>
          <p:cNvPr id="642" name="Google Shape;642;g8562b15a42_3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8562b15a42_3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Google Shape;647;g8562b15a42_3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8562b15a42_3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1" name="Shape 651"/>
        <p:cNvGrpSpPr/>
        <p:nvPr/>
      </p:nvGrpSpPr>
      <p:grpSpPr>
        <a:xfrm>
          <a:off x="0" y="0"/>
          <a:ext cx="0" cy="0"/>
          <a:chOff x="0" y="0"/>
          <a:chExt cx="0" cy="0"/>
        </a:xfrm>
      </p:grpSpPr>
      <p:sp>
        <p:nvSpPr>
          <p:cNvPr id="652" name="Google Shape;652;g8562b15a42_3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8562b15a42_3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7832602176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7832602176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6" name="Shape 656"/>
        <p:cNvGrpSpPr/>
        <p:nvPr/>
      </p:nvGrpSpPr>
      <p:grpSpPr>
        <a:xfrm>
          <a:off x="0" y="0"/>
          <a:ext cx="0" cy="0"/>
          <a:chOff x="0" y="0"/>
          <a:chExt cx="0" cy="0"/>
        </a:xfrm>
      </p:grpSpPr>
      <p:sp>
        <p:nvSpPr>
          <p:cNvPr id="657" name="Google Shape;657;g8562b15a42_3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8562b15a42_3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1" name="Shape 661"/>
        <p:cNvGrpSpPr/>
        <p:nvPr/>
      </p:nvGrpSpPr>
      <p:grpSpPr>
        <a:xfrm>
          <a:off x="0" y="0"/>
          <a:ext cx="0" cy="0"/>
          <a:chOff x="0" y="0"/>
          <a:chExt cx="0" cy="0"/>
        </a:xfrm>
      </p:grpSpPr>
      <p:sp>
        <p:nvSpPr>
          <p:cNvPr id="662" name="Google Shape;662;g8562b15a42_3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8562b15a42_3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6" name="Shape 666"/>
        <p:cNvGrpSpPr/>
        <p:nvPr/>
      </p:nvGrpSpPr>
      <p:grpSpPr>
        <a:xfrm>
          <a:off x="0" y="0"/>
          <a:ext cx="0" cy="0"/>
          <a:chOff x="0" y="0"/>
          <a:chExt cx="0" cy="0"/>
        </a:xfrm>
      </p:grpSpPr>
      <p:sp>
        <p:nvSpPr>
          <p:cNvPr id="667" name="Google Shape;667;g8562b15a42_3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8562b15a42_3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1" name="Shape 671"/>
        <p:cNvGrpSpPr/>
        <p:nvPr/>
      </p:nvGrpSpPr>
      <p:grpSpPr>
        <a:xfrm>
          <a:off x="0" y="0"/>
          <a:ext cx="0" cy="0"/>
          <a:chOff x="0" y="0"/>
          <a:chExt cx="0" cy="0"/>
        </a:xfrm>
      </p:grpSpPr>
      <p:sp>
        <p:nvSpPr>
          <p:cNvPr id="672" name="Google Shape;672;g8562b15a42_3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8562b15a42_3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6" name="Shape 676"/>
        <p:cNvGrpSpPr/>
        <p:nvPr/>
      </p:nvGrpSpPr>
      <p:grpSpPr>
        <a:xfrm>
          <a:off x="0" y="0"/>
          <a:ext cx="0" cy="0"/>
          <a:chOff x="0" y="0"/>
          <a:chExt cx="0" cy="0"/>
        </a:xfrm>
      </p:grpSpPr>
      <p:sp>
        <p:nvSpPr>
          <p:cNvPr id="677" name="Google Shape;677;g8562b15a42_3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8562b15a42_3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1" name="Shape 681"/>
        <p:cNvGrpSpPr/>
        <p:nvPr/>
      </p:nvGrpSpPr>
      <p:grpSpPr>
        <a:xfrm>
          <a:off x="0" y="0"/>
          <a:ext cx="0" cy="0"/>
          <a:chOff x="0" y="0"/>
          <a:chExt cx="0" cy="0"/>
        </a:xfrm>
      </p:grpSpPr>
      <p:sp>
        <p:nvSpPr>
          <p:cNvPr id="682" name="Google Shape;682;g8562b15a42_3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8562b15a42_3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6" name="Shape 686"/>
        <p:cNvGrpSpPr/>
        <p:nvPr/>
      </p:nvGrpSpPr>
      <p:grpSpPr>
        <a:xfrm>
          <a:off x="0" y="0"/>
          <a:ext cx="0" cy="0"/>
          <a:chOff x="0" y="0"/>
          <a:chExt cx="0" cy="0"/>
        </a:xfrm>
      </p:grpSpPr>
      <p:sp>
        <p:nvSpPr>
          <p:cNvPr id="687" name="Google Shape;687;g782dc37c1a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782dc37c1a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5" name="Shape 695"/>
        <p:cNvGrpSpPr/>
        <p:nvPr/>
      </p:nvGrpSpPr>
      <p:grpSpPr>
        <a:xfrm>
          <a:off x="0" y="0"/>
          <a:ext cx="0" cy="0"/>
          <a:chOff x="0" y="0"/>
          <a:chExt cx="0" cy="0"/>
        </a:xfrm>
      </p:grpSpPr>
      <p:sp>
        <p:nvSpPr>
          <p:cNvPr id="696" name="Google Shape;696;g8063f5a5d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8063f5a5d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6" name="Shape 706"/>
        <p:cNvGrpSpPr/>
        <p:nvPr/>
      </p:nvGrpSpPr>
      <p:grpSpPr>
        <a:xfrm>
          <a:off x="0" y="0"/>
          <a:ext cx="0" cy="0"/>
          <a:chOff x="0" y="0"/>
          <a:chExt cx="0" cy="0"/>
        </a:xfrm>
      </p:grpSpPr>
      <p:sp>
        <p:nvSpPr>
          <p:cNvPr id="707" name="Google Shape;707;g782dc37c1a_0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782dc37c1a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7" name="Shape 717"/>
        <p:cNvGrpSpPr/>
        <p:nvPr/>
      </p:nvGrpSpPr>
      <p:grpSpPr>
        <a:xfrm>
          <a:off x="0" y="0"/>
          <a:ext cx="0" cy="0"/>
          <a:chOff x="0" y="0"/>
          <a:chExt cx="0" cy="0"/>
        </a:xfrm>
      </p:grpSpPr>
      <p:sp>
        <p:nvSpPr>
          <p:cNvPr id="718" name="Google Shape;718;g8065fa68b4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8065fa68b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879f104bec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879f104bec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7" name="Shape 727"/>
        <p:cNvGrpSpPr/>
        <p:nvPr/>
      </p:nvGrpSpPr>
      <p:grpSpPr>
        <a:xfrm>
          <a:off x="0" y="0"/>
          <a:ext cx="0" cy="0"/>
          <a:chOff x="0" y="0"/>
          <a:chExt cx="0" cy="0"/>
        </a:xfrm>
      </p:grpSpPr>
      <p:sp>
        <p:nvSpPr>
          <p:cNvPr id="728" name="Google Shape;728;g8065fa68b4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8065fa68b4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8" name="Shape 738"/>
        <p:cNvGrpSpPr/>
        <p:nvPr/>
      </p:nvGrpSpPr>
      <p:grpSpPr>
        <a:xfrm>
          <a:off x="0" y="0"/>
          <a:ext cx="0" cy="0"/>
          <a:chOff x="0" y="0"/>
          <a:chExt cx="0" cy="0"/>
        </a:xfrm>
      </p:grpSpPr>
      <p:sp>
        <p:nvSpPr>
          <p:cNvPr id="739" name="Google Shape;739;g8065fa68b4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8065fa68b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0" name="Shape 750"/>
        <p:cNvGrpSpPr/>
        <p:nvPr/>
      </p:nvGrpSpPr>
      <p:grpSpPr>
        <a:xfrm>
          <a:off x="0" y="0"/>
          <a:ext cx="0" cy="0"/>
          <a:chOff x="0" y="0"/>
          <a:chExt cx="0" cy="0"/>
        </a:xfrm>
      </p:grpSpPr>
      <p:sp>
        <p:nvSpPr>
          <p:cNvPr id="751" name="Google Shape;751;g8065fa68b4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8065fa68b4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0" name="Shape 760"/>
        <p:cNvGrpSpPr/>
        <p:nvPr/>
      </p:nvGrpSpPr>
      <p:grpSpPr>
        <a:xfrm>
          <a:off x="0" y="0"/>
          <a:ext cx="0" cy="0"/>
          <a:chOff x="0" y="0"/>
          <a:chExt cx="0" cy="0"/>
        </a:xfrm>
      </p:grpSpPr>
      <p:sp>
        <p:nvSpPr>
          <p:cNvPr id="761" name="Google Shape;761;g8065fa68b4_2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8065fa68b4_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0" name="Shape 770"/>
        <p:cNvGrpSpPr/>
        <p:nvPr/>
      </p:nvGrpSpPr>
      <p:grpSpPr>
        <a:xfrm>
          <a:off x="0" y="0"/>
          <a:ext cx="0" cy="0"/>
          <a:chOff x="0" y="0"/>
          <a:chExt cx="0" cy="0"/>
        </a:xfrm>
      </p:grpSpPr>
      <p:sp>
        <p:nvSpPr>
          <p:cNvPr id="771" name="Google Shape;771;g8065fa68b4_2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8065fa68b4_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1" name="Shape 781"/>
        <p:cNvGrpSpPr/>
        <p:nvPr/>
      </p:nvGrpSpPr>
      <p:grpSpPr>
        <a:xfrm>
          <a:off x="0" y="0"/>
          <a:ext cx="0" cy="0"/>
          <a:chOff x="0" y="0"/>
          <a:chExt cx="0" cy="0"/>
        </a:xfrm>
      </p:grpSpPr>
      <p:sp>
        <p:nvSpPr>
          <p:cNvPr id="782" name="Google Shape;782;g8065fa68b4_2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8065fa68b4_2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1" name="Shape 791"/>
        <p:cNvGrpSpPr/>
        <p:nvPr/>
      </p:nvGrpSpPr>
      <p:grpSpPr>
        <a:xfrm>
          <a:off x="0" y="0"/>
          <a:ext cx="0" cy="0"/>
          <a:chOff x="0" y="0"/>
          <a:chExt cx="0" cy="0"/>
        </a:xfrm>
      </p:grpSpPr>
      <p:sp>
        <p:nvSpPr>
          <p:cNvPr id="792" name="Google Shape;792;g8065fa68b4_2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8065fa68b4_2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4" name="Shape 804"/>
        <p:cNvGrpSpPr/>
        <p:nvPr/>
      </p:nvGrpSpPr>
      <p:grpSpPr>
        <a:xfrm>
          <a:off x="0" y="0"/>
          <a:ext cx="0" cy="0"/>
          <a:chOff x="0" y="0"/>
          <a:chExt cx="0" cy="0"/>
        </a:xfrm>
      </p:grpSpPr>
      <p:sp>
        <p:nvSpPr>
          <p:cNvPr id="805" name="Google Shape;805;g8065fa68b4_2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8065fa68b4_2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5" name="Shape 815"/>
        <p:cNvGrpSpPr/>
        <p:nvPr/>
      </p:nvGrpSpPr>
      <p:grpSpPr>
        <a:xfrm>
          <a:off x="0" y="0"/>
          <a:ext cx="0" cy="0"/>
          <a:chOff x="0" y="0"/>
          <a:chExt cx="0" cy="0"/>
        </a:xfrm>
      </p:grpSpPr>
      <p:sp>
        <p:nvSpPr>
          <p:cNvPr id="816" name="Google Shape;816;g8065fa68b4_2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8065fa68b4_2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6" name="Shape 826"/>
        <p:cNvGrpSpPr/>
        <p:nvPr/>
      </p:nvGrpSpPr>
      <p:grpSpPr>
        <a:xfrm>
          <a:off x="0" y="0"/>
          <a:ext cx="0" cy="0"/>
          <a:chOff x="0" y="0"/>
          <a:chExt cx="0" cy="0"/>
        </a:xfrm>
      </p:grpSpPr>
      <p:sp>
        <p:nvSpPr>
          <p:cNvPr id="827" name="Google Shape;827;g8065fa68b4_2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8065fa68b4_2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g7832602176_0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7832602176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5" name="Shape 835"/>
        <p:cNvGrpSpPr/>
        <p:nvPr/>
      </p:nvGrpSpPr>
      <p:grpSpPr>
        <a:xfrm>
          <a:off x="0" y="0"/>
          <a:ext cx="0" cy="0"/>
          <a:chOff x="0" y="0"/>
          <a:chExt cx="0" cy="0"/>
        </a:xfrm>
      </p:grpSpPr>
      <p:sp>
        <p:nvSpPr>
          <p:cNvPr id="836" name="Google Shape;836;g8562b15a42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8562b15a42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5" name="Shape 845"/>
        <p:cNvGrpSpPr/>
        <p:nvPr/>
      </p:nvGrpSpPr>
      <p:grpSpPr>
        <a:xfrm>
          <a:off x="0" y="0"/>
          <a:ext cx="0" cy="0"/>
          <a:chOff x="0" y="0"/>
          <a:chExt cx="0" cy="0"/>
        </a:xfrm>
      </p:grpSpPr>
      <p:sp>
        <p:nvSpPr>
          <p:cNvPr id="846" name="Google Shape;846;g8562b15a42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8562b15a42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5" name="Shape 855"/>
        <p:cNvGrpSpPr/>
        <p:nvPr/>
      </p:nvGrpSpPr>
      <p:grpSpPr>
        <a:xfrm>
          <a:off x="0" y="0"/>
          <a:ext cx="0" cy="0"/>
          <a:chOff x="0" y="0"/>
          <a:chExt cx="0" cy="0"/>
        </a:xfrm>
      </p:grpSpPr>
      <p:sp>
        <p:nvSpPr>
          <p:cNvPr id="856" name="Google Shape;856;g8562b15a42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7" name="Google Shape;857;g8562b15a42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3" name="Shape 863"/>
        <p:cNvGrpSpPr/>
        <p:nvPr/>
      </p:nvGrpSpPr>
      <p:grpSpPr>
        <a:xfrm>
          <a:off x="0" y="0"/>
          <a:ext cx="0" cy="0"/>
          <a:chOff x="0" y="0"/>
          <a:chExt cx="0" cy="0"/>
        </a:xfrm>
      </p:grpSpPr>
      <p:sp>
        <p:nvSpPr>
          <p:cNvPr id="864" name="Google Shape;864;g8562b15a42_5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g8562b15a42_5_1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3" name="Shape 873"/>
        <p:cNvGrpSpPr/>
        <p:nvPr/>
      </p:nvGrpSpPr>
      <p:grpSpPr>
        <a:xfrm>
          <a:off x="0" y="0"/>
          <a:ext cx="0" cy="0"/>
          <a:chOff x="0" y="0"/>
          <a:chExt cx="0" cy="0"/>
        </a:xfrm>
      </p:grpSpPr>
      <p:sp>
        <p:nvSpPr>
          <p:cNvPr id="874" name="Google Shape;874;g8562b15a42_5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g8562b15a42_5_1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4" name="Shape 884"/>
        <p:cNvGrpSpPr/>
        <p:nvPr/>
      </p:nvGrpSpPr>
      <p:grpSpPr>
        <a:xfrm>
          <a:off x="0" y="0"/>
          <a:ext cx="0" cy="0"/>
          <a:chOff x="0" y="0"/>
          <a:chExt cx="0" cy="0"/>
        </a:xfrm>
      </p:grpSpPr>
      <p:sp>
        <p:nvSpPr>
          <p:cNvPr id="885" name="Google Shape;885;g8562b15a42_5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g8562b15a42_5_1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3" name="Shape 893"/>
        <p:cNvGrpSpPr/>
        <p:nvPr/>
      </p:nvGrpSpPr>
      <p:grpSpPr>
        <a:xfrm>
          <a:off x="0" y="0"/>
          <a:ext cx="0" cy="0"/>
          <a:chOff x="0" y="0"/>
          <a:chExt cx="0" cy="0"/>
        </a:xfrm>
      </p:grpSpPr>
      <p:sp>
        <p:nvSpPr>
          <p:cNvPr id="894" name="Google Shape;894;g8562b15a42_5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g8562b15a42_5_1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1" name="Shape 901"/>
        <p:cNvGrpSpPr/>
        <p:nvPr/>
      </p:nvGrpSpPr>
      <p:grpSpPr>
        <a:xfrm>
          <a:off x="0" y="0"/>
          <a:ext cx="0" cy="0"/>
          <a:chOff x="0" y="0"/>
          <a:chExt cx="0" cy="0"/>
        </a:xfrm>
      </p:grpSpPr>
      <p:sp>
        <p:nvSpPr>
          <p:cNvPr id="902" name="Google Shape;902;g8562b15a42_5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g8562b15a42_5_1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1" name="Shape 911"/>
        <p:cNvGrpSpPr/>
        <p:nvPr/>
      </p:nvGrpSpPr>
      <p:grpSpPr>
        <a:xfrm>
          <a:off x="0" y="0"/>
          <a:ext cx="0" cy="0"/>
          <a:chOff x="0" y="0"/>
          <a:chExt cx="0" cy="0"/>
        </a:xfrm>
      </p:grpSpPr>
      <p:sp>
        <p:nvSpPr>
          <p:cNvPr id="912" name="Google Shape;912;g8562b15a42_5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g8562b15a42_5_1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3" name="Shape 923"/>
        <p:cNvGrpSpPr/>
        <p:nvPr/>
      </p:nvGrpSpPr>
      <p:grpSpPr>
        <a:xfrm>
          <a:off x="0" y="0"/>
          <a:ext cx="0" cy="0"/>
          <a:chOff x="0" y="0"/>
          <a:chExt cx="0" cy="0"/>
        </a:xfrm>
      </p:grpSpPr>
      <p:sp>
        <p:nvSpPr>
          <p:cNvPr id="924" name="Google Shape;924;g782dc37c1a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5" name="Google Shape;925;g782dc37c1a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7832602176_0_4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7832602176_0_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2" name="Shape 932"/>
        <p:cNvGrpSpPr/>
        <p:nvPr/>
      </p:nvGrpSpPr>
      <p:grpSpPr>
        <a:xfrm>
          <a:off x="0" y="0"/>
          <a:ext cx="0" cy="0"/>
          <a:chOff x="0" y="0"/>
          <a:chExt cx="0" cy="0"/>
        </a:xfrm>
      </p:grpSpPr>
      <p:sp>
        <p:nvSpPr>
          <p:cNvPr id="933" name="Google Shape;933;g782dc37c1a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4" name="Google Shape;934;g782dc37c1a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2" name="Shape 942"/>
        <p:cNvGrpSpPr/>
        <p:nvPr/>
      </p:nvGrpSpPr>
      <p:grpSpPr>
        <a:xfrm>
          <a:off x="0" y="0"/>
          <a:ext cx="0" cy="0"/>
          <a:chOff x="0" y="0"/>
          <a:chExt cx="0" cy="0"/>
        </a:xfrm>
      </p:grpSpPr>
      <p:sp>
        <p:nvSpPr>
          <p:cNvPr id="943" name="Google Shape;943;g781fb50313_2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4" name="Google Shape;944;g781fb50313_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2" name="Shape 952"/>
        <p:cNvGrpSpPr/>
        <p:nvPr/>
      </p:nvGrpSpPr>
      <p:grpSpPr>
        <a:xfrm>
          <a:off x="0" y="0"/>
          <a:ext cx="0" cy="0"/>
          <a:chOff x="0" y="0"/>
          <a:chExt cx="0" cy="0"/>
        </a:xfrm>
      </p:grpSpPr>
      <p:sp>
        <p:nvSpPr>
          <p:cNvPr id="953" name="Google Shape;953;g781fb50313_2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4" name="Google Shape;954;g781fb50313_2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2" name="Shape 962"/>
        <p:cNvGrpSpPr/>
        <p:nvPr/>
      </p:nvGrpSpPr>
      <p:grpSpPr>
        <a:xfrm>
          <a:off x="0" y="0"/>
          <a:ext cx="0" cy="0"/>
          <a:chOff x="0" y="0"/>
          <a:chExt cx="0" cy="0"/>
        </a:xfrm>
      </p:grpSpPr>
      <p:sp>
        <p:nvSpPr>
          <p:cNvPr id="963" name="Google Shape;963;g782dc37c1a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782dc37c1a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7" name="Shape 967"/>
        <p:cNvGrpSpPr/>
        <p:nvPr/>
      </p:nvGrpSpPr>
      <p:grpSpPr>
        <a:xfrm>
          <a:off x="0" y="0"/>
          <a:ext cx="0" cy="0"/>
          <a:chOff x="0" y="0"/>
          <a:chExt cx="0" cy="0"/>
        </a:xfrm>
      </p:grpSpPr>
      <p:sp>
        <p:nvSpPr>
          <p:cNvPr id="968" name="Google Shape;968;g782dc37c1a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9" name="Google Shape;969;g782dc37c1a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1" name="Shape 981"/>
        <p:cNvGrpSpPr/>
        <p:nvPr/>
      </p:nvGrpSpPr>
      <p:grpSpPr>
        <a:xfrm>
          <a:off x="0" y="0"/>
          <a:ext cx="0" cy="0"/>
          <a:chOff x="0" y="0"/>
          <a:chExt cx="0" cy="0"/>
        </a:xfrm>
      </p:grpSpPr>
      <p:sp>
        <p:nvSpPr>
          <p:cNvPr id="982" name="Google Shape;982;g782dc37c1a_0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3" name="Google Shape;983;g782dc37c1a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3" name="Shape 993"/>
        <p:cNvGrpSpPr/>
        <p:nvPr/>
      </p:nvGrpSpPr>
      <p:grpSpPr>
        <a:xfrm>
          <a:off x="0" y="0"/>
          <a:ext cx="0" cy="0"/>
          <a:chOff x="0" y="0"/>
          <a:chExt cx="0" cy="0"/>
        </a:xfrm>
      </p:grpSpPr>
      <p:sp>
        <p:nvSpPr>
          <p:cNvPr id="994" name="Google Shape;994;g782dc37c1a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782dc37c1a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1" name="Shape 1001"/>
        <p:cNvGrpSpPr/>
        <p:nvPr/>
      </p:nvGrpSpPr>
      <p:grpSpPr>
        <a:xfrm>
          <a:off x="0" y="0"/>
          <a:ext cx="0" cy="0"/>
          <a:chOff x="0" y="0"/>
          <a:chExt cx="0" cy="0"/>
        </a:xfrm>
      </p:grpSpPr>
      <p:sp>
        <p:nvSpPr>
          <p:cNvPr id="1002" name="Google Shape;1002;g782dc37c1a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3" name="Google Shape;1003;g782dc37c1a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6" name="Shape 1006"/>
        <p:cNvGrpSpPr/>
        <p:nvPr/>
      </p:nvGrpSpPr>
      <p:grpSpPr>
        <a:xfrm>
          <a:off x="0" y="0"/>
          <a:ext cx="0" cy="0"/>
          <a:chOff x="0" y="0"/>
          <a:chExt cx="0" cy="0"/>
        </a:xfrm>
      </p:grpSpPr>
      <p:sp>
        <p:nvSpPr>
          <p:cNvPr id="1007" name="Google Shape;1007;g782dc37c1a_0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8" name="Google Shape;1008;g782dc37c1a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9" name="Shape 1019"/>
        <p:cNvGrpSpPr/>
        <p:nvPr/>
      </p:nvGrpSpPr>
      <p:grpSpPr>
        <a:xfrm>
          <a:off x="0" y="0"/>
          <a:ext cx="0" cy="0"/>
          <a:chOff x="0" y="0"/>
          <a:chExt cx="0" cy="0"/>
        </a:xfrm>
      </p:grpSpPr>
      <p:sp>
        <p:nvSpPr>
          <p:cNvPr id="1020" name="Google Shape;1020;g783cfdc7b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1" name="Google Shape;1021;g783cfdc7b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86" name="Shape 86"/>
        <p:cNvGrpSpPr/>
        <p:nvPr/>
      </p:nvGrpSpPr>
      <p:grpSpPr>
        <a:xfrm>
          <a:off x="0" y="0"/>
          <a:ext cx="0" cy="0"/>
          <a:chOff x="0" y="0"/>
          <a:chExt cx="0" cy="0"/>
        </a:xfrm>
      </p:grpSpPr>
      <p:sp>
        <p:nvSpPr>
          <p:cNvPr id="87" name="Google Shape;87;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8" name="Google Shape;88;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9" name="Google Shape;89;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90" name="Shape 90"/>
        <p:cNvGrpSpPr/>
        <p:nvPr/>
      </p:nvGrpSpPr>
      <p:grpSpPr>
        <a:xfrm>
          <a:off x="0" y="0"/>
          <a:ext cx="0" cy="0"/>
          <a:chOff x="0" y="0"/>
          <a:chExt cx="0" cy="0"/>
        </a:xfrm>
      </p:grpSpPr>
      <p:sp>
        <p:nvSpPr>
          <p:cNvPr id="91" name="Google Shape;91;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2" name="Google Shape;92;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93" name="Shape 93"/>
        <p:cNvGrpSpPr/>
        <p:nvPr/>
      </p:nvGrpSpPr>
      <p:grpSpPr>
        <a:xfrm>
          <a:off x="0" y="0"/>
          <a:ext cx="0" cy="0"/>
          <a:chOff x="0" y="0"/>
          <a:chExt cx="0" cy="0"/>
        </a:xfrm>
      </p:grpSpPr>
      <p:sp>
        <p:nvSpPr>
          <p:cNvPr id="94" name="Google Shape;94;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5" name="Google Shape;95;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96" name="Google Shape;96;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97" name="Shape 97"/>
        <p:cNvGrpSpPr/>
        <p:nvPr/>
      </p:nvGrpSpPr>
      <p:grpSpPr>
        <a:xfrm>
          <a:off x="0" y="0"/>
          <a:ext cx="0" cy="0"/>
          <a:chOff x="0" y="0"/>
          <a:chExt cx="0" cy="0"/>
        </a:xfrm>
      </p:grpSpPr>
      <p:sp>
        <p:nvSpPr>
          <p:cNvPr id="98" name="Google Shape;98;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9" name="Google Shape;99;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0" name="Google Shape;100;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1" name="Google Shape;101;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02" name="Shape 102"/>
        <p:cNvGrpSpPr/>
        <p:nvPr/>
      </p:nvGrpSpPr>
      <p:grpSpPr>
        <a:xfrm>
          <a:off x="0" y="0"/>
          <a:ext cx="0" cy="0"/>
          <a:chOff x="0" y="0"/>
          <a:chExt cx="0" cy="0"/>
        </a:xfrm>
      </p:grpSpPr>
      <p:sp>
        <p:nvSpPr>
          <p:cNvPr id="103" name="Google Shape;103;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4" name="Google Shape;104;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05" name="Shape 105"/>
        <p:cNvGrpSpPr/>
        <p:nvPr/>
      </p:nvGrpSpPr>
      <p:grpSpPr>
        <a:xfrm>
          <a:off x="0" y="0"/>
          <a:ext cx="0" cy="0"/>
          <a:chOff x="0" y="0"/>
          <a:chExt cx="0" cy="0"/>
        </a:xfrm>
      </p:grpSpPr>
      <p:sp>
        <p:nvSpPr>
          <p:cNvPr id="106" name="Google Shape;106;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7" name="Google Shape;107;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8" name="Google Shape;108;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09" name="Shape 109"/>
        <p:cNvGrpSpPr/>
        <p:nvPr/>
      </p:nvGrpSpPr>
      <p:grpSpPr>
        <a:xfrm>
          <a:off x="0" y="0"/>
          <a:ext cx="0" cy="0"/>
          <a:chOff x="0" y="0"/>
          <a:chExt cx="0" cy="0"/>
        </a:xfrm>
      </p:grpSpPr>
      <p:sp>
        <p:nvSpPr>
          <p:cNvPr id="110" name="Google Shape;110;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11" name="Google Shape;111;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12" name="Shape 112"/>
        <p:cNvGrpSpPr/>
        <p:nvPr/>
      </p:nvGrpSpPr>
      <p:grpSpPr>
        <a:xfrm>
          <a:off x="0" y="0"/>
          <a:ext cx="0" cy="0"/>
          <a:chOff x="0" y="0"/>
          <a:chExt cx="0" cy="0"/>
        </a:xfrm>
      </p:grpSpPr>
      <p:sp>
        <p:nvSpPr>
          <p:cNvPr id="113" name="Google Shape;113;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15" name="Google Shape;115;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6" name="Google Shape;116;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7" name="Google Shape;117;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18" name="Shape 118"/>
        <p:cNvGrpSpPr/>
        <p:nvPr/>
      </p:nvGrpSpPr>
      <p:grpSpPr>
        <a:xfrm>
          <a:off x="0" y="0"/>
          <a:ext cx="0" cy="0"/>
          <a:chOff x="0" y="0"/>
          <a:chExt cx="0" cy="0"/>
        </a:xfrm>
      </p:grpSpPr>
      <p:sp>
        <p:nvSpPr>
          <p:cNvPr id="119" name="Google Shape;119;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20" name="Google Shape;120;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21" name="Shape 121"/>
        <p:cNvGrpSpPr/>
        <p:nvPr/>
      </p:nvGrpSpPr>
      <p:grpSpPr>
        <a:xfrm>
          <a:off x="0" y="0"/>
          <a:ext cx="0" cy="0"/>
          <a:chOff x="0" y="0"/>
          <a:chExt cx="0" cy="0"/>
        </a:xfrm>
      </p:grpSpPr>
      <p:sp>
        <p:nvSpPr>
          <p:cNvPr id="122" name="Google Shape;122;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23" name="Google Shape;123;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24" name="Google Shape;124;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5" name="Shape 125"/>
        <p:cNvGrpSpPr/>
        <p:nvPr/>
      </p:nvGrpSpPr>
      <p:grpSpPr>
        <a:xfrm>
          <a:off x="0" y="0"/>
          <a:ext cx="0" cy="0"/>
          <a:chOff x="0" y="0"/>
          <a:chExt cx="0" cy="0"/>
        </a:xfrm>
      </p:grpSpPr>
      <p:sp>
        <p:nvSpPr>
          <p:cNvPr id="126" name="Google Shape;126;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a de título" type="title">
  <p:cSld name="TITLE">
    <p:spTree>
      <p:nvGrpSpPr>
        <p:cNvPr id="133" name="Shape 133"/>
        <p:cNvGrpSpPr/>
        <p:nvPr/>
      </p:nvGrpSpPr>
      <p:grpSpPr>
        <a:xfrm>
          <a:off x="0" y="0"/>
          <a:ext cx="0" cy="0"/>
          <a:chOff x="0" y="0"/>
          <a:chExt cx="0" cy="0"/>
        </a:xfrm>
      </p:grpSpPr>
      <p:sp>
        <p:nvSpPr>
          <p:cNvPr id="134" name="Google Shape;134;p2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5" name="Google Shape;135;p26"/>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36" name="Google Shape;136;p2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7" name="Google Shape;137;p2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8" name="Google Shape;138;p2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olo el título" type="titleOnly">
  <p:cSld name="TITLE_ONLY">
    <p:spTree>
      <p:nvGrpSpPr>
        <p:cNvPr id="139" name="Shape 139"/>
        <p:cNvGrpSpPr/>
        <p:nvPr/>
      </p:nvGrpSpPr>
      <p:grpSpPr>
        <a:xfrm>
          <a:off x="0" y="0"/>
          <a:ext cx="0" cy="0"/>
          <a:chOff x="0" y="0"/>
          <a:chExt cx="0" cy="0"/>
        </a:xfrm>
      </p:grpSpPr>
      <p:sp>
        <p:nvSpPr>
          <p:cNvPr id="140" name="Google Shape;140;p2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1" name="Google Shape;141;p2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2" name="Google Shape;142;p2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3" name="Google Shape;143;p2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objetos" type="obj">
  <p:cSld name="OBJECT">
    <p:spTree>
      <p:nvGrpSpPr>
        <p:cNvPr id="144" name="Shape 144"/>
        <p:cNvGrpSpPr/>
        <p:nvPr/>
      </p:nvGrpSpPr>
      <p:grpSpPr>
        <a:xfrm>
          <a:off x="0" y="0"/>
          <a:ext cx="0" cy="0"/>
          <a:chOff x="0" y="0"/>
          <a:chExt cx="0" cy="0"/>
        </a:xfrm>
      </p:grpSpPr>
      <p:sp>
        <p:nvSpPr>
          <p:cNvPr id="145" name="Google Shape;145;p2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6" name="Google Shape;146;p28"/>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7" name="Google Shape;147;p2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8" name="Google Shape;148;p2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9" name="Google Shape;149;p2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cabezado de sección" type="secHead">
  <p:cSld name="SECTION_HEADER">
    <p:spTree>
      <p:nvGrpSpPr>
        <p:cNvPr id="150" name="Shape 150"/>
        <p:cNvGrpSpPr/>
        <p:nvPr/>
      </p:nvGrpSpPr>
      <p:grpSpPr>
        <a:xfrm>
          <a:off x="0" y="0"/>
          <a:ext cx="0" cy="0"/>
          <a:chOff x="0" y="0"/>
          <a:chExt cx="0" cy="0"/>
        </a:xfrm>
      </p:grpSpPr>
      <p:sp>
        <p:nvSpPr>
          <p:cNvPr id="151" name="Google Shape;151;p29"/>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2" name="Google Shape;152;p29"/>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53" name="Google Shape;153;p2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4" name="Google Shape;154;p2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5" name="Google Shape;155;p2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s objetos" type="twoObj">
  <p:cSld name="TWO_OBJECTS">
    <p:spTree>
      <p:nvGrpSpPr>
        <p:cNvPr id="156" name="Shape 156"/>
        <p:cNvGrpSpPr/>
        <p:nvPr/>
      </p:nvGrpSpPr>
      <p:grpSpPr>
        <a:xfrm>
          <a:off x="0" y="0"/>
          <a:ext cx="0" cy="0"/>
          <a:chOff x="0" y="0"/>
          <a:chExt cx="0" cy="0"/>
        </a:xfrm>
      </p:grpSpPr>
      <p:sp>
        <p:nvSpPr>
          <p:cNvPr id="157" name="Google Shape;157;p3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8" name="Google Shape;158;p30"/>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9" name="Google Shape;159;p30"/>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0" name="Google Shape;160;p3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1" name="Google Shape;161;p3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2" name="Google Shape;162;p3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ción" type="twoTxTwoObj">
  <p:cSld name="TWO_OBJECTS_WITH_TEXT">
    <p:spTree>
      <p:nvGrpSpPr>
        <p:cNvPr id="163" name="Shape 163"/>
        <p:cNvGrpSpPr/>
        <p:nvPr/>
      </p:nvGrpSpPr>
      <p:grpSpPr>
        <a:xfrm>
          <a:off x="0" y="0"/>
          <a:ext cx="0" cy="0"/>
          <a:chOff x="0" y="0"/>
          <a:chExt cx="0" cy="0"/>
        </a:xfrm>
      </p:grpSpPr>
      <p:sp>
        <p:nvSpPr>
          <p:cNvPr id="164" name="Google Shape;164;p31"/>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5" name="Google Shape;165;p31"/>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66" name="Google Shape;166;p31"/>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7" name="Google Shape;167;p31"/>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68" name="Google Shape;168;p31"/>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9" name="Google Shape;169;p3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0" name="Google Shape;170;p3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1" name="Google Shape;171;p3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 blanco" type="blank">
  <p:cSld name="BLANK">
    <p:spTree>
      <p:nvGrpSpPr>
        <p:cNvPr id="172" name="Shape 172"/>
        <p:cNvGrpSpPr/>
        <p:nvPr/>
      </p:nvGrpSpPr>
      <p:grpSpPr>
        <a:xfrm>
          <a:off x="0" y="0"/>
          <a:ext cx="0" cy="0"/>
          <a:chOff x="0" y="0"/>
          <a:chExt cx="0" cy="0"/>
        </a:xfrm>
      </p:grpSpPr>
      <p:sp>
        <p:nvSpPr>
          <p:cNvPr id="173" name="Google Shape;173;p3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4" name="Google Shape;174;p3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5" name="Google Shape;175;p3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ido con título" type="objTx">
  <p:cSld name="OBJECT_WITH_CAPTION_TEXT">
    <p:spTree>
      <p:nvGrpSpPr>
        <p:cNvPr id="176" name="Shape 176"/>
        <p:cNvGrpSpPr/>
        <p:nvPr/>
      </p:nvGrpSpPr>
      <p:grpSpPr>
        <a:xfrm>
          <a:off x="0" y="0"/>
          <a:ext cx="0" cy="0"/>
          <a:chOff x="0" y="0"/>
          <a:chExt cx="0" cy="0"/>
        </a:xfrm>
      </p:grpSpPr>
      <p:sp>
        <p:nvSpPr>
          <p:cNvPr id="177" name="Google Shape;177;p33"/>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8" name="Google Shape;178;p33"/>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79" name="Google Shape;179;p33"/>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80" name="Google Shape;180;p3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1" name="Google Shape;181;p3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2" name="Google Shape;182;p3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n con título" type="picTx">
  <p:cSld name="PICTURE_WITH_CAPTION_TEXT">
    <p:spTree>
      <p:nvGrpSpPr>
        <p:cNvPr id="183" name="Shape 183"/>
        <p:cNvGrpSpPr/>
        <p:nvPr/>
      </p:nvGrpSpPr>
      <p:grpSpPr>
        <a:xfrm>
          <a:off x="0" y="0"/>
          <a:ext cx="0" cy="0"/>
          <a:chOff x="0" y="0"/>
          <a:chExt cx="0" cy="0"/>
        </a:xfrm>
      </p:grpSpPr>
      <p:sp>
        <p:nvSpPr>
          <p:cNvPr id="184" name="Google Shape;184;p34"/>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5" name="Google Shape;185;p34"/>
          <p:cNvSpPr/>
          <p:nvPr>
            <p:ph idx="2" type="pic"/>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86" name="Google Shape;186;p34"/>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87" name="Google Shape;187;p3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8" name="Google Shape;188;p3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9" name="Google Shape;189;p3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texto vertical" type="vertTx">
  <p:cSld name="VERTICAL_TEXT">
    <p:spTree>
      <p:nvGrpSpPr>
        <p:cNvPr id="190" name="Shape 190"/>
        <p:cNvGrpSpPr/>
        <p:nvPr/>
      </p:nvGrpSpPr>
      <p:grpSpPr>
        <a:xfrm>
          <a:off x="0" y="0"/>
          <a:ext cx="0" cy="0"/>
          <a:chOff x="0" y="0"/>
          <a:chExt cx="0" cy="0"/>
        </a:xfrm>
      </p:grpSpPr>
      <p:sp>
        <p:nvSpPr>
          <p:cNvPr id="191" name="Google Shape;191;p3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2" name="Google Shape;192;p35"/>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3" name="Google Shape;193;p3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4" name="Google Shape;194;p3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5" name="Google Shape;195;p3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vertical y texto" type="vertTitleAndTx">
  <p:cSld name="VERTICAL_TITLE_AND_VERTICAL_TEXT">
    <p:spTree>
      <p:nvGrpSpPr>
        <p:cNvPr id="196" name="Shape 196"/>
        <p:cNvGrpSpPr/>
        <p:nvPr/>
      </p:nvGrpSpPr>
      <p:grpSpPr>
        <a:xfrm>
          <a:off x="0" y="0"/>
          <a:ext cx="0" cy="0"/>
          <a:chOff x="0" y="0"/>
          <a:chExt cx="0" cy="0"/>
        </a:xfrm>
      </p:grpSpPr>
      <p:sp>
        <p:nvSpPr>
          <p:cNvPr id="197" name="Google Shape;197;p36"/>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8" name="Google Shape;198;p36"/>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9" name="Google Shape;199;p3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0" name="Google Shape;200;p3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1" name="Google Shape;201;p3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1.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419"/>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82" name="Shape 82"/>
        <p:cNvGrpSpPr/>
        <p:nvPr/>
      </p:nvGrpSpPr>
      <p:grpSpPr>
        <a:xfrm>
          <a:off x="0" y="0"/>
          <a:ext cx="0" cy="0"/>
          <a:chOff x="0" y="0"/>
          <a:chExt cx="0" cy="0"/>
        </a:xfrm>
      </p:grpSpPr>
      <p:sp>
        <p:nvSpPr>
          <p:cNvPr id="83" name="Google Shape;83;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84" name="Google Shape;84;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5" name="Google Shape;85;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s-419"/>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27" name="Shape 127"/>
        <p:cNvGrpSpPr/>
        <p:nvPr/>
      </p:nvGrpSpPr>
      <p:grpSpPr>
        <a:xfrm>
          <a:off x="0" y="0"/>
          <a:ext cx="0" cy="0"/>
          <a:chOff x="0" y="0"/>
          <a:chExt cx="0" cy="0"/>
        </a:xfrm>
      </p:grpSpPr>
      <p:sp>
        <p:nvSpPr>
          <p:cNvPr id="128" name="Google Shape;128;p2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29" name="Google Shape;129;p2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30" name="Google Shape;130;p2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31" name="Google Shape;131;p2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32" name="Google Shape;132;p2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419"/>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93.png"/><Relationship Id="rId4" Type="http://schemas.openxmlformats.org/officeDocument/2006/relationships/image" Target="../media/image98.png"/><Relationship Id="rId5" Type="http://schemas.openxmlformats.org/officeDocument/2006/relationships/image" Target="../media/image9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19.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7.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6.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4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5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4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5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5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5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5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5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7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56.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6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6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73.png"/><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6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66.png"/><Relationship Id="rId4" Type="http://schemas.openxmlformats.org/officeDocument/2006/relationships/image" Target="../media/image65.png"/><Relationship Id="rId5" Type="http://schemas.openxmlformats.org/officeDocument/2006/relationships/image" Target="../media/image6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5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6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71.png"/><Relationship Id="rId4" Type="http://schemas.openxmlformats.org/officeDocument/2006/relationships/image" Target="../media/image6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7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69.png"/><Relationship Id="rId4" Type="http://schemas.openxmlformats.org/officeDocument/2006/relationships/image" Target="../media/image7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77.png"/><Relationship Id="rId4" Type="http://schemas.openxmlformats.org/officeDocument/2006/relationships/image" Target="../media/image7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78.png"/><Relationship Id="rId4" Type="http://schemas.openxmlformats.org/officeDocument/2006/relationships/image" Target="../media/image7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81.png"/><Relationship Id="rId4" Type="http://schemas.openxmlformats.org/officeDocument/2006/relationships/image" Target="../media/image7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79.png"/><Relationship Id="rId4" Type="http://schemas.openxmlformats.org/officeDocument/2006/relationships/image" Target="../media/image8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3.xml"/><Relationship Id="rId3" Type="http://schemas.openxmlformats.org/officeDocument/2006/relationships/image" Target="../media/image83.png"/><Relationship Id="rId4" Type="http://schemas.openxmlformats.org/officeDocument/2006/relationships/image" Target="../media/image8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4.xml"/><Relationship Id="rId3" Type="http://schemas.openxmlformats.org/officeDocument/2006/relationships/image" Target="../media/image83.png"/><Relationship Id="rId4" Type="http://schemas.openxmlformats.org/officeDocument/2006/relationships/image" Target="../media/image8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5.xml"/><Relationship Id="rId3" Type="http://schemas.openxmlformats.org/officeDocument/2006/relationships/image" Target="../media/image8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6.xml"/><Relationship Id="rId3" Type="http://schemas.openxmlformats.org/officeDocument/2006/relationships/image" Target="../media/image9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7.xml"/><Relationship Id="rId3" Type="http://schemas.openxmlformats.org/officeDocument/2006/relationships/image" Target="../media/image99.png"/><Relationship Id="rId4" Type="http://schemas.openxmlformats.org/officeDocument/2006/relationships/image" Target="../media/image8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8.xml"/><Relationship Id="rId3" Type="http://schemas.openxmlformats.org/officeDocument/2006/relationships/image" Target="../media/image8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8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9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9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8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9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9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97.png"/><Relationship Id="rId4" Type="http://schemas.openxmlformats.org/officeDocument/2006/relationships/image" Target="../media/image92.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37"/>
          <p:cNvSpPr/>
          <p:nvPr/>
        </p:nvSpPr>
        <p:spPr>
          <a:xfrm>
            <a:off x="-1" y="0"/>
            <a:ext cx="1724700" cy="477300"/>
          </a:xfrm>
          <a:prstGeom prst="rect">
            <a:avLst/>
          </a:prstGeom>
          <a:solidFill>
            <a:srgbClr val="E4E4E4"/>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7" name="Google Shape;207;p37"/>
          <p:cNvPicPr preferRelativeResize="0"/>
          <p:nvPr/>
        </p:nvPicPr>
        <p:blipFill>
          <a:blip r:embed="rId3">
            <a:alphaModFix/>
          </a:blip>
          <a:stretch>
            <a:fillRect/>
          </a:stretch>
        </p:blipFill>
        <p:spPr>
          <a:xfrm>
            <a:off x="0" y="0"/>
            <a:ext cx="1724775" cy="1693975"/>
          </a:xfrm>
          <a:prstGeom prst="rect">
            <a:avLst/>
          </a:prstGeom>
          <a:noFill/>
          <a:ln>
            <a:noFill/>
          </a:ln>
        </p:spPr>
      </p:pic>
      <p:sp>
        <p:nvSpPr>
          <p:cNvPr id="208" name="Google Shape;208;p37"/>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a:t>Tumores del Sistema Nervioso</a:t>
            </a:r>
            <a:endParaRPr/>
          </a:p>
        </p:txBody>
      </p:sp>
      <p:sp>
        <p:nvSpPr>
          <p:cNvPr id="209" name="Google Shape;209;p37"/>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a:t>Grupo VIII-3</a:t>
            </a:r>
            <a:endParaRPr/>
          </a:p>
        </p:txBody>
      </p:sp>
      <p:pic>
        <p:nvPicPr>
          <p:cNvPr id="210" name="Google Shape;210;p37"/>
          <p:cNvPicPr preferRelativeResize="0"/>
          <p:nvPr/>
        </p:nvPicPr>
        <p:blipFill rotWithShape="1">
          <a:blip r:embed="rId4">
            <a:alphaModFix/>
          </a:blip>
          <a:srcRect b="12677" l="10760" r="7779" t="20841"/>
          <a:stretch/>
        </p:blipFill>
        <p:spPr>
          <a:xfrm>
            <a:off x="7332725" y="0"/>
            <a:ext cx="1872875" cy="1570775"/>
          </a:xfrm>
          <a:prstGeom prst="rect">
            <a:avLst/>
          </a:prstGeom>
          <a:noFill/>
          <a:ln>
            <a:noFill/>
          </a:ln>
        </p:spPr>
      </p:pic>
      <p:sp>
        <p:nvSpPr>
          <p:cNvPr id="211" name="Google Shape;211;p37"/>
          <p:cNvSpPr txBox="1"/>
          <p:nvPr/>
        </p:nvSpPr>
        <p:spPr>
          <a:xfrm>
            <a:off x="1879450" y="-77000"/>
            <a:ext cx="5298600" cy="41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1800">
                <a:solidFill>
                  <a:schemeClr val="accent5"/>
                </a:solidFill>
                <a:latin typeface="Raleway"/>
                <a:ea typeface="Raleway"/>
                <a:cs typeface="Raleway"/>
                <a:sym typeface="Raleway"/>
              </a:rPr>
              <a:t>UNIVERSIDAD AUTÓNOMA DE SINALOA</a:t>
            </a:r>
            <a:endParaRPr b="1" sz="1800">
              <a:solidFill>
                <a:schemeClr val="accent5"/>
              </a:solidFill>
              <a:latin typeface="Raleway"/>
              <a:ea typeface="Raleway"/>
              <a:cs typeface="Raleway"/>
              <a:sym typeface="Raleway"/>
            </a:endParaRPr>
          </a:p>
          <a:p>
            <a:pPr indent="0" lvl="0" marL="0" rtl="0" algn="ctr">
              <a:spcBef>
                <a:spcPts val="0"/>
              </a:spcBef>
              <a:spcAft>
                <a:spcPts val="0"/>
              </a:spcAft>
              <a:buNone/>
            </a:pPr>
            <a:r>
              <a:rPr b="1" lang="es-419">
                <a:solidFill>
                  <a:schemeClr val="accent5"/>
                </a:solidFill>
                <a:latin typeface="Raleway"/>
                <a:ea typeface="Raleway"/>
                <a:cs typeface="Raleway"/>
                <a:sym typeface="Raleway"/>
              </a:rPr>
              <a:t>Facultad de Medicina</a:t>
            </a:r>
            <a:endParaRPr b="1">
              <a:solidFill>
                <a:schemeClr val="accent5"/>
              </a:solidFill>
              <a:latin typeface="Raleway"/>
              <a:ea typeface="Raleway"/>
              <a:cs typeface="Raleway"/>
              <a:sym typeface="Raleway"/>
            </a:endParaRPr>
          </a:p>
          <a:p>
            <a:pPr indent="0" lvl="0" marL="0" rtl="0" algn="ctr">
              <a:spcBef>
                <a:spcPts val="0"/>
              </a:spcBef>
              <a:spcAft>
                <a:spcPts val="0"/>
              </a:spcAft>
              <a:buNone/>
            </a:pPr>
            <a:r>
              <a:t/>
            </a:r>
            <a:endParaRPr b="1" sz="1200">
              <a:solidFill>
                <a:srgbClr val="FFFFFF"/>
              </a:solidFill>
              <a:latin typeface="Raleway"/>
              <a:ea typeface="Raleway"/>
              <a:cs typeface="Raleway"/>
              <a:sym typeface="Raleway"/>
            </a:endParaRPr>
          </a:p>
        </p:txBody>
      </p:sp>
      <p:sp>
        <p:nvSpPr>
          <p:cNvPr id="212" name="Google Shape;212;p37"/>
          <p:cNvSpPr txBox="1"/>
          <p:nvPr/>
        </p:nvSpPr>
        <p:spPr>
          <a:xfrm>
            <a:off x="0" y="4727700"/>
            <a:ext cx="9144000" cy="415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b="1" lang="es-419" sz="1200">
                <a:latin typeface="Raleway"/>
                <a:ea typeface="Raleway"/>
                <a:cs typeface="Raleway"/>
                <a:sym typeface="Raleway"/>
              </a:rPr>
              <a:t>Benguechea Brayan, </a:t>
            </a:r>
            <a:r>
              <a:rPr b="1" lang="es-419" sz="1200">
                <a:latin typeface="Raleway"/>
                <a:ea typeface="Raleway"/>
                <a:cs typeface="Raleway"/>
                <a:sym typeface="Raleway"/>
              </a:rPr>
              <a:t>Chávez Guadalupe, Fong  Michelle, Guarneros Miguel, Hernández  Isabel, Ureta  Karen</a:t>
            </a:r>
            <a:endParaRPr b="1" sz="1200">
              <a:latin typeface="Raleway"/>
              <a:ea typeface="Raleway"/>
              <a:cs typeface="Raleway"/>
              <a:sym typeface="Raleway"/>
            </a:endParaRPr>
          </a:p>
          <a:p>
            <a:pPr indent="0" lvl="0" marL="0" rtl="0" algn="ctr">
              <a:spcBef>
                <a:spcPts val="1200"/>
              </a:spcBef>
              <a:spcAft>
                <a:spcPts val="0"/>
              </a:spcAft>
              <a:buNone/>
            </a:pPr>
            <a:r>
              <a:t/>
            </a:r>
            <a:endParaRPr>
              <a:latin typeface="Montserrat Light"/>
              <a:ea typeface="Montserrat Light"/>
              <a:cs typeface="Montserrat Light"/>
              <a:sym typeface="Montserrat Light"/>
            </a:endParaRPr>
          </a:p>
        </p:txBody>
      </p:sp>
      <p:sp>
        <p:nvSpPr>
          <p:cNvPr id="213" name="Google Shape;213;p37"/>
          <p:cNvSpPr txBox="1"/>
          <p:nvPr/>
        </p:nvSpPr>
        <p:spPr>
          <a:xfrm>
            <a:off x="3653850" y="3899850"/>
            <a:ext cx="2698200" cy="47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a:latin typeface="Lato"/>
                <a:ea typeface="Lato"/>
                <a:cs typeface="Lato"/>
                <a:sym typeface="Lato"/>
              </a:rPr>
              <a:t>Dr.  Bernal  Perez Arturo</a:t>
            </a:r>
            <a:endParaRPr>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pic>
        <p:nvPicPr>
          <p:cNvPr id="281" name="Google Shape;281;p46"/>
          <p:cNvPicPr preferRelativeResize="0"/>
          <p:nvPr/>
        </p:nvPicPr>
        <p:blipFill>
          <a:blip r:embed="rId3">
            <a:alphaModFix/>
          </a:blip>
          <a:stretch>
            <a:fillRect/>
          </a:stretch>
        </p:blipFill>
        <p:spPr>
          <a:xfrm>
            <a:off x="3737075" y="1220238"/>
            <a:ext cx="5356700" cy="3170075"/>
          </a:xfrm>
          <a:prstGeom prst="rect">
            <a:avLst/>
          </a:prstGeom>
          <a:noFill/>
          <a:ln>
            <a:noFill/>
          </a:ln>
        </p:spPr>
      </p:pic>
      <p:sp>
        <p:nvSpPr>
          <p:cNvPr id="282" name="Google Shape;282;p46"/>
          <p:cNvSpPr txBox="1"/>
          <p:nvPr>
            <p:ph idx="1" type="body"/>
          </p:nvPr>
        </p:nvSpPr>
        <p:spPr>
          <a:xfrm>
            <a:off x="70600" y="1033500"/>
            <a:ext cx="4028100" cy="41100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Font typeface="Lato"/>
              <a:buChar char="●"/>
            </a:pPr>
            <a:r>
              <a:rPr lang="es-419" sz="1300">
                <a:latin typeface="Lato"/>
                <a:ea typeface="Lato"/>
                <a:cs typeface="Lato"/>
                <a:sym typeface="Lato"/>
              </a:rPr>
              <a:t>Los primarios son relativamente raros (7-21 casos por cada 100.000 personas/año, de los que un tercio son malignos, y dos tercios, benignos). </a:t>
            </a:r>
            <a:endParaRPr sz="1300">
              <a:latin typeface="Lato"/>
              <a:ea typeface="Lato"/>
              <a:cs typeface="Lato"/>
              <a:sym typeface="Lato"/>
            </a:endParaRPr>
          </a:p>
          <a:p>
            <a:pPr indent="-311150" lvl="0" marL="457200" rtl="0" algn="l">
              <a:spcBef>
                <a:spcPts val="0"/>
              </a:spcBef>
              <a:spcAft>
                <a:spcPts val="0"/>
              </a:spcAft>
              <a:buSzPts val="1300"/>
              <a:buFont typeface="Lato"/>
              <a:buChar char="●"/>
            </a:pPr>
            <a:r>
              <a:rPr lang="es-419" sz="1300">
                <a:latin typeface="Lato"/>
                <a:ea typeface="Lato"/>
                <a:cs typeface="Lato"/>
                <a:sym typeface="Lato"/>
              </a:rPr>
              <a:t>Los tumores cerebrales malignos representan el 1% de los cánceres </a:t>
            </a:r>
            <a:endParaRPr sz="1300">
              <a:latin typeface="Lato"/>
              <a:ea typeface="Lato"/>
              <a:cs typeface="Lato"/>
              <a:sym typeface="Lato"/>
            </a:endParaRPr>
          </a:p>
          <a:p>
            <a:pPr indent="-311150" lvl="0" marL="457200" rtl="0" algn="l">
              <a:spcBef>
                <a:spcPts val="0"/>
              </a:spcBef>
              <a:spcAft>
                <a:spcPts val="0"/>
              </a:spcAft>
              <a:buSzPts val="1300"/>
              <a:buChar char="●"/>
            </a:pPr>
            <a:r>
              <a:rPr lang="es-419" sz="1300">
                <a:latin typeface="Lato"/>
                <a:ea typeface="Lato"/>
                <a:cs typeface="Lato"/>
                <a:sym typeface="Lato"/>
              </a:rPr>
              <a:t>Son la</a:t>
            </a:r>
            <a:r>
              <a:rPr b="1" lang="es-419" sz="1300">
                <a:solidFill>
                  <a:srgbClr val="38761D"/>
                </a:solidFill>
                <a:latin typeface="Lato"/>
                <a:ea typeface="Lato"/>
                <a:cs typeface="Lato"/>
                <a:sym typeface="Lato"/>
              </a:rPr>
              <a:t> 2da causa de muerte en los niños y</a:t>
            </a:r>
            <a:r>
              <a:rPr lang="es-419" sz="1300">
                <a:latin typeface="Lato"/>
                <a:ea typeface="Lato"/>
                <a:cs typeface="Lato"/>
                <a:sym typeface="Lato"/>
              </a:rPr>
              <a:t> la </a:t>
            </a:r>
            <a:r>
              <a:rPr b="1" lang="es-419" sz="1300">
                <a:solidFill>
                  <a:srgbClr val="38761D"/>
                </a:solidFill>
                <a:latin typeface="Lato"/>
                <a:ea typeface="Lato"/>
                <a:cs typeface="Lato"/>
                <a:sym typeface="Lato"/>
              </a:rPr>
              <a:t>5ta en los adultos</a:t>
            </a:r>
            <a:r>
              <a:rPr lang="es-419" sz="1300">
                <a:latin typeface="Lato"/>
                <a:ea typeface="Lato"/>
                <a:cs typeface="Lato"/>
                <a:sym typeface="Lato"/>
              </a:rPr>
              <a:t>, lo que refleja su agresividad y reducidas posibilidades terapéuticas. </a:t>
            </a:r>
            <a:endParaRPr sz="1300">
              <a:latin typeface="Lato"/>
              <a:ea typeface="Lato"/>
              <a:cs typeface="Lato"/>
              <a:sym typeface="Lato"/>
            </a:endParaRPr>
          </a:p>
          <a:p>
            <a:pPr indent="-311150" lvl="0" marL="457200" rtl="0" algn="l">
              <a:spcBef>
                <a:spcPts val="0"/>
              </a:spcBef>
              <a:spcAft>
                <a:spcPts val="0"/>
              </a:spcAft>
              <a:buSzPts val="1300"/>
              <a:buFont typeface="Lato"/>
              <a:buChar char="●"/>
            </a:pPr>
            <a:r>
              <a:rPr lang="es-419" sz="1300">
                <a:latin typeface="Lato"/>
                <a:ea typeface="Lato"/>
                <a:cs typeface="Lato"/>
                <a:sym typeface="Lato"/>
              </a:rPr>
              <a:t>En los niños, los tumores cerebrales son la segunda clase de neoplasias (15-25% de todos los tumores en la edad pediátrica)</a:t>
            </a:r>
            <a:endParaRPr sz="1300">
              <a:latin typeface="Lato"/>
              <a:ea typeface="Lato"/>
              <a:cs typeface="Lato"/>
              <a:sym typeface="Lato"/>
            </a:endParaRPr>
          </a:p>
          <a:p>
            <a:pPr indent="-311150" lvl="0" marL="457200" rtl="0" algn="l">
              <a:spcBef>
                <a:spcPts val="0"/>
              </a:spcBef>
              <a:spcAft>
                <a:spcPts val="0"/>
              </a:spcAft>
              <a:buSzPts val="1300"/>
              <a:buChar char="●"/>
            </a:pPr>
            <a:r>
              <a:rPr lang="es-419" sz="1300">
                <a:latin typeface="Lato"/>
                <a:ea typeface="Lato"/>
                <a:cs typeface="Lato"/>
                <a:sym typeface="Lato"/>
              </a:rPr>
              <a:t>El </a:t>
            </a:r>
            <a:r>
              <a:rPr b="1" lang="es-419" sz="1300">
                <a:solidFill>
                  <a:srgbClr val="0B5394"/>
                </a:solidFill>
                <a:latin typeface="Lato"/>
                <a:ea typeface="Lato"/>
                <a:cs typeface="Lato"/>
                <a:sym typeface="Lato"/>
              </a:rPr>
              <a:t>tumor más frecuente es el meningioma (benigno)</a:t>
            </a:r>
            <a:endParaRPr b="1" sz="1300">
              <a:solidFill>
                <a:srgbClr val="0B5394"/>
              </a:solidFill>
              <a:latin typeface="Lato"/>
              <a:ea typeface="Lato"/>
              <a:cs typeface="Lato"/>
              <a:sym typeface="Lato"/>
            </a:endParaRPr>
          </a:p>
          <a:p>
            <a:pPr indent="-311150" lvl="0" marL="457200" rtl="0" algn="l">
              <a:spcBef>
                <a:spcPts val="0"/>
              </a:spcBef>
              <a:spcAft>
                <a:spcPts val="0"/>
              </a:spcAft>
              <a:buSzPts val="1300"/>
              <a:buFont typeface="Lato"/>
              <a:buChar char="●"/>
            </a:pPr>
            <a:r>
              <a:rPr lang="es-419" sz="1300">
                <a:latin typeface="Lato"/>
                <a:ea typeface="Lato"/>
                <a:cs typeface="Lato"/>
                <a:sym typeface="Lato"/>
              </a:rPr>
              <a:t>Los gliomas son los tumores malignos más comunes </a:t>
            </a:r>
            <a:endParaRPr sz="1300">
              <a:latin typeface="Lato"/>
              <a:ea typeface="Lato"/>
              <a:cs typeface="Lato"/>
              <a:sym typeface="Lato"/>
            </a:endParaRPr>
          </a:p>
          <a:p>
            <a:pPr indent="0" lvl="0" marL="0" rtl="0" algn="l">
              <a:spcBef>
                <a:spcPts val="1600"/>
              </a:spcBef>
              <a:spcAft>
                <a:spcPts val="0"/>
              </a:spcAft>
              <a:buNone/>
            </a:pPr>
            <a:r>
              <a:t/>
            </a:r>
            <a:endParaRPr sz="1300"/>
          </a:p>
          <a:p>
            <a:pPr indent="0" lvl="0" marL="0" rtl="0" algn="l">
              <a:spcBef>
                <a:spcPts val="1600"/>
              </a:spcBef>
              <a:spcAft>
                <a:spcPts val="1600"/>
              </a:spcAft>
              <a:buNone/>
            </a:pPr>
            <a:r>
              <a:t/>
            </a:r>
            <a:endParaRPr sz="1300"/>
          </a:p>
        </p:txBody>
      </p:sp>
      <p:sp>
        <p:nvSpPr>
          <p:cNvPr id="283" name="Google Shape;283;p46"/>
          <p:cNvSpPr txBox="1"/>
          <p:nvPr>
            <p:ph type="title"/>
          </p:nvPr>
        </p:nvSpPr>
        <p:spPr>
          <a:xfrm>
            <a:off x="0" y="506150"/>
            <a:ext cx="9144000" cy="535200"/>
          </a:xfrm>
          <a:prstGeom prst="rect">
            <a:avLst/>
          </a:prstGeom>
          <a:solidFill>
            <a:srgbClr val="CFE2F3"/>
          </a:solidFill>
        </p:spPr>
        <p:txBody>
          <a:bodyPr anchorCtr="0" anchor="t" bIns="91425" lIns="91425" spcFirstLastPara="1" rIns="91425" wrap="square" tIns="91425">
            <a:noAutofit/>
          </a:bodyPr>
          <a:lstStyle/>
          <a:p>
            <a:pPr indent="0" lvl="0" marL="0" rtl="0" algn="ctr">
              <a:spcBef>
                <a:spcPts val="0"/>
              </a:spcBef>
              <a:spcAft>
                <a:spcPts val="0"/>
              </a:spcAft>
              <a:buNone/>
            </a:pPr>
            <a:r>
              <a:rPr b="1" lang="es-419" sz="2000">
                <a:latin typeface="Raleway"/>
                <a:ea typeface="Raleway"/>
                <a:cs typeface="Raleway"/>
                <a:sym typeface="Raleway"/>
              </a:rPr>
              <a:t>EPIDEMIOLOGÍA</a:t>
            </a:r>
            <a:endParaRPr b="1" sz="2000">
              <a:latin typeface="Raleway"/>
              <a:ea typeface="Raleway"/>
              <a:cs typeface="Raleway"/>
              <a:sym typeface="Raleway"/>
            </a:endParaRPr>
          </a:p>
        </p:txBody>
      </p:sp>
      <p:sp>
        <p:nvSpPr>
          <p:cNvPr id="284" name="Google Shape;284;p46"/>
          <p:cNvSpPr txBox="1"/>
          <p:nvPr>
            <p:ph type="title"/>
          </p:nvPr>
        </p:nvSpPr>
        <p:spPr>
          <a:xfrm>
            <a:off x="0" y="0"/>
            <a:ext cx="9144000" cy="499200"/>
          </a:xfrm>
          <a:prstGeom prst="rect">
            <a:avLst/>
          </a:prstGeom>
          <a:solidFill>
            <a:srgbClr val="0B5394"/>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700">
                <a:solidFill>
                  <a:srgbClr val="FFFFFF"/>
                </a:solidFill>
              </a:rPr>
              <a:t>Tumores cerebrales primarios: Aspectos generales</a:t>
            </a:r>
            <a:endParaRPr b="1" sz="2700">
              <a:solidFill>
                <a:srgbClr val="FFFFFF"/>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0" name="Shape 1030"/>
        <p:cNvGrpSpPr/>
        <p:nvPr/>
      </p:nvGrpSpPr>
      <p:grpSpPr>
        <a:xfrm>
          <a:off x="0" y="0"/>
          <a:ext cx="0" cy="0"/>
          <a:chOff x="0" y="0"/>
          <a:chExt cx="0" cy="0"/>
        </a:xfrm>
      </p:grpSpPr>
      <p:sp>
        <p:nvSpPr>
          <p:cNvPr id="1031" name="Google Shape;1031;p136"/>
          <p:cNvSpPr txBox="1"/>
          <p:nvPr>
            <p:ph idx="1" type="body"/>
          </p:nvPr>
        </p:nvSpPr>
        <p:spPr>
          <a:xfrm>
            <a:off x="173400" y="1441200"/>
            <a:ext cx="2884800" cy="3594300"/>
          </a:xfrm>
          <a:prstGeom prst="rect">
            <a:avLst/>
          </a:prstGeom>
          <a:solidFill>
            <a:srgbClr val="FCE5CD"/>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1500">
                <a:latin typeface="Permanent Marker"/>
                <a:ea typeface="Permanent Marker"/>
                <a:cs typeface="Permanent Marker"/>
                <a:sym typeface="Permanent Marker"/>
              </a:rPr>
              <a:t>Encefalomielitis paraneoplasica</a:t>
            </a:r>
            <a:endParaRPr sz="1500">
              <a:latin typeface="Permanent Marker"/>
              <a:ea typeface="Permanent Marker"/>
              <a:cs typeface="Permanent Marker"/>
              <a:sym typeface="Permanent Marker"/>
            </a:endParaRPr>
          </a:p>
          <a:p>
            <a:pPr indent="0" lvl="0" marL="0" rtl="0" algn="just">
              <a:spcBef>
                <a:spcPts val="1600"/>
              </a:spcBef>
              <a:spcAft>
                <a:spcPts val="0"/>
              </a:spcAft>
              <a:buNone/>
            </a:pPr>
            <a:r>
              <a:rPr lang="es-419"/>
              <a:t>Este sx se caracteriza por su </a:t>
            </a:r>
            <a:r>
              <a:rPr lang="es-419"/>
              <a:t>sintomatología</a:t>
            </a:r>
            <a:r>
              <a:rPr lang="es-419"/>
              <a:t> multifocal con posible participación de los hemisferios cerebrales, sobre todo el sistema </a:t>
            </a:r>
            <a:r>
              <a:rPr lang="es-419"/>
              <a:t>límbico</a:t>
            </a:r>
            <a:r>
              <a:rPr lang="es-419"/>
              <a:t>, del tronco cerebral, del cerebelo, de la </a:t>
            </a:r>
            <a:r>
              <a:rPr lang="es-419"/>
              <a:t>médula</a:t>
            </a:r>
            <a:r>
              <a:rPr lang="es-419"/>
              <a:t> espinal y del SNP.</a:t>
            </a:r>
            <a:endParaRPr/>
          </a:p>
          <a:p>
            <a:pPr indent="0" lvl="0" marL="0" rtl="0" algn="just">
              <a:spcBef>
                <a:spcPts val="1600"/>
              </a:spcBef>
              <a:spcAft>
                <a:spcPts val="1600"/>
              </a:spcAft>
              <a:buNone/>
            </a:pPr>
            <a:r>
              <a:rPr lang="es-419"/>
              <a:t>Las lesiones elementales </a:t>
            </a:r>
            <a:r>
              <a:rPr lang="es-419"/>
              <a:t>son</a:t>
            </a:r>
            <a:r>
              <a:rPr lang="es-419"/>
              <a:t> de tipo inflamatorio y se encuentran infiltrados </a:t>
            </a:r>
            <a:r>
              <a:rPr lang="es-419"/>
              <a:t>perivenosos</a:t>
            </a:r>
            <a:r>
              <a:rPr lang="es-419"/>
              <a:t> y en el </a:t>
            </a:r>
            <a:r>
              <a:rPr lang="es-419"/>
              <a:t>parénquima</a:t>
            </a:r>
            <a:r>
              <a:rPr lang="es-419"/>
              <a:t> cerebral.</a:t>
            </a:r>
            <a:endParaRPr/>
          </a:p>
        </p:txBody>
      </p:sp>
      <p:sp>
        <p:nvSpPr>
          <p:cNvPr id="1032" name="Google Shape;1032;p136"/>
          <p:cNvSpPr txBox="1"/>
          <p:nvPr/>
        </p:nvSpPr>
        <p:spPr>
          <a:xfrm>
            <a:off x="0" y="395575"/>
            <a:ext cx="9144000" cy="535200"/>
          </a:xfrm>
          <a:prstGeom prst="rect">
            <a:avLst/>
          </a:prstGeom>
          <a:solidFill>
            <a:srgbClr val="F6B26B"/>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a:latin typeface="Lato"/>
                <a:ea typeface="Lato"/>
                <a:cs typeface="Lato"/>
                <a:sym typeface="Lato"/>
              </a:rPr>
              <a:t>     </a:t>
            </a:r>
            <a:r>
              <a:rPr b="1" lang="es-419" sz="2000">
                <a:latin typeface="Raleway"/>
                <a:ea typeface="Raleway"/>
                <a:cs typeface="Raleway"/>
                <a:sym typeface="Raleway"/>
              </a:rPr>
              <a:t>SÍNDROMES  PARANEOPLÁSICOS</a:t>
            </a:r>
            <a:r>
              <a:rPr b="1" lang="es-419" sz="1800">
                <a:latin typeface="Lato"/>
                <a:ea typeface="Lato"/>
                <a:cs typeface="Lato"/>
                <a:sym typeface="Lato"/>
              </a:rPr>
              <a:t> </a:t>
            </a:r>
            <a:endParaRPr b="1" sz="1800">
              <a:latin typeface="Lato"/>
              <a:ea typeface="Lato"/>
              <a:cs typeface="Lato"/>
              <a:sym typeface="Lato"/>
            </a:endParaRPr>
          </a:p>
        </p:txBody>
      </p:sp>
      <p:sp>
        <p:nvSpPr>
          <p:cNvPr id="1033" name="Google Shape;1033;p136"/>
          <p:cNvSpPr txBox="1"/>
          <p:nvPr/>
        </p:nvSpPr>
        <p:spPr>
          <a:xfrm>
            <a:off x="3289975" y="1441250"/>
            <a:ext cx="2884800" cy="3594300"/>
          </a:xfrm>
          <a:prstGeom prst="rect">
            <a:avLst/>
          </a:prstGeom>
          <a:solidFill>
            <a:srgbClr val="D0E0E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sz="1700">
                <a:latin typeface="Permanent Marker"/>
                <a:ea typeface="Permanent Marker"/>
                <a:cs typeface="Permanent Marker"/>
                <a:sym typeface="Permanent Marker"/>
              </a:rPr>
              <a:t>Encefalitis del tronco</a:t>
            </a:r>
            <a:endParaRPr sz="1700">
              <a:latin typeface="Permanent Marker"/>
              <a:ea typeface="Permanent Marker"/>
              <a:cs typeface="Permanent Marker"/>
              <a:sym typeface="Permanent Marker"/>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Puede </a:t>
            </a:r>
            <a:r>
              <a:rPr lang="es-419">
                <a:latin typeface="Lato"/>
                <a:ea typeface="Lato"/>
                <a:cs typeface="Lato"/>
                <a:sym typeface="Lato"/>
              </a:rPr>
              <a:t>observarse</a:t>
            </a:r>
            <a:r>
              <a:rPr lang="es-419">
                <a:latin typeface="Lato"/>
                <a:ea typeface="Lato"/>
                <a:cs typeface="Lato"/>
                <a:sym typeface="Lato"/>
              </a:rPr>
              <a:t> en pacientes con anticuerpos ant-Ma2, asociado a disfunciones hipotalamicas, pero sobre todo en los pacientes con anti-Hu. En estos el 50% presentan un sindrome bulbar, otros (27%), un sx protuberancial y el resto presentan una combinación de síntomas y signos de afectación pontomesoencefalico independientemente de la presentación. </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La RM es normal, lo </a:t>
            </a:r>
            <a:r>
              <a:rPr lang="es-419">
                <a:latin typeface="Lato"/>
                <a:ea typeface="Lato"/>
                <a:cs typeface="Lato"/>
                <a:sym typeface="Lato"/>
              </a:rPr>
              <a:t>qué</a:t>
            </a:r>
            <a:r>
              <a:rPr lang="es-419">
                <a:latin typeface="Lato"/>
                <a:ea typeface="Lato"/>
                <a:cs typeface="Lato"/>
                <a:sym typeface="Lato"/>
              </a:rPr>
              <a:t> contrasta con lo florido del cuadro clínico.</a:t>
            </a:r>
            <a:endParaRPr>
              <a:latin typeface="Lato"/>
              <a:ea typeface="Lato"/>
              <a:cs typeface="Lato"/>
              <a:sym typeface="Lato"/>
            </a:endParaRPr>
          </a:p>
        </p:txBody>
      </p:sp>
      <p:sp>
        <p:nvSpPr>
          <p:cNvPr id="1034" name="Google Shape;1034;p136"/>
          <p:cNvSpPr txBox="1"/>
          <p:nvPr/>
        </p:nvSpPr>
        <p:spPr>
          <a:xfrm>
            <a:off x="6301950" y="1451925"/>
            <a:ext cx="2687700" cy="3594300"/>
          </a:xfrm>
          <a:prstGeom prst="rect">
            <a:avLst/>
          </a:prstGeom>
          <a:solidFill>
            <a:srgbClr val="CFE2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sz="1700">
                <a:latin typeface="Permanent Marker"/>
                <a:ea typeface="Permanent Marker"/>
                <a:cs typeface="Permanent Marker"/>
                <a:sym typeface="Permanent Marker"/>
              </a:rPr>
              <a:t>Encefalitis </a:t>
            </a:r>
            <a:r>
              <a:rPr lang="es-419" sz="1700">
                <a:latin typeface="Permanent Marker"/>
                <a:ea typeface="Permanent Marker"/>
                <a:cs typeface="Permanent Marker"/>
                <a:sym typeface="Permanent Marker"/>
              </a:rPr>
              <a:t>límbica</a:t>
            </a:r>
            <a:endParaRPr sz="1700">
              <a:latin typeface="Permanent Marker"/>
              <a:ea typeface="Permanent Marker"/>
              <a:cs typeface="Permanent Marker"/>
              <a:sym typeface="Permanent Marker"/>
            </a:endParaRPr>
          </a:p>
          <a:p>
            <a:pPr indent="0" lvl="0" marL="0" rtl="0" algn="just">
              <a:spcBef>
                <a:spcPts val="0"/>
              </a:spcBef>
              <a:spcAft>
                <a:spcPts val="0"/>
              </a:spcAft>
              <a:buNone/>
            </a:pPr>
            <a:r>
              <a:rPr lang="es-419">
                <a:latin typeface="Lato"/>
                <a:ea typeface="Lato"/>
                <a:cs typeface="Lato"/>
                <a:sym typeface="Lato"/>
              </a:rPr>
              <a:t>Este síndrome refleja la lesión referente del hipotalamo y de otras areas del sist límbico. Se manifiesta por alteraciones de la memoria, transtornos de conducta, alucinaciones, alteraiones de la personalidad, ataques epilepticos mayormente de tipo focal. </a:t>
            </a:r>
            <a:endParaRPr>
              <a:latin typeface="Lato"/>
              <a:ea typeface="Lato"/>
              <a:cs typeface="Lato"/>
              <a:sym typeface="Lato"/>
            </a:endParaRPr>
          </a:p>
          <a:p>
            <a:pPr indent="0" lvl="0" marL="0" rtl="0" algn="just">
              <a:spcBef>
                <a:spcPts val="0"/>
              </a:spcBef>
              <a:spcAft>
                <a:spcPts val="0"/>
              </a:spcAft>
              <a:buNone/>
            </a:pPr>
            <a:r>
              <a:rPr lang="es-419">
                <a:latin typeface="Lato"/>
                <a:ea typeface="Lato"/>
                <a:cs typeface="Lato"/>
                <a:sym typeface="Lato"/>
              </a:rPr>
              <a:t>Las lesiones on inflamatorias lo qué se puede reflejar en el LCR por un aumento de celulas, proteinas y gammaglobulinas.</a:t>
            </a:r>
            <a:endParaRPr>
              <a:latin typeface="Lato"/>
              <a:ea typeface="Lato"/>
              <a:cs typeface="Lato"/>
              <a:sym typeface="Lato"/>
            </a:endParaRPr>
          </a:p>
          <a:p>
            <a:pPr indent="0" lvl="0" marL="0" rtl="0" algn="just">
              <a:spcBef>
                <a:spcPts val="0"/>
              </a:spcBef>
              <a:spcAft>
                <a:spcPts val="0"/>
              </a:spcAft>
              <a:buNone/>
            </a:pPr>
            <a:r>
              <a:rPr lang="es-419">
                <a:latin typeface="Lato"/>
                <a:ea typeface="Lato"/>
                <a:cs typeface="Lato"/>
                <a:sym typeface="Lato"/>
              </a:rPr>
              <a:t>La variedad asociada a AC NMDA afecta al hipocampo.</a:t>
            </a:r>
            <a:endParaRPr>
              <a:latin typeface="Lato"/>
              <a:ea typeface="Lato"/>
              <a:cs typeface="Lato"/>
              <a:sym typeface="Lato"/>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8" name="Shape 1038"/>
        <p:cNvGrpSpPr/>
        <p:nvPr/>
      </p:nvGrpSpPr>
      <p:grpSpPr>
        <a:xfrm>
          <a:off x="0" y="0"/>
          <a:ext cx="0" cy="0"/>
          <a:chOff x="0" y="0"/>
          <a:chExt cx="0" cy="0"/>
        </a:xfrm>
      </p:grpSpPr>
      <p:sp>
        <p:nvSpPr>
          <p:cNvPr id="1039" name="Google Shape;1039;p137"/>
          <p:cNvSpPr txBox="1"/>
          <p:nvPr/>
        </p:nvSpPr>
        <p:spPr>
          <a:xfrm>
            <a:off x="0" y="395575"/>
            <a:ext cx="9144000" cy="535200"/>
          </a:xfrm>
          <a:prstGeom prst="rect">
            <a:avLst/>
          </a:prstGeom>
          <a:solidFill>
            <a:srgbClr val="F6B26B"/>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a:latin typeface="Lato"/>
                <a:ea typeface="Lato"/>
                <a:cs typeface="Lato"/>
                <a:sym typeface="Lato"/>
              </a:rPr>
              <a:t>    </a:t>
            </a:r>
            <a:r>
              <a:rPr lang="es-419" sz="1800">
                <a:latin typeface="Lato"/>
                <a:ea typeface="Lato"/>
                <a:cs typeface="Lato"/>
                <a:sym typeface="Lato"/>
              </a:rPr>
              <a:t> </a:t>
            </a:r>
            <a:r>
              <a:rPr b="1" lang="es-419" sz="2400">
                <a:latin typeface="Raleway"/>
                <a:ea typeface="Raleway"/>
                <a:cs typeface="Raleway"/>
                <a:sym typeface="Raleway"/>
              </a:rPr>
              <a:t>Bibliografía </a:t>
            </a:r>
            <a:endParaRPr b="1" sz="2200">
              <a:latin typeface="Lato"/>
              <a:ea typeface="Lato"/>
              <a:cs typeface="Lato"/>
              <a:sym typeface="Lato"/>
            </a:endParaRPr>
          </a:p>
        </p:txBody>
      </p:sp>
      <p:pic>
        <p:nvPicPr>
          <p:cNvPr id="1040" name="Google Shape;1040;p137"/>
          <p:cNvPicPr preferRelativeResize="0"/>
          <p:nvPr/>
        </p:nvPicPr>
        <p:blipFill rotWithShape="1">
          <a:blip r:embed="rId3">
            <a:alphaModFix/>
          </a:blip>
          <a:srcRect b="5473" l="33550" r="33989" t="15431"/>
          <a:stretch/>
        </p:blipFill>
        <p:spPr>
          <a:xfrm>
            <a:off x="6217850" y="1201475"/>
            <a:ext cx="2578475" cy="3330499"/>
          </a:xfrm>
          <a:prstGeom prst="rect">
            <a:avLst/>
          </a:prstGeom>
          <a:noFill/>
          <a:ln>
            <a:noFill/>
          </a:ln>
        </p:spPr>
      </p:pic>
      <p:pic>
        <p:nvPicPr>
          <p:cNvPr id="1041" name="Google Shape;1041;p137"/>
          <p:cNvPicPr preferRelativeResize="0"/>
          <p:nvPr/>
        </p:nvPicPr>
        <p:blipFill rotWithShape="1">
          <a:blip r:embed="rId4">
            <a:alphaModFix/>
          </a:blip>
          <a:srcRect b="8138" l="32382" r="32631" t="14861"/>
          <a:stretch/>
        </p:blipFill>
        <p:spPr>
          <a:xfrm>
            <a:off x="0" y="1529997"/>
            <a:ext cx="2496925" cy="3089727"/>
          </a:xfrm>
          <a:prstGeom prst="rect">
            <a:avLst/>
          </a:prstGeom>
          <a:noFill/>
          <a:ln>
            <a:noFill/>
          </a:ln>
        </p:spPr>
      </p:pic>
      <p:pic>
        <p:nvPicPr>
          <p:cNvPr id="1042" name="Google Shape;1042;p137"/>
          <p:cNvPicPr preferRelativeResize="0"/>
          <p:nvPr/>
        </p:nvPicPr>
        <p:blipFill>
          <a:blip r:embed="rId5">
            <a:alphaModFix/>
          </a:blip>
          <a:stretch>
            <a:fillRect/>
          </a:stretch>
        </p:blipFill>
        <p:spPr>
          <a:xfrm>
            <a:off x="2938063" y="1083175"/>
            <a:ext cx="2838649" cy="362766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47"/>
          <p:cNvSpPr txBox="1"/>
          <p:nvPr>
            <p:ph idx="1" type="body"/>
          </p:nvPr>
        </p:nvSpPr>
        <p:spPr>
          <a:xfrm>
            <a:off x="244750" y="1065000"/>
            <a:ext cx="4249200" cy="1708200"/>
          </a:xfrm>
          <a:prstGeom prst="rect">
            <a:avLst/>
          </a:prstGeom>
          <a:solidFill>
            <a:srgbClr val="CCCCCC"/>
          </a:solidFill>
        </p:spPr>
        <p:txBody>
          <a:bodyPr anchorCtr="0" anchor="t" bIns="91425" lIns="91425" spcFirstLastPara="1" rIns="91425" wrap="square" tIns="91425">
            <a:noAutofit/>
          </a:bodyPr>
          <a:lstStyle/>
          <a:p>
            <a:pPr indent="-298450" lvl="0" marL="457200" rtl="0" algn="just">
              <a:spcBef>
                <a:spcPts val="0"/>
              </a:spcBef>
              <a:spcAft>
                <a:spcPts val="0"/>
              </a:spcAft>
              <a:buClr>
                <a:srgbClr val="000000"/>
              </a:buClr>
              <a:buSzPts val="1100"/>
              <a:buFont typeface="Lato"/>
              <a:buChar char="●"/>
            </a:pPr>
            <a:r>
              <a:rPr lang="es-419" sz="1100">
                <a:solidFill>
                  <a:srgbClr val="000000"/>
                </a:solidFill>
                <a:latin typeface="Lato"/>
                <a:ea typeface="Lato"/>
                <a:cs typeface="Lato"/>
                <a:sym typeface="Lato"/>
              </a:rPr>
              <a:t>Los tumores cerebrales tienen manifestaciones comunes con las de cualquier otro proceso expansivo que produzca HIC, hernias cerebrales e hidrocefalia.</a:t>
            </a:r>
            <a:endParaRPr sz="1100">
              <a:solidFill>
                <a:srgbClr val="000000"/>
              </a:solidFill>
              <a:latin typeface="Lato"/>
              <a:ea typeface="Lato"/>
              <a:cs typeface="Lato"/>
              <a:sym typeface="Lato"/>
            </a:endParaRPr>
          </a:p>
          <a:p>
            <a:pPr indent="-298450" lvl="0" marL="457200" rtl="0" algn="just">
              <a:spcBef>
                <a:spcPts val="0"/>
              </a:spcBef>
              <a:spcAft>
                <a:spcPts val="0"/>
              </a:spcAft>
              <a:buClr>
                <a:srgbClr val="000000"/>
              </a:buClr>
              <a:buSzPts val="1100"/>
              <a:buChar char="●"/>
            </a:pPr>
            <a:r>
              <a:rPr b="1" lang="es-419" sz="1100">
                <a:solidFill>
                  <a:srgbClr val="000000"/>
                </a:solidFill>
                <a:latin typeface="Lato"/>
                <a:ea typeface="Lato"/>
                <a:cs typeface="Lato"/>
                <a:sym typeface="Lato"/>
              </a:rPr>
              <a:t>Varía</a:t>
            </a:r>
            <a:r>
              <a:rPr lang="es-419" sz="1100">
                <a:solidFill>
                  <a:srgbClr val="000000"/>
                </a:solidFill>
                <a:latin typeface="Lato"/>
                <a:ea typeface="Lato"/>
                <a:cs typeface="Lato"/>
                <a:sym typeface="Lato"/>
              </a:rPr>
              <a:t> con la localización y la velocidad de crecimiento. </a:t>
            </a:r>
            <a:endParaRPr sz="1100">
              <a:solidFill>
                <a:srgbClr val="000000"/>
              </a:solidFill>
              <a:latin typeface="Lato"/>
              <a:ea typeface="Lato"/>
              <a:cs typeface="Lato"/>
              <a:sym typeface="Lato"/>
            </a:endParaRPr>
          </a:p>
          <a:p>
            <a:pPr indent="-298450" lvl="0" marL="457200" rtl="0" algn="just">
              <a:spcBef>
                <a:spcPts val="0"/>
              </a:spcBef>
              <a:spcAft>
                <a:spcPts val="0"/>
              </a:spcAft>
              <a:buClr>
                <a:srgbClr val="000000"/>
              </a:buClr>
              <a:buSzPts val="1100"/>
              <a:buFont typeface="Lato"/>
              <a:buChar char="●"/>
            </a:pPr>
            <a:r>
              <a:rPr lang="es-419" sz="1100">
                <a:solidFill>
                  <a:srgbClr val="000000"/>
                </a:solidFill>
                <a:latin typeface="Lato"/>
                <a:ea typeface="Lato"/>
                <a:cs typeface="Lato"/>
                <a:sym typeface="Lato"/>
              </a:rPr>
              <a:t>Puede ir desde comienzo súbito, como ictus cerebral por hemorragia o necrosis intratumoral de un glioblastoma o de una metástasis, hasta la historia de muchos años de sordera e inestabilidad de un schwannoma del acústico. </a:t>
            </a:r>
            <a:endParaRPr sz="1100">
              <a:solidFill>
                <a:srgbClr val="000000"/>
              </a:solidFill>
              <a:latin typeface="Lato"/>
              <a:ea typeface="Lato"/>
              <a:cs typeface="Lato"/>
              <a:sym typeface="Lato"/>
            </a:endParaRPr>
          </a:p>
          <a:p>
            <a:pPr indent="0" lvl="0" marL="0" rtl="0" algn="l">
              <a:spcBef>
                <a:spcPts val="1600"/>
              </a:spcBef>
              <a:spcAft>
                <a:spcPts val="0"/>
              </a:spcAft>
              <a:buClr>
                <a:schemeClr val="dk1"/>
              </a:buClr>
              <a:buSzPts val="1100"/>
              <a:buFont typeface="Arial"/>
              <a:buNone/>
            </a:pPr>
            <a:r>
              <a:rPr lang="es-419" sz="1200">
                <a:solidFill>
                  <a:srgbClr val="000000"/>
                </a:solidFill>
                <a:latin typeface="Lato"/>
                <a:ea typeface="Lato"/>
                <a:cs typeface="Lato"/>
                <a:sym typeface="Lato"/>
              </a:rPr>
              <a:t>Los tumores producen </a:t>
            </a:r>
            <a:r>
              <a:rPr b="1" lang="es-419" sz="1200">
                <a:solidFill>
                  <a:srgbClr val="000000"/>
                </a:solidFill>
                <a:highlight>
                  <a:srgbClr val="FFD966"/>
                </a:highlight>
                <a:latin typeface="Lato"/>
                <a:ea typeface="Lato"/>
                <a:cs typeface="Lato"/>
                <a:sym typeface="Lato"/>
              </a:rPr>
              <a:t>tres órdenes de síntomas y signos: </a:t>
            </a:r>
            <a:endParaRPr b="1" sz="1200">
              <a:solidFill>
                <a:srgbClr val="000000"/>
              </a:solidFill>
              <a:highlight>
                <a:srgbClr val="FFD966"/>
              </a:highlight>
              <a:latin typeface="Lato"/>
              <a:ea typeface="Lato"/>
              <a:cs typeface="Lato"/>
              <a:sym typeface="Lato"/>
            </a:endParaRPr>
          </a:p>
          <a:p>
            <a:pPr indent="0" lvl="0" marL="0" rtl="0" algn="l">
              <a:spcBef>
                <a:spcPts val="1600"/>
              </a:spcBef>
              <a:spcAft>
                <a:spcPts val="0"/>
              </a:spcAft>
              <a:buClr>
                <a:schemeClr val="dk1"/>
              </a:buClr>
              <a:buSzPts val="1100"/>
              <a:buFont typeface="Arial"/>
              <a:buNone/>
            </a:pPr>
            <a:r>
              <a:rPr b="1" lang="es-419" sz="1200">
                <a:solidFill>
                  <a:srgbClr val="FF0000"/>
                </a:solidFill>
                <a:latin typeface="Lato"/>
                <a:ea typeface="Lato"/>
                <a:cs typeface="Lato"/>
                <a:sym typeface="Lato"/>
              </a:rPr>
              <a:t>a) Generales (no localizadores): </a:t>
            </a:r>
            <a:r>
              <a:rPr lang="es-419" sz="1200">
                <a:solidFill>
                  <a:srgbClr val="000000"/>
                </a:solidFill>
                <a:latin typeface="Lato"/>
                <a:ea typeface="Lato"/>
                <a:cs typeface="Lato"/>
                <a:sym typeface="Lato"/>
              </a:rPr>
              <a:t>cefalea, papiledema, convulsiones o cambios psíquicos; </a:t>
            </a:r>
            <a:endParaRPr sz="1200">
              <a:solidFill>
                <a:srgbClr val="000000"/>
              </a:solidFill>
              <a:latin typeface="Lato"/>
              <a:ea typeface="Lato"/>
              <a:cs typeface="Lato"/>
              <a:sym typeface="Lato"/>
            </a:endParaRPr>
          </a:p>
          <a:p>
            <a:pPr indent="0" lvl="0" marL="0" rtl="0" algn="l">
              <a:spcBef>
                <a:spcPts val="1600"/>
              </a:spcBef>
              <a:spcAft>
                <a:spcPts val="0"/>
              </a:spcAft>
              <a:buClr>
                <a:schemeClr val="dk1"/>
              </a:buClr>
              <a:buSzPts val="1100"/>
              <a:buFont typeface="Arial"/>
              <a:buNone/>
            </a:pPr>
            <a:r>
              <a:rPr b="1" lang="es-419" sz="1200">
                <a:solidFill>
                  <a:srgbClr val="FF0000"/>
                </a:solidFill>
                <a:latin typeface="Lato"/>
                <a:ea typeface="Lato"/>
                <a:cs typeface="Lato"/>
                <a:sym typeface="Lato"/>
              </a:rPr>
              <a:t> b) Síndromes topográficos (localizadores)</a:t>
            </a:r>
            <a:endParaRPr b="1" sz="1200">
              <a:solidFill>
                <a:srgbClr val="FF0000"/>
              </a:solidFill>
              <a:latin typeface="Lato"/>
              <a:ea typeface="Lato"/>
              <a:cs typeface="Lato"/>
              <a:sym typeface="Lato"/>
            </a:endParaRPr>
          </a:p>
          <a:p>
            <a:pPr indent="0" lvl="0" marL="0" rtl="0" algn="l">
              <a:spcBef>
                <a:spcPts val="1600"/>
              </a:spcBef>
              <a:spcAft>
                <a:spcPts val="0"/>
              </a:spcAft>
              <a:buClr>
                <a:schemeClr val="dk1"/>
              </a:buClr>
              <a:buSzPts val="1100"/>
              <a:buFont typeface="Arial"/>
              <a:buNone/>
            </a:pPr>
            <a:r>
              <a:rPr b="1" lang="es-419" sz="1200">
                <a:solidFill>
                  <a:srgbClr val="FF0000"/>
                </a:solidFill>
                <a:latin typeface="Lato"/>
                <a:ea typeface="Lato"/>
                <a:cs typeface="Lato"/>
                <a:sym typeface="Lato"/>
              </a:rPr>
              <a:t> c) Falsos signos de localización</a:t>
            </a:r>
            <a:r>
              <a:rPr lang="es-419" sz="1200">
                <a:solidFill>
                  <a:srgbClr val="000000"/>
                </a:solidFill>
                <a:latin typeface="Lato"/>
                <a:ea typeface="Lato"/>
                <a:cs typeface="Lato"/>
                <a:sym typeface="Lato"/>
              </a:rPr>
              <a:t> (como la parálisis del VI par y otros) </a:t>
            </a:r>
            <a:endParaRPr sz="1200">
              <a:solidFill>
                <a:srgbClr val="000000"/>
              </a:solidFill>
              <a:latin typeface="Lato"/>
              <a:ea typeface="Lato"/>
              <a:cs typeface="Lato"/>
              <a:sym typeface="Lato"/>
            </a:endParaRPr>
          </a:p>
          <a:p>
            <a:pPr indent="0" lvl="0" marL="0" rtl="0" algn="l">
              <a:spcBef>
                <a:spcPts val="1600"/>
              </a:spcBef>
              <a:spcAft>
                <a:spcPts val="0"/>
              </a:spcAft>
              <a:buNone/>
            </a:pPr>
            <a:r>
              <a:t/>
            </a:r>
            <a:endParaRPr sz="1200">
              <a:solidFill>
                <a:srgbClr val="000000"/>
              </a:solidFill>
            </a:endParaRPr>
          </a:p>
          <a:p>
            <a:pPr indent="0" lvl="0" marL="0" rtl="0" algn="l">
              <a:spcBef>
                <a:spcPts val="1600"/>
              </a:spcBef>
              <a:spcAft>
                <a:spcPts val="1600"/>
              </a:spcAft>
              <a:buNone/>
            </a:pPr>
            <a:r>
              <a:t/>
            </a:r>
            <a:endParaRPr sz="1200"/>
          </a:p>
        </p:txBody>
      </p:sp>
      <p:pic>
        <p:nvPicPr>
          <p:cNvPr id="290" name="Google Shape;290;p47"/>
          <p:cNvPicPr preferRelativeResize="0"/>
          <p:nvPr/>
        </p:nvPicPr>
        <p:blipFill rotWithShape="1">
          <a:blip r:embed="rId3">
            <a:alphaModFix/>
          </a:blip>
          <a:srcRect b="0" l="2899" r="2034" t="0"/>
          <a:stretch/>
        </p:blipFill>
        <p:spPr>
          <a:xfrm>
            <a:off x="4925925" y="924650"/>
            <a:ext cx="4249199" cy="4379999"/>
          </a:xfrm>
          <a:prstGeom prst="rect">
            <a:avLst/>
          </a:prstGeom>
          <a:noFill/>
          <a:ln>
            <a:noFill/>
          </a:ln>
        </p:spPr>
      </p:pic>
      <p:sp>
        <p:nvSpPr>
          <p:cNvPr id="291" name="Google Shape;291;p47"/>
          <p:cNvSpPr txBox="1"/>
          <p:nvPr>
            <p:ph type="title"/>
          </p:nvPr>
        </p:nvSpPr>
        <p:spPr>
          <a:xfrm>
            <a:off x="0" y="499200"/>
            <a:ext cx="9144000" cy="535200"/>
          </a:xfrm>
          <a:prstGeom prst="rect">
            <a:avLst/>
          </a:prstGeom>
          <a:solidFill>
            <a:srgbClr val="CFE2F3"/>
          </a:solidFill>
        </p:spPr>
        <p:txBody>
          <a:bodyPr anchorCtr="0" anchor="t" bIns="91425" lIns="91425" spcFirstLastPara="1" rIns="91425" wrap="square" tIns="91425">
            <a:noAutofit/>
          </a:bodyPr>
          <a:lstStyle/>
          <a:p>
            <a:pPr indent="0" lvl="0" marL="0" rtl="0" algn="ctr">
              <a:spcBef>
                <a:spcPts val="0"/>
              </a:spcBef>
              <a:spcAft>
                <a:spcPts val="0"/>
              </a:spcAft>
              <a:buNone/>
            </a:pPr>
            <a:r>
              <a:rPr b="1" lang="es-419" sz="2000">
                <a:latin typeface="Raleway"/>
                <a:ea typeface="Raleway"/>
                <a:cs typeface="Raleway"/>
                <a:sym typeface="Raleway"/>
              </a:rPr>
              <a:t>SÍNDROMES</a:t>
            </a:r>
            <a:r>
              <a:rPr b="1" lang="es-419" sz="2000">
                <a:latin typeface="Raleway"/>
                <a:ea typeface="Raleway"/>
                <a:cs typeface="Raleway"/>
                <a:sym typeface="Raleway"/>
              </a:rPr>
              <a:t> CLINICOS</a:t>
            </a:r>
            <a:endParaRPr b="1" sz="2000">
              <a:latin typeface="Raleway"/>
              <a:ea typeface="Raleway"/>
              <a:cs typeface="Raleway"/>
              <a:sym typeface="Raleway"/>
            </a:endParaRPr>
          </a:p>
        </p:txBody>
      </p:sp>
      <p:sp>
        <p:nvSpPr>
          <p:cNvPr id="292" name="Google Shape;292;p47"/>
          <p:cNvSpPr txBox="1"/>
          <p:nvPr>
            <p:ph type="title"/>
          </p:nvPr>
        </p:nvSpPr>
        <p:spPr>
          <a:xfrm>
            <a:off x="0" y="0"/>
            <a:ext cx="9144000" cy="499200"/>
          </a:xfrm>
          <a:prstGeom prst="rect">
            <a:avLst/>
          </a:prstGeom>
          <a:solidFill>
            <a:srgbClr val="0B5394"/>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700">
                <a:solidFill>
                  <a:srgbClr val="FFFFFF"/>
                </a:solidFill>
              </a:rPr>
              <a:t>Tumores cerebrales primarios: Aspectos generales</a:t>
            </a:r>
            <a:endParaRPr b="1" sz="27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graphicFrame>
        <p:nvGraphicFramePr>
          <p:cNvPr id="297" name="Google Shape;297;p48"/>
          <p:cNvGraphicFramePr/>
          <p:nvPr/>
        </p:nvGraphicFramePr>
        <p:xfrm>
          <a:off x="0" y="998400"/>
          <a:ext cx="3000000" cy="3000000"/>
        </p:xfrm>
        <a:graphic>
          <a:graphicData uri="http://schemas.openxmlformats.org/drawingml/2006/table">
            <a:tbl>
              <a:tblPr>
                <a:noFill/>
                <a:tableStyleId>{3E716A93-CDA0-4AF5-937F-7F5162225D72}</a:tableStyleId>
              </a:tblPr>
              <a:tblGrid>
                <a:gridCol w="3486850"/>
              </a:tblGrid>
              <a:tr h="466625">
                <a:tc>
                  <a:txBody>
                    <a:bodyPr/>
                    <a:lstStyle/>
                    <a:p>
                      <a:pPr indent="0" lvl="0" marL="0" rtl="0" algn="ctr">
                        <a:spcBef>
                          <a:spcPts val="0"/>
                        </a:spcBef>
                        <a:spcAft>
                          <a:spcPts val="0"/>
                        </a:spcAft>
                        <a:buNone/>
                      </a:pPr>
                      <a:r>
                        <a:rPr b="1" lang="es-419">
                          <a:solidFill>
                            <a:srgbClr val="FFFFFF"/>
                          </a:solidFill>
                        </a:rPr>
                        <a:t>Clínica</a:t>
                      </a:r>
                      <a:endParaRPr b="1">
                        <a:solidFill>
                          <a:srgbClr val="FFFFFF"/>
                        </a:solidFill>
                      </a:endParaRPr>
                    </a:p>
                  </a:txBody>
                  <a:tcPr marT="91425" marB="91425" marR="91425" marL="91425">
                    <a:lnB cap="flat" cmpd="sng" w="9525">
                      <a:solidFill>
                        <a:srgbClr val="CCCCCC"/>
                      </a:solidFill>
                      <a:prstDash val="solid"/>
                      <a:round/>
                      <a:headEnd len="sm" w="sm" type="none"/>
                      <a:tailEnd len="sm" w="sm" type="none"/>
                    </a:lnB>
                    <a:solidFill>
                      <a:srgbClr val="5B0F00"/>
                    </a:solidFill>
                  </a:tcPr>
                </a:tc>
              </a:tr>
              <a:tr h="1712525">
                <a:tc>
                  <a:txBody>
                    <a:bodyPr/>
                    <a:lstStyle/>
                    <a:p>
                      <a:pPr indent="0" lvl="0" marL="0" rtl="0" algn="l">
                        <a:spcBef>
                          <a:spcPts val="0"/>
                        </a:spcBef>
                        <a:spcAft>
                          <a:spcPts val="0"/>
                        </a:spcAft>
                        <a:buNone/>
                      </a:pPr>
                      <a:r>
                        <a:rPr lang="es-419"/>
                        <a:t>Síndromes</a:t>
                      </a:r>
                      <a:r>
                        <a:rPr lang="es-419"/>
                        <a:t> endocrinos (acromegalia, enanismo, diabetes </a:t>
                      </a:r>
                      <a:r>
                        <a:rPr lang="es-419"/>
                        <a:t>insípida</a:t>
                      </a:r>
                      <a:r>
                        <a:rPr lang="es-419"/>
                        <a:t>, </a:t>
                      </a:r>
                      <a:r>
                        <a:rPr lang="es-419"/>
                        <a:t>síndrome</a:t>
                      </a:r>
                      <a:r>
                        <a:rPr lang="es-419"/>
                        <a:t> de Cushing, amenorrea-galactorrea, panhipopituitarismo, etc).</a:t>
                      </a:r>
                      <a:endParaRPr/>
                    </a:p>
                    <a:p>
                      <a:pPr indent="0" lvl="0" marL="0" rtl="0" algn="l">
                        <a:spcBef>
                          <a:spcPts val="0"/>
                        </a:spcBef>
                        <a:spcAft>
                          <a:spcPts val="0"/>
                        </a:spcAft>
                        <a:buNone/>
                      </a:pPr>
                      <a:r>
                        <a:rPr lang="es-419"/>
                        <a:t>Alteraciones visuales (agudeza y del campo)</a:t>
                      </a:r>
                      <a:endParaRPr/>
                    </a:p>
                    <a:p>
                      <a:pPr indent="0" lvl="0" marL="0" rtl="0" algn="l">
                        <a:spcBef>
                          <a:spcPts val="0"/>
                        </a:spcBef>
                        <a:spcAft>
                          <a:spcPts val="0"/>
                        </a:spcAft>
                        <a:buNone/>
                      </a:pPr>
                      <a:r>
                        <a:rPr lang="es-419"/>
                        <a:t>Paralisis oculomotoras</a:t>
                      </a:r>
                      <a:endParaRPr/>
                    </a:p>
                    <a:p>
                      <a:pPr indent="0" lvl="0" marL="0" rtl="0" algn="l">
                        <a:spcBef>
                          <a:spcPts val="0"/>
                        </a:spcBef>
                        <a:spcAft>
                          <a:spcPts val="0"/>
                        </a:spcAft>
                        <a:buNone/>
                      </a:pPr>
                      <a:r>
                        <a:rPr lang="es-419"/>
                        <a:t>Cefalea e hidrocefalia</a:t>
                      </a:r>
                      <a:endParaRPr/>
                    </a:p>
                    <a:p>
                      <a:pPr indent="0" lvl="0" marL="0" rtl="0" algn="l">
                        <a:spcBef>
                          <a:spcPts val="0"/>
                        </a:spcBef>
                        <a:spcAft>
                          <a:spcPts val="0"/>
                        </a:spcAft>
                        <a:buNone/>
                      </a:pPr>
                      <a:r>
                        <a:rPr lang="es-419"/>
                        <a:t>Apoplejía</a:t>
                      </a:r>
                      <a:r>
                        <a:rPr lang="es-419"/>
                        <a:t> pituitaria</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CCCCC"/>
                    </a:solidFill>
                  </a:tcPr>
                </a:tc>
              </a:tr>
            </a:tbl>
          </a:graphicData>
        </a:graphic>
      </p:graphicFrame>
      <p:sp>
        <p:nvSpPr>
          <p:cNvPr id="298" name="Google Shape;298;p48"/>
          <p:cNvSpPr txBox="1"/>
          <p:nvPr>
            <p:ph type="title"/>
          </p:nvPr>
        </p:nvSpPr>
        <p:spPr>
          <a:xfrm>
            <a:off x="0" y="499200"/>
            <a:ext cx="9144000" cy="499200"/>
          </a:xfrm>
          <a:prstGeom prst="rect">
            <a:avLst/>
          </a:prstGeom>
          <a:solidFill>
            <a:srgbClr val="CFE2F3"/>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000">
                <a:latin typeface="Raleway"/>
                <a:ea typeface="Raleway"/>
                <a:cs typeface="Raleway"/>
                <a:sym typeface="Raleway"/>
              </a:rPr>
              <a:t>Sindromes clinicos:</a:t>
            </a:r>
            <a:r>
              <a:rPr lang="es-419" sz="2000">
                <a:latin typeface="Raleway"/>
                <a:ea typeface="Raleway"/>
                <a:cs typeface="Raleway"/>
                <a:sym typeface="Raleway"/>
              </a:rPr>
              <a:t> Procesos expansivos de la región selar o supraselar</a:t>
            </a:r>
            <a:endParaRPr sz="2000">
              <a:latin typeface="Raleway"/>
              <a:ea typeface="Raleway"/>
              <a:cs typeface="Raleway"/>
              <a:sym typeface="Raleway"/>
            </a:endParaRPr>
          </a:p>
        </p:txBody>
      </p:sp>
      <p:graphicFrame>
        <p:nvGraphicFramePr>
          <p:cNvPr id="299" name="Google Shape;299;p48"/>
          <p:cNvGraphicFramePr/>
          <p:nvPr/>
        </p:nvGraphicFramePr>
        <p:xfrm>
          <a:off x="4994125" y="998400"/>
          <a:ext cx="3000000" cy="3000000"/>
        </p:xfrm>
        <a:graphic>
          <a:graphicData uri="http://schemas.openxmlformats.org/drawingml/2006/table">
            <a:tbl>
              <a:tblPr>
                <a:noFill/>
                <a:tableStyleId>{3E716A93-CDA0-4AF5-937F-7F5162225D72}</a:tableStyleId>
              </a:tblPr>
              <a:tblGrid>
                <a:gridCol w="4149875"/>
              </a:tblGrid>
              <a:tr h="323150">
                <a:tc>
                  <a:txBody>
                    <a:bodyPr/>
                    <a:lstStyle/>
                    <a:p>
                      <a:pPr indent="0" lvl="0" marL="0" rtl="0" algn="ctr">
                        <a:spcBef>
                          <a:spcPts val="0"/>
                        </a:spcBef>
                        <a:spcAft>
                          <a:spcPts val="0"/>
                        </a:spcAft>
                        <a:buNone/>
                      </a:pPr>
                      <a:r>
                        <a:rPr b="1" lang="es-419">
                          <a:solidFill>
                            <a:srgbClr val="FFFFFF"/>
                          </a:solidFill>
                        </a:rPr>
                        <a:t>Tipos histológicos más frecuentes</a:t>
                      </a:r>
                      <a:endParaRPr b="1">
                        <a:solidFill>
                          <a:srgbClr val="FFFFFF"/>
                        </a:solidFill>
                      </a:endParaRPr>
                    </a:p>
                  </a:txBody>
                  <a:tcPr marT="91425" marB="91425" marR="91425" marL="91425" anchor="ctr">
                    <a:solidFill>
                      <a:srgbClr val="5B0F00"/>
                    </a:solidFill>
                  </a:tcPr>
                </a:tc>
              </a:tr>
              <a:tr h="1358525">
                <a:tc>
                  <a:txBody>
                    <a:bodyPr/>
                    <a:lstStyle/>
                    <a:p>
                      <a:pPr indent="0" lvl="0" marL="0" rtl="0" algn="l">
                        <a:spcBef>
                          <a:spcPts val="0"/>
                        </a:spcBef>
                        <a:spcAft>
                          <a:spcPts val="0"/>
                        </a:spcAft>
                        <a:buNone/>
                      </a:pPr>
                      <a:r>
                        <a:rPr b="1" lang="es-419"/>
                        <a:t>Neoplásicos</a:t>
                      </a:r>
                      <a:endParaRPr b="1"/>
                    </a:p>
                    <a:p>
                      <a:pPr indent="0" lvl="0" marL="0" rtl="0" algn="l">
                        <a:spcBef>
                          <a:spcPts val="0"/>
                        </a:spcBef>
                        <a:spcAft>
                          <a:spcPts val="0"/>
                        </a:spcAft>
                        <a:buNone/>
                      </a:pPr>
                      <a:r>
                        <a:rPr lang="es-419"/>
                        <a:t>Adenomas de la </a:t>
                      </a:r>
                      <a:r>
                        <a:rPr lang="es-419"/>
                        <a:t>hipófisis</a:t>
                      </a:r>
                      <a:endParaRPr/>
                    </a:p>
                    <a:p>
                      <a:pPr indent="0" lvl="0" marL="0" rtl="0" algn="l">
                        <a:spcBef>
                          <a:spcPts val="0"/>
                        </a:spcBef>
                        <a:spcAft>
                          <a:spcPts val="0"/>
                        </a:spcAft>
                        <a:buNone/>
                      </a:pPr>
                      <a:r>
                        <a:rPr lang="es-419"/>
                        <a:t>Craneofaringioma (y otros quistes embrionarios)</a:t>
                      </a:r>
                      <a:endParaRPr/>
                    </a:p>
                    <a:p>
                      <a:pPr indent="0" lvl="0" marL="0" rtl="0" algn="l">
                        <a:spcBef>
                          <a:spcPts val="0"/>
                        </a:spcBef>
                        <a:spcAft>
                          <a:spcPts val="0"/>
                        </a:spcAft>
                        <a:buNone/>
                      </a:pPr>
                      <a:r>
                        <a:rPr lang="es-419"/>
                        <a:t>Meningioma de </a:t>
                      </a:r>
                      <a:r>
                        <a:rPr lang="es-419"/>
                        <a:t>tubérculo</a:t>
                      </a:r>
                      <a:r>
                        <a:rPr lang="es-419"/>
                        <a:t> de la silla</a:t>
                      </a:r>
                      <a:endParaRPr/>
                    </a:p>
                    <a:p>
                      <a:pPr indent="0" lvl="0" marL="0" rtl="0" algn="l">
                        <a:spcBef>
                          <a:spcPts val="0"/>
                        </a:spcBef>
                        <a:spcAft>
                          <a:spcPts val="0"/>
                        </a:spcAft>
                        <a:buNone/>
                      </a:pPr>
                      <a:r>
                        <a:rPr lang="es-419"/>
                        <a:t>Astrocitoma </a:t>
                      </a:r>
                      <a:r>
                        <a:rPr lang="es-419"/>
                        <a:t>pilocítico</a:t>
                      </a:r>
                      <a:r>
                        <a:rPr lang="es-419"/>
                        <a:t> </a:t>
                      </a:r>
                      <a:r>
                        <a:rPr lang="es-419"/>
                        <a:t>diencéfalo</a:t>
                      </a:r>
                      <a:r>
                        <a:rPr lang="es-419"/>
                        <a:t>-</a:t>
                      </a:r>
                      <a:r>
                        <a:rPr lang="es-419"/>
                        <a:t>quiasmático</a:t>
                      </a:r>
                      <a:endParaRPr/>
                    </a:p>
                    <a:p>
                      <a:pPr indent="0" lvl="0" marL="0" rtl="0" algn="l">
                        <a:spcBef>
                          <a:spcPts val="0"/>
                        </a:spcBef>
                        <a:spcAft>
                          <a:spcPts val="0"/>
                        </a:spcAft>
                        <a:buNone/>
                      </a:pPr>
                      <a:r>
                        <a:rPr lang="es-419"/>
                        <a:t>Germinoma infundibular</a:t>
                      </a:r>
                      <a:endParaRPr/>
                    </a:p>
                    <a:p>
                      <a:pPr indent="0" lvl="0" marL="0" rtl="0" algn="l">
                        <a:spcBef>
                          <a:spcPts val="0"/>
                        </a:spcBef>
                        <a:spcAft>
                          <a:spcPts val="0"/>
                        </a:spcAft>
                        <a:buNone/>
                      </a:pPr>
                      <a:r>
                        <a:rPr lang="es-419"/>
                        <a:t>Cordoma</a:t>
                      </a:r>
                      <a:endParaRPr/>
                    </a:p>
                  </a:txBody>
                  <a:tcPr marT="91425" marB="91425" marR="91425" marL="91425">
                    <a:lnB cap="flat" cmpd="sng" w="9525">
                      <a:solidFill>
                        <a:srgbClr val="666666"/>
                      </a:solidFill>
                      <a:prstDash val="solid"/>
                      <a:round/>
                      <a:headEnd len="sm" w="sm" type="none"/>
                      <a:tailEnd len="sm" w="sm" type="none"/>
                    </a:lnB>
                    <a:solidFill>
                      <a:srgbClr val="B7B7B7"/>
                    </a:solidFill>
                  </a:tcPr>
                </a:tc>
              </a:tr>
              <a:tr h="1013400">
                <a:tc>
                  <a:txBody>
                    <a:bodyPr/>
                    <a:lstStyle/>
                    <a:p>
                      <a:pPr indent="0" lvl="0" marL="0" rtl="0" algn="l">
                        <a:spcBef>
                          <a:spcPts val="0"/>
                        </a:spcBef>
                        <a:spcAft>
                          <a:spcPts val="0"/>
                        </a:spcAft>
                        <a:buNone/>
                      </a:pPr>
                      <a:r>
                        <a:rPr b="1" lang="es-419"/>
                        <a:t>No </a:t>
                      </a:r>
                      <a:r>
                        <a:rPr b="1" lang="es-419"/>
                        <a:t>neoplásicos</a:t>
                      </a:r>
                      <a:endParaRPr b="1"/>
                    </a:p>
                    <a:p>
                      <a:pPr indent="0" lvl="0" marL="0" rtl="0" algn="l">
                        <a:spcBef>
                          <a:spcPts val="0"/>
                        </a:spcBef>
                        <a:spcAft>
                          <a:spcPts val="0"/>
                        </a:spcAft>
                        <a:buNone/>
                      </a:pPr>
                      <a:r>
                        <a:rPr lang="es-419"/>
                        <a:t>Aneurismas </a:t>
                      </a:r>
                      <a:endParaRPr/>
                    </a:p>
                    <a:p>
                      <a:pPr indent="0" lvl="0" marL="0" rtl="0" algn="l">
                        <a:spcBef>
                          <a:spcPts val="0"/>
                        </a:spcBef>
                        <a:spcAft>
                          <a:spcPts val="0"/>
                        </a:spcAft>
                        <a:buNone/>
                      </a:pPr>
                      <a:r>
                        <a:rPr lang="es-419"/>
                        <a:t>Granulomas </a:t>
                      </a:r>
                      <a:endParaRPr/>
                    </a:p>
                    <a:p>
                      <a:pPr indent="0" lvl="0" marL="0" rtl="0" algn="l">
                        <a:spcBef>
                          <a:spcPts val="0"/>
                        </a:spcBef>
                        <a:spcAft>
                          <a:spcPts val="0"/>
                        </a:spcAft>
                        <a:buNone/>
                      </a:pPr>
                      <a:r>
                        <a:rPr lang="es-419"/>
                        <a:t>Quiste intraselar</a:t>
                      </a:r>
                      <a:endParaRPr/>
                    </a:p>
                    <a:p>
                      <a:pPr indent="0" lvl="0" marL="0" rtl="0" algn="l">
                        <a:spcBef>
                          <a:spcPts val="0"/>
                        </a:spcBef>
                        <a:spcAft>
                          <a:spcPts val="0"/>
                        </a:spcAft>
                        <a:buNone/>
                      </a:pPr>
                      <a:r>
                        <a:rPr lang="es-419"/>
                        <a:t>Hipofisitis o absceso </a:t>
                      </a:r>
                      <a:r>
                        <a:rPr lang="es-419"/>
                        <a:t>hipofisario</a:t>
                      </a:r>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B7B7B7"/>
                    </a:solidFill>
                  </a:tcPr>
                </a:tc>
              </a:tr>
            </a:tbl>
          </a:graphicData>
        </a:graphic>
      </p:graphicFrame>
      <p:pic>
        <p:nvPicPr>
          <p:cNvPr id="300" name="Google Shape;300;p48"/>
          <p:cNvPicPr preferRelativeResize="0"/>
          <p:nvPr/>
        </p:nvPicPr>
        <p:blipFill>
          <a:blip r:embed="rId3">
            <a:alphaModFix/>
          </a:blip>
          <a:stretch>
            <a:fillRect/>
          </a:stretch>
        </p:blipFill>
        <p:spPr>
          <a:xfrm>
            <a:off x="2536552" y="2608075"/>
            <a:ext cx="2457583" cy="2535425"/>
          </a:xfrm>
          <a:prstGeom prst="rect">
            <a:avLst/>
          </a:prstGeom>
          <a:noFill/>
          <a:ln>
            <a:noFill/>
          </a:ln>
        </p:spPr>
      </p:pic>
      <p:sp>
        <p:nvSpPr>
          <p:cNvPr id="301" name="Google Shape;301;p48"/>
          <p:cNvSpPr txBox="1"/>
          <p:nvPr>
            <p:ph type="title"/>
          </p:nvPr>
        </p:nvSpPr>
        <p:spPr>
          <a:xfrm>
            <a:off x="0" y="0"/>
            <a:ext cx="9144000" cy="499200"/>
          </a:xfrm>
          <a:prstGeom prst="rect">
            <a:avLst/>
          </a:prstGeom>
          <a:solidFill>
            <a:srgbClr val="0B5394"/>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700">
                <a:solidFill>
                  <a:srgbClr val="FFFFFF"/>
                </a:solidFill>
              </a:rPr>
              <a:t>Tumores cerebrales primarios: Aspectos generales</a:t>
            </a:r>
            <a:endParaRPr b="1" sz="27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pic>
        <p:nvPicPr>
          <p:cNvPr id="306" name="Google Shape;306;p49"/>
          <p:cNvPicPr preferRelativeResize="0"/>
          <p:nvPr/>
        </p:nvPicPr>
        <p:blipFill>
          <a:blip r:embed="rId3">
            <a:alphaModFix/>
          </a:blip>
          <a:stretch>
            <a:fillRect/>
          </a:stretch>
        </p:blipFill>
        <p:spPr>
          <a:xfrm>
            <a:off x="3702976" y="1176125"/>
            <a:ext cx="1884724" cy="2365150"/>
          </a:xfrm>
          <a:prstGeom prst="rect">
            <a:avLst/>
          </a:prstGeom>
          <a:noFill/>
          <a:ln>
            <a:noFill/>
          </a:ln>
        </p:spPr>
      </p:pic>
      <p:sp>
        <p:nvSpPr>
          <p:cNvPr id="307" name="Google Shape;307;p49"/>
          <p:cNvSpPr txBox="1"/>
          <p:nvPr>
            <p:ph type="title"/>
          </p:nvPr>
        </p:nvSpPr>
        <p:spPr>
          <a:xfrm>
            <a:off x="0" y="499200"/>
            <a:ext cx="9144000" cy="499200"/>
          </a:xfrm>
          <a:prstGeom prst="rect">
            <a:avLst/>
          </a:prstGeom>
          <a:solidFill>
            <a:srgbClr val="CFE2F3"/>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1900">
                <a:latin typeface="Raleway"/>
                <a:ea typeface="Raleway"/>
                <a:cs typeface="Raleway"/>
                <a:sym typeface="Raleway"/>
              </a:rPr>
              <a:t>Sindromes clinicos: </a:t>
            </a:r>
            <a:r>
              <a:rPr lang="es-419" sz="1900">
                <a:latin typeface="Raleway"/>
                <a:ea typeface="Raleway"/>
                <a:cs typeface="Raleway"/>
                <a:sym typeface="Raleway"/>
              </a:rPr>
              <a:t>Procesos expansivos de la base del cráneo</a:t>
            </a:r>
            <a:endParaRPr sz="1900">
              <a:latin typeface="Raleway"/>
              <a:ea typeface="Raleway"/>
              <a:cs typeface="Raleway"/>
              <a:sym typeface="Raleway"/>
            </a:endParaRPr>
          </a:p>
        </p:txBody>
      </p:sp>
      <p:graphicFrame>
        <p:nvGraphicFramePr>
          <p:cNvPr id="308" name="Google Shape;308;p49"/>
          <p:cNvGraphicFramePr/>
          <p:nvPr/>
        </p:nvGraphicFramePr>
        <p:xfrm>
          <a:off x="-12" y="1959325"/>
          <a:ext cx="3000000" cy="3000000"/>
        </p:xfrm>
        <a:graphic>
          <a:graphicData uri="http://schemas.openxmlformats.org/drawingml/2006/table">
            <a:tbl>
              <a:tblPr>
                <a:noFill/>
                <a:tableStyleId>{3E716A93-CDA0-4AF5-937F-7F5162225D72}</a:tableStyleId>
              </a:tblPr>
              <a:tblGrid>
                <a:gridCol w="3615650"/>
              </a:tblGrid>
              <a:tr h="466625">
                <a:tc>
                  <a:txBody>
                    <a:bodyPr/>
                    <a:lstStyle/>
                    <a:p>
                      <a:pPr indent="0" lvl="0" marL="0" rtl="0" algn="ctr">
                        <a:spcBef>
                          <a:spcPts val="0"/>
                        </a:spcBef>
                        <a:spcAft>
                          <a:spcPts val="0"/>
                        </a:spcAft>
                        <a:buNone/>
                      </a:pPr>
                      <a:r>
                        <a:rPr b="1" lang="es-419">
                          <a:solidFill>
                            <a:srgbClr val="FFFFFF"/>
                          </a:solidFill>
                        </a:rPr>
                        <a:t>Clínica</a:t>
                      </a:r>
                      <a:endParaRPr b="1">
                        <a:solidFill>
                          <a:srgbClr val="FFFFFF"/>
                        </a:solidFill>
                      </a:endParaRPr>
                    </a:p>
                  </a:txBody>
                  <a:tcPr marT="91425" marB="91425" marR="91425" marL="91425">
                    <a:lnB cap="flat" cmpd="sng" w="9525">
                      <a:solidFill>
                        <a:srgbClr val="CCCCCC"/>
                      </a:solidFill>
                      <a:prstDash val="solid"/>
                      <a:round/>
                      <a:headEnd len="sm" w="sm" type="none"/>
                      <a:tailEnd len="sm" w="sm" type="none"/>
                    </a:lnB>
                    <a:solidFill>
                      <a:srgbClr val="5B0F00"/>
                    </a:solidFill>
                  </a:tcPr>
                </a:tc>
              </a:tr>
              <a:tr h="1712525">
                <a:tc>
                  <a:txBody>
                    <a:bodyPr/>
                    <a:lstStyle/>
                    <a:p>
                      <a:pPr indent="0" lvl="0" marL="0" rtl="0" algn="l">
                        <a:spcBef>
                          <a:spcPts val="0"/>
                        </a:spcBef>
                        <a:spcAft>
                          <a:spcPts val="0"/>
                        </a:spcAft>
                        <a:buNone/>
                      </a:pPr>
                      <a:r>
                        <a:rPr lang="es-419"/>
                        <a:t>Parálisis</a:t>
                      </a:r>
                      <a:r>
                        <a:rPr lang="es-419"/>
                        <a:t> de pares craneales</a:t>
                      </a:r>
                      <a:endParaRPr/>
                    </a:p>
                    <a:p>
                      <a:pPr indent="0" lvl="0" marL="0" rtl="0" algn="l">
                        <a:spcBef>
                          <a:spcPts val="0"/>
                        </a:spcBef>
                        <a:spcAft>
                          <a:spcPts val="0"/>
                        </a:spcAft>
                        <a:buNone/>
                      </a:pPr>
                      <a:r>
                        <a:rPr lang="es-419"/>
                        <a:t>Epilepsia del </a:t>
                      </a:r>
                      <a:r>
                        <a:rPr lang="es-419"/>
                        <a:t>lóbulo</a:t>
                      </a:r>
                      <a:r>
                        <a:rPr lang="es-419"/>
                        <a:t> temporal</a:t>
                      </a:r>
                      <a:endParaRPr/>
                    </a:p>
                    <a:p>
                      <a:pPr indent="0" lvl="0" marL="0" rtl="0" algn="l">
                        <a:spcBef>
                          <a:spcPts val="0"/>
                        </a:spcBef>
                        <a:spcAft>
                          <a:spcPts val="0"/>
                        </a:spcAft>
                        <a:buNone/>
                      </a:pPr>
                      <a:r>
                        <a:rPr lang="es-419"/>
                        <a:t>Compresión</a:t>
                      </a:r>
                      <a:r>
                        <a:rPr lang="es-419"/>
                        <a:t> del tronco cerebral</a:t>
                      </a:r>
                      <a:endParaRPr/>
                    </a:p>
                    <a:p>
                      <a:pPr indent="0" lvl="0" marL="0" rtl="0" algn="l">
                        <a:spcBef>
                          <a:spcPts val="0"/>
                        </a:spcBef>
                        <a:spcAft>
                          <a:spcPts val="0"/>
                        </a:spcAft>
                        <a:buNone/>
                      </a:pPr>
                      <a:r>
                        <a:rPr lang="es-419"/>
                        <a:t>Obstrucción</a:t>
                      </a:r>
                      <a:r>
                        <a:rPr lang="es-419"/>
                        <a:t> nasal o </a:t>
                      </a:r>
                      <a:r>
                        <a:rPr lang="es-419"/>
                        <a:t>tubárica</a:t>
                      </a:r>
                      <a:endParaRPr/>
                    </a:p>
                    <a:p>
                      <a:pPr indent="0" lvl="0" marL="0" rtl="0" algn="l">
                        <a:spcBef>
                          <a:spcPts val="0"/>
                        </a:spcBef>
                        <a:spcAft>
                          <a:spcPts val="0"/>
                        </a:spcAft>
                        <a:buNone/>
                      </a:pPr>
                      <a:r>
                        <a:rPr lang="es-419"/>
                        <a:t>Rinorrea hemorragica</a:t>
                      </a:r>
                      <a:endParaRPr/>
                    </a:p>
                    <a:p>
                      <a:pPr indent="0" lvl="0" marL="0" rtl="0" algn="l">
                        <a:spcBef>
                          <a:spcPts val="0"/>
                        </a:spcBef>
                        <a:spcAft>
                          <a:spcPts val="0"/>
                        </a:spcAft>
                        <a:buNone/>
                      </a:pPr>
                      <a:r>
                        <a:rPr lang="es-419"/>
                        <a:t>Masas intranasales o en el </a:t>
                      </a:r>
                      <a:r>
                        <a:rPr lang="es-419"/>
                        <a:t>oído</a:t>
                      </a:r>
                      <a:r>
                        <a:rPr lang="es-419"/>
                        <a:t> externo</a:t>
                      </a:r>
                      <a:endParaRPr/>
                    </a:p>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CCCCC"/>
                    </a:solidFill>
                  </a:tcPr>
                </a:tc>
              </a:tr>
            </a:tbl>
          </a:graphicData>
        </a:graphic>
      </p:graphicFrame>
      <p:graphicFrame>
        <p:nvGraphicFramePr>
          <p:cNvPr id="309" name="Google Shape;309;p49"/>
          <p:cNvGraphicFramePr/>
          <p:nvPr/>
        </p:nvGraphicFramePr>
        <p:xfrm>
          <a:off x="5587700" y="998400"/>
          <a:ext cx="3000000" cy="3000000"/>
        </p:xfrm>
        <a:graphic>
          <a:graphicData uri="http://schemas.openxmlformats.org/drawingml/2006/table">
            <a:tbl>
              <a:tblPr>
                <a:noFill/>
                <a:tableStyleId>{3E716A93-CDA0-4AF5-937F-7F5162225D72}</a:tableStyleId>
              </a:tblPr>
              <a:tblGrid>
                <a:gridCol w="3346225"/>
              </a:tblGrid>
              <a:tr h="365975">
                <a:tc>
                  <a:txBody>
                    <a:bodyPr/>
                    <a:lstStyle/>
                    <a:p>
                      <a:pPr indent="0" lvl="0" marL="0" rtl="0" algn="ctr">
                        <a:spcBef>
                          <a:spcPts val="0"/>
                        </a:spcBef>
                        <a:spcAft>
                          <a:spcPts val="0"/>
                        </a:spcAft>
                        <a:buNone/>
                      </a:pPr>
                      <a:r>
                        <a:rPr b="1" lang="es-419" sz="1200">
                          <a:solidFill>
                            <a:srgbClr val="FFFFFF"/>
                          </a:solidFill>
                        </a:rPr>
                        <a:t>Tipos histológicos más frecuentes</a:t>
                      </a:r>
                      <a:endParaRPr b="1" sz="1200">
                        <a:solidFill>
                          <a:srgbClr val="FFFFFF"/>
                        </a:solidFill>
                      </a:endParaRPr>
                    </a:p>
                  </a:txBody>
                  <a:tcPr marT="91425" marB="91425" marR="91425" marL="91425" anchor="ctr">
                    <a:solidFill>
                      <a:srgbClr val="5B0F00"/>
                    </a:solidFill>
                  </a:tcPr>
                </a:tc>
              </a:tr>
              <a:tr h="1640275">
                <a:tc>
                  <a:txBody>
                    <a:bodyPr/>
                    <a:lstStyle/>
                    <a:p>
                      <a:pPr indent="0" lvl="0" marL="0" rtl="0" algn="l">
                        <a:spcBef>
                          <a:spcPts val="0"/>
                        </a:spcBef>
                        <a:spcAft>
                          <a:spcPts val="0"/>
                        </a:spcAft>
                        <a:buNone/>
                      </a:pPr>
                      <a:r>
                        <a:rPr b="1" lang="es-419" sz="1200"/>
                        <a:t>Neoplasias primarias</a:t>
                      </a:r>
                      <a:endParaRPr b="1" sz="1200"/>
                    </a:p>
                    <a:p>
                      <a:pPr indent="0" lvl="0" marL="0" rtl="0" algn="l">
                        <a:spcBef>
                          <a:spcPts val="0"/>
                        </a:spcBef>
                        <a:spcAft>
                          <a:spcPts val="0"/>
                        </a:spcAft>
                        <a:buNone/>
                      </a:pPr>
                      <a:r>
                        <a:rPr lang="es-419" sz="1200"/>
                        <a:t>Meningioma</a:t>
                      </a:r>
                      <a:endParaRPr sz="1200"/>
                    </a:p>
                    <a:p>
                      <a:pPr indent="0" lvl="0" marL="0" rtl="0" algn="l">
                        <a:spcBef>
                          <a:spcPts val="0"/>
                        </a:spcBef>
                        <a:spcAft>
                          <a:spcPts val="0"/>
                        </a:spcAft>
                        <a:buNone/>
                      </a:pPr>
                      <a:r>
                        <a:rPr lang="es-419" sz="1200"/>
                        <a:t>Cordoma</a:t>
                      </a:r>
                      <a:endParaRPr sz="1200"/>
                    </a:p>
                    <a:p>
                      <a:pPr indent="0" lvl="0" marL="0" rtl="0" algn="l">
                        <a:spcBef>
                          <a:spcPts val="0"/>
                        </a:spcBef>
                        <a:spcAft>
                          <a:spcPts val="0"/>
                        </a:spcAft>
                        <a:buNone/>
                      </a:pPr>
                      <a:r>
                        <a:rPr lang="es-419" sz="1200"/>
                        <a:t>Carcinoma de los senos o del cavum</a:t>
                      </a:r>
                      <a:endParaRPr sz="1200"/>
                    </a:p>
                    <a:p>
                      <a:pPr indent="0" lvl="0" marL="0" rtl="0" algn="l">
                        <a:spcBef>
                          <a:spcPts val="0"/>
                        </a:spcBef>
                        <a:spcAft>
                          <a:spcPts val="0"/>
                        </a:spcAft>
                        <a:buNone/>
                      </a:pPr>
                      <a:r>
                        <a:rPr lang="es-419" sz="1200"/>
                        <a:t>Cilindroma</a:t>
                      </a:r>
                      <a:endParaRPr sz="1200"/>
                    </a:p>
                    <a:p>
                      <a:pPr indent="0" lvl="0" marL="0" rtl="0" algn="l">
                        <a:spcBef>
                          <a:spcPts val="0"/>
                        </a:spcBef>
                        <a:spcAft>
                          <a:spcPts val="0"/>
                        </a:spcAft>
                        <a:buNone/>
                      </a:pPr>
                      <a:r>
                        <a:rPr lang="es-419" sz="1200"/>
                        <a:t>Globus yugular</a:t>
                      </a:r>
                      <a:endParaRPr sz="1200"/>
                    </a:p>
                    <a:p>
                      <a:pPr indent="0" lvl="0" marL="0" rtl="0" algn="l">
                        <a:spcBef>
                          <a:spcPts val="0"/>
                        </a:spcBef>
                        <a:spcAft>
                          <a:spcPts val="0"/>
                        </a:spcAft>
                        <a:buNone/>
                      </a:pPr>
                      <a:r>
                        <a:rPr lang="es-419" sz="1200"/>
                        <a:t>Quemodectomas</a:t>
                      </a:r>
                      <a:endParaRPr sz="1200"/>
                    </a:p>
                    <a:p>
                      <a:pPr indent="0" lvl="0" marL="0" rtl="0" algn="l">
                        <a:spcBef>
                          <a:spcPts val="0"/>
                        </a:spcBef>
                        <a:spcAft>
                          <a:spcPts val="0"/>
                        </a:spcAft>
                        <a:buNone/>
                      </a:pPr>
                      <a:r>
                        <a:rPr lang="es-419" sz="1200"/>
                        <a:t>Osteoclastoma </a:t>
                      </a:r>
                      <a:endParaRPr sz="1200"/>
                    </a:p>
                  </a:txBody>
                  <a:tcPr marT="91425" marB="91425" marR="91425" marL="91425">
                    <a:lnB cap="flat" cmpd="sng" w="9525">
                      <a:solidFill>
                        <a:srgbClr val="666666"/>
                      </a:solidFill>
                      <a:prstDash val="solid"/>
                      <a:round/>
                      <a:headEnd len="sm" w="sm" type="none"/>
                      <a:tailEnd len="sm" w="sm" type="none"/>
                    </a:lnB>
                    <a:solidFill>
                      <a:srgbClr val="B7B7B7"/>
                    </a:solidFill>
                  </a:tcPr>
                </a:tc>
              </a:tr>
              <a:tr h="1133825">
                <a:tc>
                  <a:txBody>
                    <a:bodyPr/>
                    <a:lstStyle/>
                    <a:p>
                      <a:pPr indent="0" lvl="0" marL="0" rtl="0" algn="l">
                        <a:spcBef>
                          <a:spcPts val="0"/>
                        </a:spcBef>
                        <a:spcAft>
                          <a:spcPts val="0"/>
                        </a:spcAft>
                        <a:buNone/>
                      </a:pPr>
                      <a:r>
                        <a:rPr b="1" lang="es-419" sz="1200"/>
                        <a:t>Neoplasias secundarias</a:t>
                      </a:r>
                      <a:endParaRPr b="1" sz="1200"/>
                    </a:p>
                    <a:p>
                      <a:pPr indent="0" lvl="0" marL="0" rtl="0" algn="l">
                        <a:spcBef>
                          <a:spcPts val="0"/>
                        </a:spcBef>
                        <a:spcAft>
                          <a:spcPts val="0"/>
                        </a:spcAft>
                        <a:buNone/>
                      </a:pPr>
                      <a:r>
                        <a:rPr lang="es-419" sz="1200"/>
                        <a:t>Plasmocitomas</a:t>
                      </a:r>
                      <a:endParaRPr sz="1200"/>
                    </a:p>
                    <a:p>
                      <a:pPr indent="0" lvl="0" marL="0" rtl="0" algn="l">
                        <a:spcBef>
                          <a:spcPts val="0"/>
                        </a:spcBef>
                        <a:spcAft>
                          <a:spcPts val="0"/>
                        </a:spcAft>
                        <a:buNone/>
                      </a:pPr>
                      <a:r>
                        <a:rPr lang="es-419" sz="1200"/>
                        <a:t>Linfomas</a:t>
                      </a:r>
                      <a:endParaRPr sz="1200"/>
                    </a:p>
                    <a:p>
                      <a:pPr indent="0" lvl="0" marL="0" rtl="0" algn="l">
                        <a:spcBef>
                          <a:spcPts val="0"/>
                        </a:spcBef>
                        <a:spcAft>
                          <a:spcPts val="0"/>
                        </a:spcAft>
                        <a:buNone/>
                      </a:pPr>
                      <a:r>
                        <a:rPr lang="es-419" sz="1200"/>
                        <a:t>Sarcomas (de Ewing y otros)</a:t>
                      </a:r>
                      <a:endParaRPr sz="1200"/>
                    </a:p>
                    <a:p>
                      <a:pPr indent="0" lvl="0" marL="0" rtl="0" algn="l">
                        <a:spcBef>
                          <a:spcPts val="0"/>
                        </a:spcBef>
                        <a:spcAft>
                          <a:spcPts val="0"/>
                        </a:spcAft>
                        <a:buNone/>
                      </a:pPr>
                      <a:r>
                        <a:rPr lang="es-419" sz="1200"/>
                        <a:t>Mets de Carcinomas</a:t>
                      </a:r>
                      <a:endParaRPr sz="12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B7B7B7"/>
                    </a:solidFill>
                  </a:tcPr>
                </a:tc>
              </a:tr>
              <a:tr h="1133825">
                <a:tc>
                  <a:txBody>
                    <a:bodyPr/>
                    <a:lstStyle/>
                    <a:p>
                      <a:pPr indent="0" lvl="0" marL="0" rtl="0" algn="l">
                        <a:spcBef>
                          <a:spcPts val="0"/>
                        </a:spcBef>
                        <a:spcAft>
                          <a:spcPts val="0"/>
                        </a:spcAft>
                        <a:buNone/>
                      </a:pPr>
                      <a:r>
                        <a:rPr b="1" lang="es-419" sz="1200"/>
                        <a:t>No neoplásicos</a:t>
                      </a:r>
                      <a:endParaRPr b="1" sz="1200"/>
                    </a:p>
                    <a:p>
                      <a:pPr indent="0" lvl="0" marL="0" rtl="0" algn="l">
                        <a:spcBef>
                          <a:spcPts val="0"/>
                        </a:spcBef>
                        <a:spcAft>
                          <a:spcPts val="0"/>
                        </a:spcAft>
                        <a:buNone/>
                      </a:pPr>
                      <a:r>
                        <a:rPr lang="es-419" sz="1200"/>
                        <a:t>Mucoceles</a:t>
                      </a:r>
                      <a:endParaRPr sz="1200"/>
                    </a:p>
                    <a:p>
                      <a:pPr indent="0" lvl="0" marL="0" rtl="0" algn="l">
                        <a:spcBef>
                          <a:spcPts val="0"/>
                        </a:spcBef>
                        <a:spcAft>
                          <a:spcPts val="0"/>
                        </a:spcAft>
                        <a:buNone/>
                      </a:pPr>
                      <a:r>
                        <a:rPr lang="es-419" sz="1200"/>
                        <a:t>Quistes aracnoideos, dermoides y epidermoides</a:t>
                      </a:r>
                      <a:endParaRPr sz="1200"/>
                    </a:p>
                    <a:p>
                      <a:pPr indent="0" lvl="0" marL="0" rtl="0" algn="l">
                        <a:spcBef>
                          <a:spcPts val="0"/>
                        </a:spcBef>
                        <a:spcAft>
                          <a:spcPts val="0"/>
                        </a:spcAft>
                        <a:buNone/>
                      </a:pPr>
                      <a:r>
                        <a:rPr lang="es-419" sz="1200"/>
                        <a:t>Granuloma de Wegener</a:t>
                      </a:r>
                      <a:endParaRPr sz="12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B7B7B7"/>
                    </a:solidFill>
                  </a:tcPr>
                </a:tc>
              </a:tr>
            </a:tbl>
          </a:graphicData>
        </a:graphic>
      </p:graphicFrame>
      <p:sp>
        <p:nvSpPr>
          <p:cNvPr id="310" name="Google Shape;310;p49"/>
          <p:cNvSpPr txBox="1"/>
          <p:nvPr>
            <p:ph type="title"/>
          </p:nvPr>
        </p:nvSpPr>
        <p:spPr>
          <a:xfrm>
            <a:off x="0" y="0"/>
            <a:ext cx="9144000" cy="499200"/>
          </a:xfrm>
          <a:prstGeom prst="rect">
            <a:avLst/>
          </a:prstGeom>
          <a:solidFill>
            <a:srgbClr val="0B5394"/>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700">
                <a:solidFill>
                  <a:srgbClr val="FFFFFF"/>
                </a:solidFill>
              </a:rPr>
              <a:t>Tumores cerebrales primarios: Aspectos generales</a:t>
            </a:r>
            <a:endParaRPr b="1" sz="270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50"/>
          <p:cNvSpPr txBox="1"/>
          <p:nvPr>
            <p:ph type="title"/>
          </p:nvPr>
        </p:nvSpPr>
        <p:spPr>
          <a:xfrm>
            <a:off x="0" y="499200"/>
            <a:ext cx="9144000" cy="499200"/>
          </a:xfrm>
          <a:prstGeom prst="rect">
            <a:avLst/>
          </a:prstGeom>
          <a:solidFill>
            <a:srgbClr val="CFE2F3"/>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000">
                <a:latin typeface="Raleway"/>
                <a:ea typeface="Raleway"/>
                <a:cs typeface="Raleway"/>
                <a:sym typeface="Raleway"/>
              </a:rPr>
              <a:t>Sindromes clinicos: </a:t>
            </a:r>
            <a:r>
              <a:rPr lang="es-419" sz="2000">
                <a:latin typeface="Raleway"/>
                <a:ea typeface="Raleway"/>
                <a:cs typeface="Raleway"/>
                <a:sym typeface="Raleway"/>
              </a:rPr>
              <a:t>P</a:t>
            </a:r>
            <a:r>
              <a:rPr lang="es-419" sz="2000">
                <a:latin typeface="Raleway"/>
                <a:ea typeface="Raleway"/>
                <a:cs typeface="Raleway"/>
                <a:sym typeface="Raleway"/>
              </a:rPr>
              <a:t>rocesos expansivos del agujero occipital</a:t>
            </a:r>
            <a:endParaRPr sz="2000">
              <a:latin typeface="Raleway"/>
              <a:ea typeface="Raleway"/>
              <a:cs typeface="Raleway"/>
              <a:sym typeface="Raleway"/>
            </a:endParaRPr>
          </a:p>
        </p:txBody>
      </p:sp>
      <p:pic>
        <p:nvPicPr>
          <p:cNvPr id="316" name="Google Shape;316;p50"/>
          <p:cNvPicPr preferRelativeResize="0"/>
          <p:nvPr/>
        </p:nvPicPr>
        <p:blipFill>
          <a:blip r:embed="rId3">
            <a:alphaModFix/>
          </a:blip>
          <a:stretch>
            <a:fillRect/>
          </a:stretch>
        </p:blipFill>
        <p:spPr>
          <a:xfrm>
            <a:off x="3583356" y="2035138"/>
            <a:ext cx="3097382" cy="2362200"/>
          </a:xfrm>
          <a:prstGeom prst="rect">
            <a:avLst/>
          </a:prstGeom>
          <a:noFill/>
          <a:ln>
            <a:noFill/>
          </a:ln>
        </p:spPr>
      </p:pic>
      <p:graphicFrame>
        <p:nvGraphicFramePr>
          <p:cNvPr id="317" name="Google Shape;317;p50"/>
          <p:cNvGraphicFramePr/>
          <p:nvPr/>
        </p:nvGraphicFramePr>
        <p:xfrm>
          <a:off x="6777250" y="1516450"/>
          <a:ext cx="3000000" cy="3000000"/>
        </p:xfrm>
        <a:graphic>
          <a:graphicData uri="http://schemas.openxmlformats.org/drawingml/2006/table">
            <a:tbl>
              <a:tblPr>
                <a:noFill/>
                <a:tableStyleId>{3E716A93-CDA0-4AF5-937F-7F5162225D72}</a:tableStyleId>
              </a:tblPr>
              <a:tblGrid>
                <a:gridCol w="2366750"/>
              </a:tblGrid>
              <a:tr h="651750">
                <a:tc>
                  <a:txBody>
                    <a:bodyPr/>
                    <a:lstStyle/>
                    <a:p>
                      <a:pPr indent="0" lvl="0" marL="0" rtl="0" algn="ctr">
                        <a:spcBef>
                          <a:spcPts val="0"/>
                        </a:spcBef>
                        <a:spcAft>
                          <a:spcPts val="0"/>
                        </a:spcAft>
                        <a:buNone/>
                      </a:pPr>
                      <a:r>
                        <a:rPr b="1" lang="es-419" sz="1200">
                          <a:solidFill>
                            <a:srgbClr val="FFFFFF"/>
                          </a:solidFill>
                        </a:rPr>
                        <a:t>Tipos histológicos más frecuentes</a:t>
                      </a:r>
                      <a:endParaRPr b="1" sz="1200">
                        <a:solidFill>
                          <a:srgbClr val="FFFFFF"/>
                        </a:solidFill>
                      </a:endParaRPr>
                    </a:p>
                  </a:txBody>
                  <a:tcPr marT="91425" marB="91425" marR="91425" marL="91425" anchor="ctr">
                    <a:solidFill>
                      <a:srgbClr val="5B0F00"/>
                    </a:solidFill>
                  </a:tcPr>
                </a:tc>
              </a:tr>
              <a:tr h="1640275">
                <a:tc>
                  <a:txBody>
                    <a:bodyPr/>
                    <a:lstStyle/>
                    <a:p>
                      <a:pPr indent="0" lvl="0" marL="0" rtl="0" algn="l">
                        <a:spcBef>
                          <a:spcPts val="0"/>
                        </a:spcBef>
                        <a:spcAft>
                          <a:spcPts val="0"/>
                        </a:spcAft>
                        <a:buNone/>
                      </a:pPr>
                      <a:r>
                        <a:rPr b="1" lang="es-419" sz="1200"/>
                        <a:t>Neoplasias primarias</a:t>
                      </a:r>
                      <a:endParaRPr b="1" sz="1200"/>
                    </a:p>
                    <a:p>
                      <a:pPr indent="0" lvl="0" marL="0" rtl="0" algn="l">
                        <a:spcBef>
                          <a:spcPts val="0"/>
                        </a:spcBef>
                        <a:spcAft>
                          <a:spcPts val="0"/>
                        </a:spcAft>
                        <a:buNone/>
                      </a:pPr>
                      <a:r>
                        <a:rPr lang="es-419" sz="1200"/>
                        <a:t>Meningioma</a:t>
                      </a:r>
                      <a:endParaRPr sz="1200"/>
                    </a:p>
                    <a:p>
                      <a:pPr indent="0" lvl="0" marL="0" rtl="0" algn="l">
                        <a:spcBef>
                          <a:spcPts val="0"/>
                        </a:spcBef>
                        <a:spcAft>
                          <a:spcPts val="0"/>
                        </a:spcAft>
                        <a:buNone/>
                      </a:pPr>
                      <a:r>
                        <a:rPr lang="es-419" sz="1200"/>
                        <a:t>Neurinomas</a:t>
                      </a:r>
                      <a:endParaRPr sz="1200"/>
                    </a:p>
                    <a:p>
                      <a:pPr indent="0" lvl="0" marL="0" rtl="0" algn="l">
                        <a:spcBef>
                          <a:spcPts val="0"/>
                        </a:spcBef>
                        <a:spcAft>
                          <a:spcPts val="0"/>
                        </a:spcAft>
                        <a:buNone/>
                      </a:pPr>
                      <a:r>
                        <a:rPr lang="es-419" sz="1200"/>
                        <a:t>Schwannomas</a:t>
                      </a:r>
                      <a:endParaRPr sz="1200"/>
                    </a:p>
                    <a:p>
                      <a:pPr indent="0" lvl="0" marL="0" rtl="0" algn="l">
                        <a:spcBef>
                          <a:spcPts val="0"/>
                        </a:spcBef>
                        <a:spcAft>
                          <a:spcPts val="0"/>
                        </a:spcAft>
                        <a:buNone/>
                      </a:pPr>
                      <a:r>
                        <a:rPr lang="es-419" sz="1200"/>
                        <a:t>Cordomas</a:t>
                      </a:r>
                      <a:endParaRPr sz="1200"/>
                    </a:p>
                    <a:p>
                      <a:pPr indent="0" lvl="0" marL="0" rtl="0" algn="l">
                        <a:spcBef>
                          <a:spcPts val="0"/>
                        </a:spcBef>
                        <a:spcAft>
                          <a:spcPts val="0"/>
                        </a:spcAft>
                        <a:buNone/>
                      </a:pPr>
                      <a:r>
                        <a:rPr lang="es-419" sz="1200"/>
                        <a:t>Metástasis</a:t>
                      </a:r>
                      <a:r>
                        <a:rPr lang="es-419" sz="1200"/>
                        <a:t>, plasmocitomas</a:t>
                      </a:r>
                      <a:endParaRPr sz="1200"/>
                    </a:p>
                    <a:p>
                      <a:pPr indent="0" lvl="0" marL="0" rtl="0" algn="l">
                        <a:spcBef>
                          <a:spcPts val="0"/>
                        </a:spcBef>
                        <a:spcAft>
                          <a:spcPts val="0"/>
                        </a:spcAft>
                        <a:buNone/>
                      </a:pPr>
                      <a:r>
                        <a:t/>
                      </a:r>
                      <a:endParaRPr sz="1200"/>
                    </a:p>
                  </a:txBody>
                  <a:tcPr marT="91425" marB="91425" marR="91425" marL="91425">
                    <a:lnB cap="flat" cmpd="sng" w="9525">
                      <a:solidFill>
                        <a:srgbClr val="666666"/>
                      </a:solidFill>
                      <a:prstDash val="solid"/>
                      <a:round/>
                      <a:headEnd len="sm" w="sm" type="none"/>
                      <a:tailEnd len="sm" w="sm" type="none"/>
                    </a:lnB>
                    <a:solidFill>
                      <a:srgbClr val="B7B7B7"/>
                    </a:solidFill>
                  </a:tcPr>
                </a:tc>
              </a:tr>
              <a:tr h="1133825">
                <a:tc>
                  <a:txBody>
                    <a:bodyPr/>
                    <a:lstStyle/>
                    <a:p>
                      <a:pPr indent="0" lvl="0" marL="0" rtl="0" algn="l">
                        <a:spcBef>
                          <a:spcPts val="0"/>
                        </a:spcBef>
                        <a:spcAft>
                          <a:spcPts val="0"/>
                        </a:spcAft>
                        <a:buNone/>
                      </a:pPr>
                      <a:r>
                        <a:rPr b="1" lang="es-419" sz="1200"/>
                        <a:t>No neoplásicos</a:t>
                      </a:r>
                      <a:endParaRPr b="1" sz="1200"/>
                    </a:p>
                    <a:p>
                      <a:pPr indent="0" lvl="0" marL="0" rtl="0" algn="l">
                        <a:spcBef>
                          <a:spcPts val="0"/>
                        </a:spcBef>
                        <a:spcAft>
                          <a:spcPts val="0"/>
                        </a:spcAft>
                        <a:buNone/>
                      </a:pPr>
                      <a:r>
                        <a:rPr lang="es-419" sz="1200"/>
                        <a:t>Malformación de Chiari</a:t>
                      </a:r>
                      <a:endParaRPr sz="1200"/>
                    </a:p>
                    <a:p>
                      <a:pPr indent="0" lvl="0" marL="0" rtl="0" algn="l">
                        <a:spcBef>
                          <a:spcPts val="0"/>
                        </a:spcBef>
                        <a:spcAft>
                          <a:spcPts val="0"/>
                        </a:spcAft>
                        <a:buNone/>
                      </a:pPr>
                      <a:r>
                        <a:rPr lang="es-419" sz="1200"/>
                        <a:t>Paquimeningitis </a:t>
                      </a:r>
                      <a:r>
                        <a:rPr lang="es-419" sz="1200"/>
                        <a:t>hipertrófica</a:t>
                      </a:r>
                      <a:endParaRPr sz="1200"/>
                    </a:p>
                    <a:p>
                      <a:pPr indent="0" lvl="0" marL="0" rtl="0" algn="l">
                        <a:spcBef>
                          <a:spcPts val="0"/>
                        </a:spcBef>
                        <a:spcAft>
                          <a:spcPts val="0"/>
                        </a:spcAft>
                        <a:buNone/>
                      </a:pPr>
                      <a:r>
                        <a:rPr lang="es-419" sz="1200"/>
                        <a:t>Osteítis</a:t>
                      </a:r>
                      <a:r>
                        <a:rPr lang="es-419" sz="1200"/>
                        <a:t> y enfermedad de Paget</a:t>
                      </a:r>
                      <a:endParaRPr sz="1200"/>
                    </a:p>
                    <a:p>
                      <a:pPr indent="0" lvl="0" marL="0" rtl="0" algn="l">
                        <a:spcBef>
                          <a:spcPts val="0"/>
                        </a:spcBef>
                        <a:spcAft>
                          <a:spcPts val="0"/>
                        </a:spcAft>
                        <a:buNone/>
                      </a:pPr>
                      <a:r>
                        <a:rPr lang="es-419" sz="1200"/>
                        <a:t>Granulomas de artritis reumatoide</a:t>
                      </a:r>
                      <a:endParaRPr sz="12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B7B7B7"/>
                    </a:solidFill>
                  </a:tcPr>
                </a:tc>
              </a:tr>
            </a:tbl>
          </a:graphicData>
        </a:graphic>
      </p:graphicFrame>
      <p:graphicFrame>
        <p:nvGraphicFramePr>
          <p:cNvPr id="318" name="Google Shape;318;p50"/>
          <p:cNvGraphicFramePr/>
          <p:nvPr/>
        </p:nvGraphicFramePr>
        <p:xfrm>
          <a:off x="-12" y="1516450"/>
          <a:ext cx="3000000" cy="3000000"/>
        </p:xfrm>
        <a:graphic>
          <a:graphicData uri="http://schemas.openxmlformats.org/drawingml/2006/table">
            <a:tbl>
              <a:tblPr>
                <a:noFill/>
                <a:tableStyleId>{3E716A93-CDA0-4AF5-937F-7F5162225D72}</a:tableStyleId>
              </a:tblPr>
              <a:tblGrid>
                <a:gridCol w="3486850"/>
              </a:tblGrid>
              <a:tr h="479650">
                <a:tc>
                  <a:txBody>
                    <a:bodyPr/>
                    <a:lstStyle/>
                    <a:p>
                      <a:pPr indent="0" lvl="0" marL="0" rtl="0" algn="ctr">
                        <a:spcBef>
                          <a:spcPts val="0"/>
                        </a:spcBef>
                        <a:spcAft>
                          <a:spcPts val="0"/>
                        </a:spcAft>
                        <a:buNone/>
                      </a:pPr>
                      <a:r>
                        <a:rPr b="1" lang="es-419">
                          <a:solidFill>
                            <a:srgbClr val="FFFFFF"/>
                          </a:solidFill>
                        </a:rPr>
                        <a:t>Clinica</a:t>
                      </a:r>
                      <a:endParaRPr b="1">
                        <a:solidFill>
                          <a:srgbClr val="FFFFFF"/>
                        </a:solidFill>
                      </a:endParaRPr>
                    </a:p>
                  </a:txBody>
                  <a:tcPr marT="91425" marB="91425" marR="91425" marL="91425">
                    <a:lnB cap="flat" cmpd="sng" w="9525">
                      <a:solidFill>
                        <a:srgbClr val="CCCCCC"/>
                      </a:solidFill>
                      <a:prstDash val="solid"/>
                      <a:round/>
                      <a:headEnd len="sm" w="sm" type="none"/>
                      <a:tailEnd len="sm" w="sm" type="none"/>
                    </a:lnB>
                    <a:solidFill>
                      <a:srgbClr val="5B0F00"/>
                    </a:solidFill>
                  </a:tcPr>
                </a:tc>
              </a:tr>
              <a:tr h="3147400">
                <a:tc>
                  <a:txBody>
                    <a:bodyPr/>
                    <a:lstStyle/>
                    <a:p>
                      <a:pPr indent="0" lvl="0" marL="0" rtl="0" algn="l">
                        <a:spcBef>
                          <a:spcPts val="0"/>
                        </a:spcBef>
                        <a:spcAft>
                          <a:spcPts val="0"/>
                        </a:spcAft>
                        <a:buNone/>
                      </a:pPr>
                      <a:r>
                        <a:rPr lang="es-419"/>
                        <a:t>Cefalea nucal</a:t>
                      </a:r>
                      <a:endParaRPr/>
                    </a:p>
                    <a:p>
                      <a:pPr indent="0" lvl="0" marL="0" rtl="0" algn="l">
                        <a:spcBef>
                          <a:spcPts val="0"/>
                        </a:spcBef>
                        <a:spcAft>
                          <a:spcPts val="0"/>
                        </a:spcAft>
                        <a:buNone/>
                      </a:pPr>
                      <a:r>
                        <a:rPr lang="es-419"/>
                        <a:t>Hidrocefalia (HIC, papiledema)</a:t>
                      </a:r>
                      <a:endParaRPr/>
                    </a:p>
                    <a:p>
                      <a:pPr indent="0" lvl="0" marL="0" rtl="0" algn="l">
                        <a:spcBef>
                          <a:spcPts val="0"/>
                        </a:spcBef>
                        <a:spcAft>
                          <a:spcPts val="0"/>
                        </a:spcAft>
                        <a:buNone/>
                      </a:pPr>
                      <a:r>
                        <a:rPr lang="es-419"/>
                        <a:t>Síncopes</a:t>
                      </a:r>
                      <a:endParaRPr/>
                    </a:p>
                    <a:p>
                      <a:pPr indent="0" lvl="0" marL="0" rtl="0" algn="l">
                        <a:spcBef>
                          <a:spcPts val="0"/>
                        </a:spcBef>
                        <a:spcAft>
                          <a:spcPts val="0"/>
                        </a:spcAft>
                        <a:buNone/>
                      </a:pPr>
                      <a:r>
                        <a:rPr lang="es-419"/>
                        <a:t>Tortícolis</a:t>
                      </a:r>
                      <a:endParaRPr/>
                    </a:p>
                    <a:p>
                      <a:pPr indent="0" lvl="0" marL="0" rtl="0" algn="l">
                        <a:spcBef>
                          <a:spcPts val="0"/>
                        </a:spcBef>
                        <a:spcAft>
                          <a:spcPts val="0"/>
                        </a:spcAft>
                        <a:buNone/>
                      </a:pPr>
                      <a:r>
                        <a:rPr lang="es-419"/>
                        <a:t>Vértigo</a:t>
                      </a:r>
                      <a:r>
                        <a:rPr lang="es-419"/>
                        <a:t> central y ataxia</a:t>
                      </a:r>
                      <a:endParaRPr/>
                    </a:p>
                    <a:p>
                      <a:pPr indent="0" lvl="0" marL="0" rtl="0" algn="l">
                        <a:spcBef>
                          <a:spcPts val="0"/>
                        </a:spcBef>
                        <a:spcAft>
                          <a:spcPts val="0"/>
                        </a:spcAft>
                        <a:buNone/>
                      </a:pPr>
                      <a:r>
                        <a:rPr lang="es-419"/>
                        <a:t>Parálisis</a:t>
                      </a:r>
                      <a:r>
                        <a:rPr lang="es-419"/>
                        <a:t> de pares craneales bulbares (disfagia, </a:t>
                      </a:r>
                      <a:r>
                        <a:rPr lang="es-419"/>
                        <a:t>disfonía</a:t>
                      </a:r>
                      <a:r>
                        <a:rPr lang="es-419"/>
                        <a:t>)</a:t>
                      </a:r>
                      <a:endParaRPr/>
                    </a:p>
                    <a:p>
                      <a:pPr indent="0" lvl="0" marL="0" rtl="0" algn="l">
                        <a:spcBef>
                          <a:spcPts val="0"/>
                        </a:spcBef>
                        <a:spcAft>
                          <a:spcPts val="0"/>
                        </a:spcAft>
                        <a:buNone/>
                      </a:pPr>
                      <a:r>
                        <a:rPr lang="es-419"/>
                        <a:t>Tetraparesia</a:t>
                      </a:r>
                      <a:r>
                        <a:rPr lang="es-419"/>
                        <a:t> </a:t>
                      </a:r>
                      <a:r>
                        <a:rPr lang="es-419"/>
                        <a:t>espástica</a:t>
                      </a:r>
                      <a:endParaRPr/>
                    </a:p>
                    <a:p>
                      <a:pPr indent="0" lvl="0" marL="0" rtl="0" algn="l">
                        <a:spcBef>
                          <a:spcPts val="0"/>
                        </a:spcBef>
                        <a:spcAft>
                          <a:spcPts val="0"/>
                        </a:spcAft>
                        <a:buNone/>
                      </a:pPr>
                      <a:r>
                        <a:rPr lang="es-419"/>
                        <a:t>Signo de Lhermmite</a:t>
                      </a:r>
                      <a:endParaRPr/>
                    </a:p>
                    <a:p>
                      <a:pPr indent="0" lvl="0" marL="0" rtl="0" algn="l">
                        <a:spcBef>
                          <a:spcPts val="0"/>
                        </a:spcBef>
                        <a:spcAft>
                          <a:spcPts val="0"/>
                        </a:spcAft>
                        <a:buNone/>
                      </a:pPr>
                      <a:r>
                        <a:rPr lang="es-419"/>
                        <a:t>Amiotrofia o astereognosia de una mani</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CCCCC"/>
                    </a:solidFill>
                  </a:tcPr>
                </a:tc>
              </a:tr>
            </a:tbl>
          </a:graphicData>
        </a:graphic>
      </p:graphicFrame>
      <p:sp>
        <p:nvSpPr>
          <p:cNvPr id="319" name="Google Shape;319;p50"/>
          <p:cNvSpPr txBox="1"/>
          <p:nvPr>
            <p:ph type="title"/>
          </p:nvPr>
        </p:nvSpPr>
        <p:spPr>
          <a:xfrm>
            <a:off x="0" y="0"/>
            <a:ext cx="9144000" cy="499200"/>
          </a:xfrm>
          <a:prstGeom prst="rect">
            <a:avLst/>
          </a:prstGeom>
          <a:solidFill>
            <a:srgbClr val="0B5394"/>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700">
                <a:solidFill>
                  <a:srgbClr val="FFFFFF"/>
                </a:solidFill>
              </a:rPr>
              <a:t>Tumores cerebrales primarios: Aspectos generales</a:t>
            </a:r>
            <a:endParaRPr b="1" sz="27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pic>
        <p:nvPicPr>
          <p:cNvPr id="324" name="Google Shape;324;p51"/>
          <p:cNvPicPr preferRelativeResize="0"/>
          <p:nvPr/>
        </p:nvPicPr>
        <p:blipFill>
          <a:blip r:embed="rId3">
            <a:alphaModFix/>
          </a:blip>
          <a:stretch>
            <a:fillRect/>
          </a:stretch>
        </p:blipFill>
        <p:spPr>
          <a:xfrm>
            <a:off x="2124500" y="2309125"/>
            <a:ext cx="4053626" cy="2834375"/>
          </a:xfrm>
          <a:prstGeom prst="rect">
            <a:avLst/>
          </a:prstGeom>
          <a:noFill/>
          <a:ln>
            <a:noFill/>
          </a:ln>
        </p:spPr>
      </p:pic>
      <p:sp>
        <p:nvSpPr>
          <p:cNvPr id="325" name="Google Shape;325;p51"/>
          <p:cNvSpPr txBox="1"/>
          <p:nvPr>
            <p:ph type="title"/>
          </p:nvPr>
        </p:nvSpPr>
        <p:spPr>
          <a:xfrm>
            <a:off x="0" y="460775"/>
            <a:ext cx="9144000" cy="499200"/>
          </a:xfrm>
          <a:prstGeom prst="rect">
            <a:avLst/>
          </a:prstGeom>
          <a:solidFill>
            <a:srgbClr val="CFE2F3"/>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000">
                <a:latin typeface="Raleway"/>
                <a:ea typeface="Raleway"/>
                <a:cs typeface="Raleway"/>
                <a:sym typeface="Raleway"/>
              </a:rPr>
              <a:t>Sindromes clinicos: </a:t>
            </a:r>
            <a:r>
              <a:rPr lang="es-419" sz="2000">
                <a:latin typeface="Raleway"/>
                <a:ea typeface="Raleway"/>
                <a:cs typeface="Raleway"/>
                <a:sym typeface="Raleway"/>
              </a:rPr>
              <a:t>Procesos expansivos del ángulo pontocerebeloso</a:t>
            </a:r>
            <a:endParaRPr sz="2000">
              <a:latin typeface="Raleway"/>
              <a:ea typeface="Raleway"/>
              <a:cs typeface="Raleway"/>
              <a:sym typeface="Raleway"/>
            </a:endParaRPr>
          </a:p>
        </p:txBody>
      </p:sp>
      <p:graphicFrame>
        <p:nvGraphicFramePr>
          <p:cNvPr id="326" name="Google Shape;326;p51"/>
          <p:cNvGraphicFramePr/>
          <p:nvPr/>
        </p:nvGraphicFramePr>
        <p:xfrm>
          <a:off x="6048750" y="959975"/>
          <a:ext cx="3000000" cy="3000000"/>
        </p:xfrm>
        <a:graphic>
          <a:graphicData uri="http://schemas.openxmlformats.org/drawingml/2006/table">
            <a:tbl>
              <a:tblPr>
                <a:noFill/>
                <a:tableStyleId>{3E716A93-CDA0-4AF5-937F-7F5162225D72}</a:tableStyleId>
              </a:tblPr>
              <a:tblGrid>
                <a:gridCol w="3095250"/>
              </a:tblGrid>
              <a:tr h="365975">
                <a:tc>
                  <a:txBody>
                    <a:bodyPr/>
                    <a:lstStyle/>
                    <a:p>
                      <a:pPr indent="0" lvl="0" marL="0" rtl="0" algn="ctr">
                        <a:spcBef>
                          <a:spcPts val="0"/>
                        </a:spcBef>
                        <a:spcAft>
                          <a:spcPts val="0"/>
                        </a:spcAft>
                        <a:buNone/>
                      </a:pPr>
                      <a:r>
                        <a:rPr b="1" lang="es-419" sz="1200">
                          <a:solidFill>
                            <a:srgbClr val="FFFFFF"/>
                          </a:solidFill>
                        </a:rPr>
                        <a:t>Tipos histológicos más frecuentes</a:t>
                      </a:r>
                      <a:endParaRPr b="1" sz="1200">
                        <a:solidFill>
                          <a:srgbClr val="FFFFFF"/>
                        </a:solidFill>
                      </a:endParaRPr>
                    </a:p>
                  </a:txBody>
                  <a:tcPr marT="91425" marB="91425" marR="91425" marL="91425" anchor="ctr">
                    <a:solidFill>
                      <a:srgbClr val="5B0F00"/>
                    </a:solidFill>
                  </a:tcPr>
                </a:tc>
              </a:tr>
              <a:tr h="1640275">
                <a:tc>
                  <a:txBody>
                    <a:bodyPr/>
                    <a:lstStyle/>
                    <a:p>
                      <a:pPr indent="0" lvl="0" marL="0" rtl="0" algn="l">
                        <a:spcBef>
                          <a:spcPts val="0"/>
                        </a:spcBef>
                        <a:spcAft>
                          <a:spcPts val="0"/>
                        </a:spcAft>
                        <a:buNone/>
                      </a:pPr>
                      <a:r>
                        <a:rPr b="1" lang="es-419" sz="1200"/>
                        <a:t>Neoplásicos</a:t>
                      </a:r>
                      <a:endParaRPr b="1" sz="1200"/>
                    </a:p>
                    <a:p>
                      <a:pPr indent="0" lvl="0" marL="0" rtl="0" algn="l">
                        <a:spcBef>
                          <a:spcPts val="0"/>
                        </a:spcBef>
                        <a:spcAft>
                          <a:spcPts val="0"/>
                        </a:spcAft>
                        <a:buNone/>
                      </a:pPr>
                      <a:r>
                        <a:rPr lang="es-419" sz="1200"/>
                        <a:t>Schwannoma o neurofibroma del Vlll o V pares</a:t>
                      </a:r>
                      <a:endParaRPr sz="1200"/>
                    </a:p>
                    <a:p>
                      <a:pPr indent="0" lvl="0" marL="0" rtl="0" algn="l">
                        <a:spcBef>
                          <a:spcPts val="0"/>
                        </a:spcBef>
                        <a:spcAft>
                          <a:spcPts val="0"/>
                        </a:spcAft>
                        <a:buNone/>
                      </a:pPr>
                      <a:r>
                        <a:rPr lang="es-419" sz="1200"/>
                        <a:t>Meningioma</a:t>
                      </a:r>
                      <a:endParaRPr sz="1200"/>
                    </a:p>
                    <a:p>
                      <a:pPr indent="0" lvl="0" marL="0" rtl="0" algn="l">
                        <a:spcBef>
                          <a:spcPts val="0"/>
                        </a:spcBef>
                        <a:spcAft>
                          <a:spcPts val="0"/>
                        </a:spcAft>
                        <a:buNone/>
                      </a:pPr>
                      <a:r>
                        <a:rPr lang="es-419" sz="1200"/>
                        <a:t>Quiste dermoide o epidermoide</a:t>
                      </a:r>
                      <a:endParaRPr sz="1200"/>
                    </a:p>
                  </a:txBody>
                  <a:tcPr marT="91425" marB="91425" marR="91425" marL="91425">
                    <a:lnB cap="flat" cmpd="sng" w="9525">
                      <a:solidFill>
                        <a:srgbClr val="666666"/>
                      </a:solidFill>
                      <a:prstDash val="solid"/>
                      <a:round/>
                      <a:headEnd len="sm" w="sm" type="none"/>
                      <a:tailEnd len="sm" w="sm" type="none"/>
                    </a:lnB>
                    <a:solidFill>
                      <a:srgbClr val="B7B7B7"/>
                    </a:solidFill>
                  </a:tcPr>
                </a:tc>
              </a:tr>
              <a:tr h="1133825">
                <a:tc>
                  <a:txBody>
                    <a:bodyPr/>
                    <a:lstStyle/>
                    <a:p>
                      <a:pPr indent="0" lvl="0" marL="0" rtl="0" algn="l">
                        <a:spcBef>
                          <a:spcPts val="0"/>
                        </a:spcBef>
                        <a:spcAft>
                          <a:spcPts val="0"/>
                        </a:spcAft>
                        <a:buNone/>
                      </a:pPr>
                      <a:r>
                        <a:rPr b="1" lang="es-419" sz="1200"/>
                        <a:t>No neoplásicos</a:t>
                      </a:r>
                      <a:endParaRPr b="1" sz="1200"/>
                    </a:p>
                    <a:p>
                      <a:pPr indent="0" lvl="0" marL="0" rtl="0" algn="l">
                        <a:spcBef>
                          <a:spcPts val="0"/>
                        </a:spcBef>
                        <a:spcAft>
                          <a:spcPts val="0"/>
                        </a:spcAft>
                        <a:buNone/>
                      </a:pPr>
                      <a:r>
                        <a:rPr lang="es-419" sz="1200"/>
                        <a:t>Aracnoiditis</a:t>
                      </a:r>
                      <a:endParaRPr sz="1200"/>
                    </a:p>
                    <a:p>
                      <a:pPr indent="0" lvl="0" marL="0" rtl="0" algn="l">
                        <a:spcBef>
                          <a:spcPts val="0"/>
                        </a:spcBef>
                        <a:spcAft>
                          <a:spcPts val="0"/>
                        </a:spcAft>
                        <a:buNone/>
                      </a:pPr>
                      <a:r>
                        <a:rPr lang="es-419" sz="1200"/>
                        <a:t>Dolicoarterias o aneurismas saculares</a:t>
                      </a:r>
                      <a:endParaRPr sz="12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B7B7B7"/>
                    </a:solidFill>
                  </a:tcPr>
                </a:tc>
              </a:tr>
            </a:tbl>
          </a:graphicData>
        </a:graphic>
      </p:graphicFrame>
      <p:graphicFrame>
        <p:nvGraphicFramePr>
          <p:cNvPr id="327" name="Google Shape;327;p51"/>
          <p:cNvGraphicFramePr/>
          <p:nvPr/>
        </p:nvGraphicFramePr>
        <p:xfrm>
          <a:off x="-12" y="959975"/>
          <a:ext cx="3000000" cy="3000000"/>
        </p:xfrm>
        <a:graphic>
          <a:graphicData uri="http://schemas.openxmlformats.org/drawingml/2006/table">
            <a:tbl>
              <a:tblPr>
                <a:noFill/>
                <a:tableStyleId>{3E716A93-CDA0-4AF5-937F-7F5162225D72}</a:tableStyleId>
              </a:tblPr>
              <a:tblGrid>
                <a:gridCol w="2566925"/>
              </a:tblGrid>
              <a:tr h="466625">
                <a:tc>
                  <a:txBody>
                    <a:bodyPr/>
                    <a:lstStyle/>
                    <a:p>
                      <a:pPr indent="0" lvl="0" marL="0" rtl="0" algn="ctr">
                        <a:spcBef>
                          <a:spcPts val="0"/>
                        </a:spcBef>
                        <a:spcAft>
                          <a:spcPts val="0"/>
                        </a:spcAft>
                        <a:buNone/>
                      </a:pPr>
                      <a:r>
                        <a:rPr b="1" lang="es-419">
                          <a:solidFill>
                            <a:srgbClr val="FFFFFF"/>
                          </a:solidFill>
                        </a:rPr>
                        <a:t>Clínica</a:t>
                      </a:r>
                      <a:endParaRPr b="1">
                        <a:solidFill>
                          <a:srgbClr val="FFFFFF"/>
                        </a:solidFill>
                      </a:endParaRPr>
                    </a:p>
                  </a:txBody>
                  <a:tcPr marT="91425" marB="91425" marR="91425" marL="91425">
                    <a:lnB cap="flat" cmpd="sng" w="9525">
                      <a:solidFill>
                        <a:srgbClr val="CCCCCC"/>
                      </a:solidFill>
                      <a:prstDash val="solid"/>
                      <a:round/>
                      <a:headEnd len="sm" w="sm" type="none"/>
                      <a:tailEnd len="sm" w="sm" type="none"/>
                    </a:lnB>
                    <a:solidFill>
                      <a:srgbClr val="5B0F00"/>
                    </a:solidFill>
                  </a:tcPr>
                </a:tc>
              </a:tr>
              <a:tr h="1712525">
                <a:tc>
                  <a:txBody>
                    <a:bodyPr/>
                    <a:lstStyle/>
                    <a:p>
                      <a:pPr indent="0" lvl="0" marL="0" rtl="0" algn="l">
                        <a:spcBef>
                          <a:spcPts val="0"/>
                        </a:spcBef>
                        <a:spcAft>
                          <a:spcPts val="0"/>
                        </a:spcAft>
                        <a:buNone/>
                      </a:pPr>
                      <a:r>
                        <a:rPr lang="es-419"/>
                        <a:t>Sordera neurosensorial</a:t>
                      </a:r>
                      <a:endParaRPr/>
                    </a:p>
                    <a:p>
                      <a:pPr indent="0" lvl="0" marL="0" rtl="0" algn="l">
                        <a:spcBef>
                          <a:spcPts val="0"/>
                        </a:spcBef>
                        <a:spcAft>
                          <a:spcPts val="0"/>
                        </a:spcAft>
                        <a:buNone/>
                      </a:pPr>
                      <a:r>
                        <a:rPr lang="es-419"/>
                        <a:t>Vértigo</a:t>
                      </a:r>
                      <a:r>
                        <a:rPr lang="es-419"/>
                        <a:t> de tipo central</a:t>
                      </a:r>
                      <a:endParaRPr/>
                    </a:p>
                    <a:p>
                      <a:pPr indent="0" lvl="0" marL="0" rtl="0" algn="l">
                        <a:spcBef>
                          <a:spcPts val="0"/>
                        </a:spcBef>
                        <a:spcAft>
                          <a:spcPts val="0"/>
                        </a:spcAft>
                        <a:buNone/>
                      </a:pPr>
                      <a:r>
                        <a:rPr lang="es-419"/>
                        <a:t>Diplopía</a:t>
                      </a:r>
                      <a:r>
                        <a:rPr lang="es-419"/>
                        <a:t> por paresia del Vl par</a:t>
                      </a:r>
                      <a:endParaRPr/>
                    </a:p>
                    <a:p>
                      <a:pPr indent="0" lvl="0" marL="0" rtl="0" algn="l">
                        <a:spcBef>
                          <a:spcPts val="0"/>
                        </a:spcBef>
                        <a:spcAft>
                          <a:spcPts val="0"/>
                        </a:spcAft>
                        <a:buNone/>
                      </a:pPr>
                      <a:r>
                        <a:rPr lang="es-419"/>
                        <a:t>Neuralgia del </a:t>
                      </a:r>
                      <a:r>
                        <a:rPr lang="es-419"/>
                        <a:t>trigémino</a:t>
                      </a:r>
                      <a:endParaRPr/>
                    </a:p>
                    <a:p>
                      <a:pPr indent="0" lvl="0" marL="0" rtl="0" algn="l">
                        <a:spcBef>
                          <a:spcPts val="0"/>
                        </a:spcBef>
                        <a:spcAft>
                          <a:spcPts val="0"/>
                        </a:spcAft>
                        <a:buNone/>
                      </a:pPr>
                      <a:r>
                        <a:rPr lang="es-419"/>
                        <a:t>Espasmo o paresia hemifacial</a:t>
                      </a:r>
                      <a:endParaRPr/>
                    </a:p>
                    <a:p>
                      <a:pPr indent="0" lvl="0" marL="0" rtl="0" algn="l">
                        <a:spcBef>
                          <a:spcPts val="0"/>
                        </a:spcBef>
                        <a:spcAft>
                          <a:spcPts val="0"/>
                        </a:spcAft>
                        <a:buNone/>
                      </a:pPr>
                      <a:r>
                        <a:rPr lang="es-419"/>
                        <a:t>Ataxia cerebelosa</a:t>
                      </a:r>
                      <a:endParaRPr/>
                    </a:p>
                    <a:p>
                      <a:pPr indent="0" lvl="0" marL="0" rtl="0" algn="l">
                        <a:spcBef>
                          <a:spcPts val="0"/>
                        </a:spcBef>
                        <a:spcAft>
                          <a:spcPts val="0"/>
                        </a:spcAft>
                        <a:buNone/>
                      </a:pPr>
                      <a:r>
                        <a:rPr lang="es-419"/>
                        <a:t>Cefalea e </a:t>
                      </a:r>
                      <a:r>
                        <a:rPr lang="es-419"/>
                        <a:t>hipertensión</a:t>
                      </a:r>
                      <a:r>
                        <a:rPr lang="es-419"/>
                        <a:t> intracraneal</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CCCCC"/>
                    </a:solidFill>
                  </a:tcPr>
                </a:tc>
              </a:tr>
            </a:tbl>
          </a:graphicData>
        </a:graphic>
      </p:graphicFrame>
      <p:sp>
        <p:nvSpPr>
          <p:cNvPr id="328" name="Google Shape;328;p51"/>
          <p:cNvSpPr txBox="1"/>
          <p:nvPr>
            <p:ph type="title"/>
          </p:nvPr>
        </p:nvSpPr>
        <p:spPr>
          <a:xfrm>
            <a:off x="0" y="0"/>
            <a:ext cx="9144000" cy="499200"/>
          </a:xfrm>
          <a:prstGeom prst="rect">
            <a:avLst/>
          </a:prstGeom>
          <a:solidFill>
            <a:srgbClr val="0B5394"/>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700">
                <a:solidFill>
                  <a:srgbClr val="FFFFFF"/>
                </a:solidFill>
              </a:rPr>
              <a:t>Tumores cerebrales primarios: Aspectos generales</a:t>
            </a:r>
            <a:endParaRPr b="1" sz="270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pic>
        <p:nvPicPr>
          <p:cNvPr id="333" name="Google Shape;333;p52"/>
          <p:cNvPicPr preferRelativeResize="0"/>
          <p:nvPr/>
        </p:nvPicPr>
        <p:blipFill rotWithShape="1">
          <a:blip r:embed="rId3">
            <a:alphaModFix/>
          </a:blip>
          <a:srcRect b="10944" l="10610" r="0" t="0"/>
          <a:stretch/>
        </p:blipFill>
        <p:spPr>
          <a:xfrm>
            <a:off x="354750" y="2351475"/>
            <a:ext cx="5414726" cy="2792024"/>
          </a:xfrm>
          <a:prstGeom prst="rect">
            <a:avLst/>
          </a:prstGeom>
          <a:noFill/>
          <a:ln>
            <a:noFill/>
          </a:ln>
        </p:spPr>
      </p:pic>
      <p:sp>
        <p:nvSpPr>
          <p:cNvPr id="334" name="Google Shape;334;p52"/>
          <p:cNvSpPr txBox="1"/>
          <p:nvPr>
            <p:ph type="title"/>
          </p:nvPr>
        </p:nvSpPr>
        <p:spPr>
          <a:xfrm>
            <a:off x="0" y="499188"/>
            <a:ext cx="9144000" cy="499200"/>
          </a:xfrm>
          <a:prstGeom prst="rect">
            <a:avLst/>
          </a:prstGeom>
          <a:solidFill>
            <a:srgbClr val="CFE2F3"/>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000">
                <a:latin typeface="Raleway"/>
                <a:ea typeface="Raleway"/>
                <a:cs typeface="Raleway"/>
                <a:sym typeface="Raleway"/>
              </a:rPr>
              <a:t>Sindromes clinicos: </a:t>
            </a:r>
            <a:r>
              <a:rPr lang="es-419" sz="2000">
                <a:latin typeface="Raleway"/>
                <a:ea typeface="Raleway"/>
                <a:cs typeface="Raleway"/>
                <a:sym typeface="Raleway"/>
              </a:rPr>
              <a:t>P</a:t>
            </a:r>
            <a:r>
              <a:rPr lang="es-419" sz="2000">
                <a:latin typeface="Raleway"/>
                <a:ea typeface="Raleway"/>
                <a:cs typeface="Raleway"/>
                <a:sym typeface="Raleway"/>
              </a:rPr>
              <a:t>rocesos expansivos de la región pineal</a:t>
            </a:r>
            <a:endParaRPr sz="2000">
              <a:latin typeface="Raleway"/>
              <a:ea typeface="Raleway"/>
              <a:cs typeface="Raleway"/>
              <a:sym typeface="Raleway"/>
            </a:endParaRPr>
          </a:p>
        </p:txBody>
      </p:sp>
      <p:graphicFrame>
        <p:nvGraphicFramePr>
          <p:cNvPr id="335" name="Google Shape;335;p52"/>
          <p:cNvGraphicFramePr/>
          <p:nvPr/>
        </p:nvGraphicFramePr>
        <p:xfrm>
          <a:off x="-12" y="998400"/>
          <a:ext cx="3000000" cy="3000000"/>
        </p:xfrm>
        <a:graphic>
          <a:graphicData uri="http://schemas.openxmlformats.org/drawingml/2006/table">
            <a:tbl>
              <a:tblPr>
                <a:noFill/>
                <a:tableStyleId>{3E716A93-CDA0-4AF5-937F-7F5162225D72}</a:tableStyleId>
              </a:tblPr>
              <a:tblGrid>
                <a:gridCol w="4702750"/>
              </a:tblGrid>
              <a:tr h="489775">
                <a:tc>
                  <a:txBody>
                    <a:bodyPr/>
                    <a:lstStyle/>
                    <a:p>
                      <a:pPr indent="0" lvl="0" marL="0" rtl="0" algn="ctr">
                        <a:spcBef>
                          <a:spcPts val="0"/>
                        </a:spcBef>
                        <a:spcAft>
                          <a:spcPts val="0"/>
                        </a:spcAft>
                        <a:buNone/>
                      </a:pPr>
                      <a:r>
                        <a:rPr b="1" lang="es-419">
                          <a:solidFill>
                            <a:srgbClr val="FFFFFF"/>
                          </a:solidFill>
                        </a:rPr>
                        <a:t>Clínica</a:t>
                      </a:r>
                      <a:endParaRPr b="1">
                        <a:solidFill>
                          <a:srgbClr val="FFFFFF"/>
                        </a:solidFill>
                      </a:endParaRPr>
                    </a:p>
                  </a:txBody>
                  <a:tcPr marT="91425" marB="91425" marR="91425" marL="91425">
                    <a:lnB cap="flat" cmpd="sng" w="9525">
                      <a:solidFill>
                        <a:srgbClr val="CCCCCC"/>
                      </a:solidFill>
                      <a:prstDash val="solid"/>
                      <a:round/>
                      <a:headEnd len="sm" w="sm" type="none"/>
                      <a:tailEnd len="sm" w="sm" type="none"/>
                    </a:lnB>
                    <a:solidFill>
                      <a:srgbClr val="5B0F00"/>
                    </a:solidFill>
                  </a:tcPr>
                </a:tc>
              </a:tr>
              <a:tr h="1124350">
                <a:tc>
                  <a:txBody>
                    <a:bodyPr/>
                    <a:lstStyle/>
                    <a:p>
                      <a:pPr indent="0" lvl="0" marL="0" rtl="0" algn="l">
                        <a:spcBef>
                          <a:spcPts val="0"/>
                        </a:spcBef>
                        <a:spcAft>
                          <a:spcPts val="0"/>
                        </a:spcAft>
                        <a:buNone/>
                      </a:pPr>
                      <a:r>
                        <a:rPr lang="es-419"/>
                        <a:t>Hipertensión</a:t>
                      </a:r>
                      <a:r>
                        <a:rPr lang="es-419"/>
                        <a:t> intracraneal</a:t>
                      </a:r>
                      <a:endParaRPr/>
                    </a:p>
                    <a:p>
                      <a:pPr indent="0" lvl="0" marL="0" rtl="0" algn="l">
                        <a:spcBef>
                          <a:spcPts val="0"/>
                        </a:spcBef>
                        <a:spcAft>
                          <a:spcPts val="0"/>
                        </a:spcAft>
                        <a:buNone/>
                      </a:pPr>
                      <a:r>
                        <a:rPr lang="es-419"/>
                        <a:t>Sx pretectal (de Parinaud)</a:t>
                      </a:r>
                      <a:endParaRPr/>
                    </a:p>
                    <a:p>
                      <a:pPr indent="0" lvl="0" marL="0" rtl="0" algn="l">
                        <a:spcBef>
                          <a:spcPts val="0"/>
                        </a:spcBef>
                        <a:spcAft>
                          <a:spcPts val="0"/>
                        </a:spcAft>
                        <a:buNone/>
                      </a:pPr>
                      <a:r>
                        <a:rPr lang="es-419"/>
                        <a:t>Pubertad precoz o macrogenitosomia</a:t>
                      </a:r>
                      <a:endParaRPr/>
                    </a:p>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CCCCC"/>
                    </a:solidFill>
                  </a:tcPr>
                </a:tc>
              </a:tr>
            </a:tbl>
          </a:graphicData>
        </a:graphic>
      </p:graphicFrame>
      <p:graphicFrame>
        <p:nvGraphicFramePr>
          <p:cNvPr id="336" name="Google Shape;336;p52"/>
          <p:cNvGraphicFramePr/>
          <p:nvPr/>
        </p:nvGraphicFramePr>
        <p:xfrm>
          <a:off x="4702750" y="998400"/>
          <a:ext cx="3000000" cy="3000000"/>
        </p:xfrm>
        <a:graphic>
          <a:graphicData uri="http://schemas.openxmlformats.org/drawingml/2006/table">
            <a:tbl>
              <a:tblPr>
                <a:noFill/>
                <a:tableStyleId>{3E716A93-CDA0-4AF5-937F-7F5162225D72}</a:tableStyleId>
              </a:tblPr>
              <a:tblGrid>
                <a:gridCol w="4441250"/>
              </a:tblGrid>
              <a:tr h="489775">
                <a:tc>
                  <a:txBody>
                    <a:bodyPr/>
                    <a:lstStyle/>
                    <a:p>
                      <a:pPr indent="0" lvl="0" marL="0" rtl="0" algn="ctr">
                        <a:spcBef>
                          <a:spcPts val="0"/>
                        </a:spcBef>
                        <a:spcAft>
                          <a:spcPts val="0"/>
                        </a:spcAft>
                        <a:buNone/>
                      </a:pPr>
                      <a:r>
                        <a:rPr b="1" lang="es-419" sz="1200">
                          <a:solidFill>
                            <a:srgbClr val="FFFFFF"/>
                          </a:solidFill>
                        </a:rPr>
                        <a:t>Tipos histológicos más frecuentes</a:t>
                      </a:r>
                      <a:endParaRPr b="1" sz="1200">
                        <a:solidFill>
                          <a:srgbClr val="FFFFFF"/>
                        </a:solidFill>
                      </a:endParaRPr>
                    </a:p>
                  </a:txBody>
                  <a:tcPr marT="91425" marB="91425" marR="91425" marL="91425" anchor="ctr">
                    <a:solidFill>
                      <a:srgbClr val="5B0F00"/>
                    </a:solidFill>
                  </a:tcPr>
                </a:tc>
              </a:tr>
              <a:tr h="1640275">
                <a:tc>
                  <a:txBody>
                    <a:bodyPr/>
                    <a:lstStyle/>
                    <a:p>
                      <a:pPr indent="0" lvl="0" marL="0" rtl="0" algn="l">
                        <a:spcBef>
                          <a:spcPts val="0"/>
                        </a:spcBef>
                        <a:spcAft>
                          <a:spcPts val="0"/>
                        </a:spcAft>
                        <a:buNone/>
                      </a:pPr>
                      <a:r>
                        <a:rPr b="1" lang="es-419" sz="1200"/>
                        <a:t>Neoplásicos</a:t>
                      </a:r>
                      <a:endParaRPr b="1" sz="1200"/>
                    </a:p>
                    <a:p>
                      <a:pPr indent="0" lvl="0" marL="0" rtl="0" algn="l">
                        <a:spcBef>
                          <a:spcPts val="0"/>
                        </a:spcBef>
                        <a:spcAft>
                          <a:spcPts val="0"/>
                        </a:spcAft>
                        <a:buNone/>
                      </a:pPr>
                      <a:r>
                        <a:rPr lang="es-419" sz="1200"/>
                        <a:t>Pineocitoma y pineoblastoma</a:t>
                      </a:r>
                      <a:endParaRPr sz="1200"/>
                    </a:p>
                    <a:p>
                      <a:pPr indent="0" lvl="0" marL="0" rtl="0" algn="l">
                        <a:spcBef>
                          <a:spcPts val="0"/>
                        </a:spcBef>
                        <a:spcAft>
                          <a:spcPts val="0"/>
                        </a:spcAft>
                        <a:buNone/>
                      </a:pPr>
                      <a:r>
                        <a:rPr lang="es-419" sz="1200"/>
                        <a:t>Gliomas</a:t>
                      </a:r>
                      <a:endParaRPr sz="1200"/>
                    </a:p>
                    <a:p>
                      <a:pPr indent="0" lvl="0" marL="0" rtl="0" algn="l">
                        <a:spcBef>
                          <a:spcPts val="0"/>
                        </a:spcBef>
                        <a:spcAft>
                          <a:spcPts val="0"/>
                        </a:spcAft>
                        <a:buNone/>
                      </a:pPr>
                      <a:r>
                        <a:rPr lang="es-419" sz="1200"/>
                        <a:t>Tumores de las </a:t>
                      </a:r>
                      <a:r>
                        <a:rPr lang="es-419" sz="1200"/>
                        <a:t>células</a:t>
                      </a:r>
                      <a:r>
                        <a:rPr lang="es-419" sz="1200"/>
                        <a:t> germinales</a:t>
                      </a:r>
                      <a:endParaRPr sz="1200"/>
                    </a:p>
                  </a:txBody>
                  <a:tcPr marT="91425" marB="91425" marR="91425" marL="91425">
                    <a:lnB cap="flat" cmpd="sng" w="9525">
                      <a:solidFill>
                        <a:srgbClr val="666666"/>
                      </a:solidFill>
                      <a:prstDash val="solid"/>
                      <a:round/>
                      <a:headEnd len="sm" w="sm" type="none"/>
                      <a:tailEnd len="sm" w="sm" type="none"/>
                    </a:lnB>
                    <a:solidFill>
                      <a:srgbClr val="B7B7B7"/>
                    </a:solidFill>
                  </a:tcPr>
                </a:tc>
              </a:tr>
              <a:tr h="1730425">
                <a:tc>
                  <a:txBody>
                    <a:bodyPr/>
                    <a:lstStyle/>
                    <a:p>
                      <a:pPr indent="0" lvl="0" marL="0" rtl="0" algn="l">
                        <a:spcBef>
                          <a:spcPts val="0"/>
                        </a:spcBef>
                        <a:spcAft>
                          <a:spcPts val="0"/>
                        </a:spcAft>
                        <a:buNone/>
                      </a:pPr>
                      <a:r>
                        <a:rPr b="1" lang="es-419" sz="1200"/>
                        <a:t>No neoplásicos</a:t>
                      </a:r>
                      <a:endParaRPr b="1" sz="1200"/>
                    </a:p>
                    <a:p>
                      <a:pPr indent="0" lvl="0" marL="0" rtl="0" algn="l">
                        <a:spcBef>
                          <a:spcPts val="0"/>
                        </a:spcBef>
                        <a:spcAft>
                          <a:spcPts val="0"/>
                        </a:spcAft>
                        <a:buNone/>
                      </a:pPr>
                      <a:r>
                        <a:rPr lang="es-419" sz="1200"/>
                        <a:t>Quistes simples de la </a:t>
                      </a:r>
                      <a:r>
                        <a:rPr lang="es-419" sz="1200"/>
                        <a:t>glándula</a:t>
                      </a:r>
                      <a:r>
                        <a:rPr lang="es-419" sz="1200"/>
                        <a:t> pineal</a:t>
                      </a:r>
                      <a:endParaRPr sz="1200"/>
                    </a:p>
                    <a:p>
                      <a:pPr indent="0" lvl="0" marL="0" rtl="0" algn="l">
                        <a:spcBef>
                          <a:spcPts val="0"/>
                        </a:spcBef>
                        <a:spcAft>
                          <a:spcPts val="0"/>
                        </a:spcAft>
                        <a:buNone/>
                      </a:pPr>
                      <a:r>
                        <a:rPr lang="es-419" sz="1200"/>
                        <a:t>Hamartomas de tejido nervioso</a:t>
                      </a:r>
                      <a:endParaRPr sz="1200"/>
                    </a:p>
                    <a:p>
                      <a:pPr indent="0" lvl="0" marL="0" rtl="0" algn="l">
                        <a:spcBef>
                          <a:spcPts val="0"/>
                        </a:spcBef>
                        <a:spcAft>
                          <a:spcPts val="0"/>
                        </a:spcAft>
                        <a:buNone/>
                      </a:pPr>
                      <a:r>
                        <a:rPr lang="es-419" sz="1200"/>
                        <a:t>Lipomas</a:t>
                      </a:r>
                      <a:endParaRPr sz="12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B7B7B7"/>
                    </a:solidFill>
                  </a:tcPr>
                </a:tc>
              </a:tr>
            </a:tbl>
          </a:graphicData>
        </a:graphic>
      </p:graphicFrame>
      <p:sp>
        <p:nvSpPr>
          <p:cNvPr id="337" name="Google Shape;337;p52"/>
          <p:cNvSpPr txBox="1"/>
          <p:nvPr>
            <p:ph type="title"/>
          </p:nvPr>
        </p:nvSpPr>
        <p:spPr>
          <a:xfrm>
            <a:off x="0" y="0"/>
            <a:ext cx="9144000" cy="499200"/>
          </a:xfrm>
          <a:prstGeom prst="rect">
            <a:avLst/>
          </a:prstGeom>
          <a:solidFill>
            <a:srgbClr val="0B5394"/>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700">
                <a:solidFill>
                  <a:srgbClr val="FFFFFF"/>
                </a:solidFill>
              </a:rPr>
              <a:t>Tumores cerebrales primarios: Aspectos generales</a:t>
            </a:r>
            <a:endParaRPr b="1" sz="27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53"/>
          <p:cNvSpPr txBox="1"/>
          <p:nvPr>
            <p:ph type="title"/>
          </p:nvPr>
        </p:nvSpPr>
        <p:spPr>
          <a:xfrm>
            <a:off x="0" y="499188"/>
            <a:ext cx="9144000" cy="499200"/>
          </a:xfrm>
          <a:prstGeom prst="rect">
            <a:avLst/>
          </a:prstGeom>
          <a:solidFill>
            <a:srgbClr val="CFE2F3"/>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000">
                <a:latin typeface="Raleway"/>
                <a:ea typeface="Raleway"/>
                <a:cs typeface="Raleway"/>
                <a:sym typeface="Raleway"/>
              </a:rPr>
              <a:t>Sindromes clinicos: </a:t>
            </a:r>
            <a:r>
              <a:rPr lang="es-419" sz="2000">
                <a:latin typeface="Raleway"/>
                <a:ea typeface="Raleway"/>
                <a:cs typeface="Raleway"/>
                <a:sym typeface="Raleway"/>
              </a:rPr>
              <a:t>Procesos expansivos del ala-cisura esfenoidal</a:t>
            </a:r>
            <a:endParaRPr sz="2000">
              <a:latin typeface="Raleway"/>
              <a:ea typeface="Raleway"/>
              <a:cs typeface="Raleway"/>
              <a:sym typeface="Raleway"/>
            </a:endParaRPr>
          </a:p>
        </p:txBody>
      </p:sp>
      <p:pic>
        <p:nvPicPr>
          <p:cNvPr id="343" name="Google Shape;343;p53"/>
          <p:cNvPicPr preferRelativeResize="0"/>
          <p:nvPr/>
        </p:nvPicPr>
        <p:blipFill>
          <a:blip r:embed="rId3">
            <a:alphaModFix/>
          </a:blip>
          <a:stretch>
            <a:fillRect/>
          </a:stretch>
        </p:blipFill>
        <p:spPr>
          <a:xfrm>
            <a:off x="4391400" y="1226700"/>
            <a:ext cx="3868349" cy="3637901"/>
          </a:xfrm>
          <a:prstGeom prst="rect">
            <a:avLst/>
          </a:prstGeom>
          <a:noFill/>
          <a:ln>
            <a:noFill/>
          </a:ln>
        </p:spPr>
      </p:pic>
      <p:graphicFrame>
        <p:nvGraphicFramePr>
          <p:cNvPr id="344" name="Google Shape;344;p53"/>
          <p:cNvGraphicFramePr/>
          <p:nvPr/>
        </p:nvGraphicFramePr>
        <p:xfrm>
          <a:off x="0" y="2621400"/>
          <a:ext cx="3000000" cy="3000000"/>
        </p:xfrm>
        <a:graphic>
          <a:graphicData uri="http://schemas.openxmlformats.org/drawingml/2006/table">
            <a:tbl>
              <a:tblPr>
                <a:noFill/>
                <a:tableStyleId>{3E716A93-CDA0-4AF5-937F-7F5162225D72}</a:tableStyleId>
              </a:tblPr>
              <a:tblGrid>
                <a:gridCol w="3486850"/>
              </a:tblGrid>
              <a:tr h="348525">
                <a:tc>
                  <a:txBody>
                    <a:bodyPr/>
                    <a:lstStyle/>
                    <a:p>
                      <a:pPr indent="0" lvl="0" marL="0" rtl="0" algn="ctr">
                        <a:spcBef>
                          <a:spcPts val="0"/>
                        </a:spcBef>
                        <a:spcAft>
                          <a:spcPts val="0"/>
                        </a:spcAft>
                        <a:buNone/>
                      </a:pPr>
                      <a:r>
                        <a:rPr b="1" lang="es-419" sz="1200">
                          <a:solidFill>
                            <a:srgbClr val="FFFFFF"/>
                          </a:solidFill>
                        </a:rPr>
                        <a:t>Tipos histológicos más frecuentes</a:t>
                      </a:r>
                      <a:endParaRPr b="1" sz="1200">
                        <a:solidFill>
                          <a:srgbClr val="FFFFFF"/>
                        </a:solidFill>
                      </a:endParaRPr>
                    </a:p>
                  </a:txBody>
                  <a:tcPr marT="91425" marB="91425" marR="91425" marL="91425" anchor="ctr">
                    <a:solidFill>
                      <a:srgbClr val="5B0F00"/>
                    </a:solidFill>
                  </a:tcPr>
                </a:tc>
              </a:tr>
              <a:tr h="1285200">
                <a:tc>
                  <a:txBody>
                    <a:bodyPr/>
                    <a:lstStyle/>
                    <a:p>
                      <a:pPr indent="0" lvl="0" marL="0" rtl="0" algn="l">
                        <a:spcBef>
                          <a:spcPts val="0"/>
                        </a:spcBef>
                        <a:spcAft>
                          <a:spcPts val="0"/>
                        </a:spcAft>
                        <a:buNone/>
                      </a:pPr>
                      <a:r>
                        <a:rPr b="1" lang="es-419" sz="1200"/>
                        <a:t>Neoplásicos</a:t>
                      </a:r>
                      <a:endParaRPr b="1" sz="1200"/>
                    </a:p>
                    <a:p>
                      <a:pPr indent="0" lvl="0" marL="0" rtl="0" algn="l">
                        <a:spcBef>
                          <a:spcPts val="0"/>
                        </a:spcBef>
                        <a:spcAft>
                          <a:spcPts val="0"/>
                        </a:spcAft>
                        <a:buNone/>
                      </a:pPr>
                      <a:r>
                        <a:rPr lang="es-419" sz="1200"/>
                        <a:t>Meningioma</a:t>
                      </a:r>
                      <a:endParaRPr sz="1200"/>
                    </a:p>
                    <a:p>
                      <a:pPr indent="0" lvl="0" marL="0" rtl="0" algn="l">
                        <a:spcBef>
                          <a:spcPts val="0"/>
                        </a:spcBef>
                        <a:spcAft>
                          <a:spcPts val="0"/>
                        </a:spcAft>
                        <a:buNone/>
                      </a:pPr>
                      <a:r>
                        <a:rPr lang="es-419" sz="1200"/>
                        <a:t>Metástasis</a:t>
                      </a:r>
                      <a:endParaRPr sz="1200"/>
                    </a:p>
                  </a:txBody>
                  <a:tcPr marT="91425" marB="91425" marR="91425" marL="91425">
                    <a:lnB cap="flat" cmpd="sng" w="9525">
                      <a:solidFill>
                        <a:srgbClr val="666666"/>
                      </a:solidFill>
                      <a:prstDash val="solid"/>
                      <a:round/>
                      <a:headEnd len="sm" w="sm" type="none"/>
                      <a:tailEnd len="sm" w="sm" type="none"/>
                    </a:lnB>
                    <a:solidFill>
                      <a:srgbClr val="B7B7B7"/>
                    </a:solidFill>
                  </a:tcPr>
                </a:tc>
              </a:tr>
              <a:tr h="888375">
                <a:tc>
                  <a:txBody>
                    <a:bodyPr/>
                    <a:lstStyle/>
                    <a:p>
                      <a:pPr indent="0" lvl="0" marL="0" rtl="0" algn="l">
                        <a:spcBef>
                          <a:spcPts val="0"/>
                        </a:spcBef>
                        <a:spcAft>
                          <a:spcPts val="0"/>
                        </a:spcAft>
                        <a:buNone/>
                      </a:pPr>
                      <a:r>
                        <a:rPr b="1" lang="es-419" sz="1200"/>
                        <a:t>No neoplásicos</a:t>
                      </a:r>
                      <a:endParaRPr b="1" sz="1200"/>
                    </a:p>
                    <a:p>
                      <a:pPr indent="0" lvl="0" marL="0" rtl="0" algn="l">
                        <a:spcBef>
                          <a:spcPts val="0"/>
                        </a:spcBef>
                        <a:spcAft>
                          <a:spcPts val="0"/>
                        </a:spcAft>
                        <a:buNone/>
                      </a:pPr>
                      <a:r>
                        <a:rPr lang="es-419" sz="1200"/>
                        <a:t>Granulomas</a:t>
                      </a:r>
                      <a:endParaRPr sz="12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B7B7B7"/>
                    </a:solidFill>
                  </a:tcPr>
                </a:tc>
              </a:tr>
            </a:tbl>
          </a:graphicData>
        </a:graphic>
      </p:graphicFrame>
      <p:graphicFrame>
        <p:nvGraphicFramePr>
          <p:cNvPr id="345" name="Google Shape;345;p53"/>
          <p:cNvGraphicFramePr/>
          <p:nvPr/>
        </p:nvGraphicFramePr>
        <p:xfrm>
          <a:off x="-12" y="998400"/>
          <a:ext cx="3000000" cy="3000000"/>
        </p:xfrm>
        <a:graphic>
          <a:graphicData uri="http://schemas.openxmlformats.org/drawingml/2006/table">
            <a:tbl>
              <a:tblPr>
                <a:noFill/>
                <a:tableStyleId>{3E716A93-CDA0-4AF5-937F-7F5162225D72}</a:tableStyleId>
              </a:tblPr>
              <a:tblGrid>
                <a:gridCol w="3486850"/>
              </a:tblGrid>
              <a:tr h="306375">
                <a:tc>
                  <a:txBody>
                    <a:bodyPr/>
                    <a:lstStyle/>
                    <a:p>
                      <a:pPr indent="0" lvl="0" marL="0" rtl="0" algn="ctr">
                        <a:spcBef>
                          <a:spcPts val="0"/>
                        </a:spcBef>
                        <a:spcAft>
                          <a:spcPts val="0"/>
                        </a:spcAft>
                        <a:buNone/>
                      </a:pPr>
                      <a:r>
                        <a:rPr b="1" lang="es-419">
                          <a:solidFill>
                            <a:srgbClr val="FFFFFF"/>
                          </a:solidFill>
                        </a:rPr>
                        <a:t>Clínica</a:t>
                      </a:r>
                      <a:endParaRPr b="1">
                        <a:solidFill>
                          <a:srgbClr val="FFFFFF"/>
                        </a:solidFill>
                      </a:endParaRPr>
                    </a:p>
                  </a:txBody>
                  <a:tcPr marT="91425" marB="91425" marR="91425" marL="91425">
                    <a:lnB cap="flat" cmpd="sng" w="9525">
                      <a:solidFill>
                        <a:srgbClr val="CCCCCC"/>
                      </a:solidFill>
                      <a:prstDash val="solid"/>
                      <a:round/>
                      <a:headEnd len="sm" w="sm" type="none"/>
                      <a:tailEnd len="sm" w="sm" type="none"/>
                    </a:lnB>
                    <a:solidFill>
                      <a:srgbClr val="5B0F00"/>
                    </a:solidFill>
                  </a:tcPr>
                </a:tc>
              </a:tr>
              <a:tr h="1124350">
                <a:tc>
                  <a:txBody>
                    <a:bodyPr/>
                    <a:lstStyle/>
                    <a:p>
                      <a:pPr indent="0" lvl="0" marL="0" rtl="0" algn="l">
                        <a:spcBef>
                          <a:spcPts val="0"/>
                        </a:spcBef>
                        <a:spcAft>
                          <a:spcPts val="0"/>
                        </a:spcAft>
                        <a:buNone/>
                      </a:pPr>
                      <a:r>
                        <a:rPr lang="es-419"/>
                        <a:t>Dolor frontal o periocular</a:t>
                      </a:r>
                      <a:endParaRPr/>
                    </a:p>
                    <a:p>
                      <a:pPr indent="0" lvl="0" marL="0" rtl="0" algn="l">
                        <a:spcBef>
                          <a:spcPts val="0"/>
                        </a:spcBef>
                        <a:spcAft>
                          <a:spcPts val="0"/>
                        </a:spcAft>
                        <a:buNone/>
                      </a:pPr>
                      <a:r>
                        <a:rPr lang="es-419"/>
                        <a:t>Diplopia, paresia oculomotora</a:t>
                      </a:r>
                      <a:endParaRPr/>
                    </a:p>
                    <a:p>
                      <a:pPr indent="0" lvl="0" marL="0" rtl="0" algn="l">
                        <a:spcBef>
                          <a:spcPts val="0"/>
                        </a:spcBef>
                        <a:spcAft>
                          <a:spcPts val="0"/>
                        </a:spcAft>
                        <a:buNone/>
                      </a:pPr>
                      <a:r>
                        <a:rPr lang="es-419"/>
                        <a:t>Baja agudeza visual unilateral</a:t>
                      </a:r>
                      <a:endParaRPr/>
                    </a:p>
                    <a:p>
                      <a:pPr indent="0" lvl="0" marL="0" rtl="0" algn="l">
                        <a:spcBef>
                          <a:spcPts val="0"/>
                        </a:spcBef>
                        <a:spcAft>
                          <a:spcPts val="0"/>
                        </a:spcAft>
                        <a:buNone/>
                      </a:pPr>
                      <a:r>
                        <a:rPr lang="es-419"/>
                        <a:t>Exoftalmos</a:t>
                      </a:r>
                      <a:endParaRPr/>
                    </a:p>
                    <a:p>
                      <a:pPr indent="0" lvl="0" marL="0" rtl="0" algn="l">
                        <a:spcBef>
                          <a:spcPts val="0"/>
                        </a:spcBef>
                        <a:spcAft>
                          <a:spcPts val="0"/>
                        </a:spcAft>
                        <a:buNone/>
                      </a:pPr>
                      <a:r>
                        <a:rPr lang="es-419"/>
                        <a:t>Crisis </a:t>
                      </a:r>
                      <a:r>
                        <a:rPr lang="es-419"/>
                        <a:t>epilépticas</a:t>
                      </a:r>
                      <a:r>
                        <a:rPr lang="es-419"/>
                        <a:t> del </a:t>
                      </a:r>
                      <a:r>
                        <a:rPr lang="es-419"/>
                        <a:t>lóbulo</a:t>
                      </a:r>
                      <a:r>
                        <a:rPr lang="es-419"/>
                        <a:t> temporal</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CCCCC"/>
                    </a:solidFill>
                  </a:tcPr>
                </a:tc>
              </a:tr>
            </a:tbl>
          </a:graphicData>
        </a:graphic>
      </p:graphicFrame>
      <p:sp>
        <p:nvSpPr>
          <p:cNvPr id="346" name="Google Shape;346;p53"/>
          <p:cNvSpPr txBox="1"/>
          <p:nvPr>
            <p:ph type="title"/>
          </p:nvPr>
        </p:nvSpPr>
        <p:spPr>
          <a:xfrm>
            <a:off x="0" y="0"/>
            <a:ext cx="9144000" cy="499200"/>
          </a:xfrm>
          <a:prstGeom prst="rect">
            <a:avLst/>
          </a:prstGeom>
          <a:solidFill>
            <a:srgbClr val="0B5394"/>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700">
                <a:solidFill>
                  <a:srgbClr val="FFFFFF"/>
                </a:solidFill>
              </a:rPr>
              <a:t>Tumores cerebrales primarios: Aspectos generales</a:t>
            </a:r>
            <a:endParaRPr b="1" sz="2700">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pic>
        <p:nvPicPr>
          <p:cNvPr id="351" name="Google Shape;351;p54"/>
          <p:cNvPicPr preferRelativeResize="0"/>
          <p:nvPr/>
        </p:nvPicPr>
        <p:blipFill>
          <a:blip r:embed="rId3">
            <a:alphaModFix/>
          </a:blip>
          <a:stretch>
            <a:fillRect/>
          </a:stretch>
        </p:blipFill>
        <p:spPr>
          <a:xfrm>
            <a:off x="2894950" y="2365425"/>
            <a:ext cx="3564576" cy="2697724"/>
          </a:xfrm>
          <a:prstGeom prst="rect">
            <a:avLst/>
          </a:prstGeom>
          <a:noFill/>
          <a:ln>
            <a:noFill/>
          </a:ln>
        </p:spPr>
      </p:pic>
      <p:sp>
        <p:nvSpPr>
          <p:cNvPr id="352" name="Google Shape;352;p54"/>
          <p:cNvSpPr txBox="1"/>
          <p:nvPr>
            <p:ph type="title"/>
          </p:nvPr>
        </p:nvSpPr>
        <p:spPr>
          <a:xfrm>
            <a:off x="0" y="472438"/>
            <a:ext cx="9144000" cy="499200"/>
          </a:xfrm>
          <a:prstGeom prst="rect">
            <a:avLst/>
          </a:prstGeom>
          <a:solidFill>
            <a:srgbClr val="CFE2F3"/>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000">
                <a:latin typeface="Raleway"/>
                <a:ea typeface="Raleway"/>
                <a:cs typeface="Raleway"/>
                <a:sym typeface="Raleway"/>
              </a:rPr>
              <a:t>Sindromes clinicos</a:t>
            </a:r>
            <a:r>
              <a:rPr b="1" lang="es-419" sz="2000"/>
              <a:t>: </a:t>
            </a:r>
            <a:r>
              <a:rPr lang="es-419" sz="2000">
                <a:latin typeface="Raleway"/>
                <a:ea typeface="Raleway"/>
                <a:cs typeface="Raleway"/>
                <a:sym typeface="Raleway"/>
              </a:rPr>
              <a:t>P</a:t>
            </a:r>
            <a:r>
              <a:rPr lang="es-419" sz="2000">
                <a:latin typeface="Raleway"/>
                <a:ea typeface="Raleway"/>
                <a:cs typeface="Raleway"/>
                <a:sym typeface="Raleway"/>
              </a:rPr>
              <a:t>rocesos expansivos del tronco cerebral</a:t>
            </a:r>
            <a:endParaRPr sz="2000">
              <a:latin typeface="Raleway"/>
              <a:ea typeface="Raleway"/>
              <a:cs typeface="Raleway"/>
              <a:sym typeface="Raleway"/>
            </a:endParaRPr>
          </a:p>
        </p:txBody>
      </p:sp>
      <p:graphicFrame>
        <p:nvGraphicFramePr>
          <p:cNvPr id="353" name="Google Shape;353;p54"/>
          <p:cNvGraphicFramePr/>
          <p:nvPr/>
        </p:nvGraphicFramePr>
        <p:xfrm>
          <a:off x="-12" y="971650"/>
          <a:ext cx="3000000" cy="3000000"/>
        </p:xfrm>
        <a:graphic>
          <a:graphicData uri="http://schemas.openxmlformats.org/drawingml/2006/table">
            <a:tbl>
              <a:tblPr>
                <a:noFill/>
                <a:tableStyleId>{3E716A93-CDA0-4AF5-937F-7F5162225D72}</a:tableStyleId>
              </a:tblPr>
              <a:tblGrid>
                <a:gridCol w="3486850"/>
              </a:tblGrid>
              <a:tr h="291600">
                <a:tc>
                  <a:txBody>
                    <a:bodyPr/>
                    <a:lstStyle/>
                    <a:p>
                      <a:pPr indent="0" lvl="0" marL="0" rtl="0" algn="ctr">
                        <a:spcBef>
                          <a:spcPts val="0"/>
                        </a:spcBef>
                        <a:spcAft>
                          <a:spcPts val="0"/>
                        </a:spcAft>
                        <a:buNone/>
                      </a:pPr>
                      <a:r>
                        <a:rPr b="1" lang="es-419">
                          <a:solidFill>
                            <a:srgbClr val="FFFFFF"/>
                          </a:solidFill>
                        </a:rPr>
                        <a:t>Clínica</a:t>
                      </a:r>
                      <a:endParaRPr b="1">
                        <a:solidFill>
                          <a:srgbClr val="FFFFFF"/>
                        </a:solidFill>
                      </a:endParaRPr>
                    </a:p>
                  </a:txBody>
                  <a:tcPr marT="91425" marB="91425" marR="91425" marL="91425">
                    <a:lnB cap="flat" cmpd="sng" w="9525">
                      <a:solidFill>
                        <a:srgbClr val="CCCCCC"/>
                      </a:solidFill>
                      <a:prstDash val="solid"/>
                      <a:round/>
                      <a:headEnd len="sm" w="sm" type="none"/>
                      <a:tailEnd len="sm" w="sm" type="none"/>
                    </a:lnB>
                    <a:solidFill>
                      <a:srgbClr val="5B0F00"/>
                    </a:solidFill>
                  </a:tcPr>
                </a:tc>
              </a:tr>
              <a:tr h="914500">
                <a:tc>
                  <a:txBody>
                    <a:bodyPr/>
                    <a:lstStyle/>
                    <a:p>
                      <a:pPr indent="0" lvl="0" marL="0" rtl="0" algn="l">
                        <a:spcBef>
                          <a:spcPts val="0"/>
                        </a:spcBef>
                        <a:spcAft>
                          <a:spcPts val="0"/>
                        </a:spcAft>
                        <a:buNone/>
                      </a:pPr>
                      <a:r>
                        <a:rPr lang="es-419"/>
                        <a:t>Diplopía</a:t>
                      </a:r>
                      <a:r>
                        <a:rPr lang="es-419"/>
                        <a:t>, paresia oculomotora y de la mirada</a:t>
                      </a:r>
                      <a:endParaRPr/>
                    </a:p>
                    <a:p>
                      <a:pPr indent="0" lvl="0" marL="0" rtl="0" algn="l">
                        <a:spcBef>
                          <a:spcPts val="0"/>
                        </a:spcBef>
                        <a:spcAft>
                          <a:spcPts val="0"/>
                        </a:spcAft>
                        <a:buNone/>
                      </a:pPr>
                      <a:r>
                        <a:rPr lang="es-419"/>
                        <a:t>Hipoestesia trigeminal</a:t>
                      </a:r>
                      <a:endParaRPr/>
                    </a:p>
                    <a:p>
                      <a:pPr indent="0" lvl="0" marL="0" rtl="0" algn="l">
                        <a:spcBef>
                          <a:spcPts val="0"/>
                        </a:spcBef>
                        <a:spcAft>
                          <a:spcPts val="0"/>
                        </a:spcAft>
                        <a:buNone/>
                      </a:pPr>
                      <a:r>
                        <a:rPr lang="es-419"/>
                        <a:t>Mioquimia/paresia facial</a:t>
                      </a:r>
                      <a:endParaRPr/>
                    </a:p>
                    <a:p>
                      <a:pPr indent="0" lvl="0" marL="0" rtl="0" algn="l">
                        <a:spcBef>
                          <a:spcPts val="0"/>
                        </a:spcBef>
                        <a:spcAft>
                          <a:spcPts val="0"/>
                        </a:spcAft>
                        <a:buNone/>
                      </a:pPr>
                      <a:r>
                        <a:rPr lang="es-419"/>
                        <a:t>Signos piramidales, sensitivos, cerebelosos de tipo alterno </a:t>
                      </a:r>
                      <a:endParaRPr/>
                    </a:p>
                    <a:p>
                      <a:pPr indent="0" lvl="0" marL="0" rtl="0" algn="l">
                        <a:spcBef>
                          <a:spcPts val="0"/>
                        </a:spcBef>
                        <a:spcAft>
                          <a:spcPts val="0"/>
                        </a:spcAft>
                        <a:buNone/>
                      </a:pPr>
                      <a:r>
                        <a:rPr lang="es-419"/>
                        <a:t>Ausencia de cefalea e </a:t>
                      </a:r>
                      <a:r>
                        <a:rPr lang="es-419"/>
                        <a:t>hipertensión</a:t>
                      </a:r>
                      <a:r>
                        <a:rPr lang="es-419"/>
                        <a:t> intracraneal precoz.</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CCCCC"/>
                    </a:solidFill>
                  </a:tcPr>
                </a:tc>
              </a:tr>
            </a:tbl>
          </a:graphicData>
        </a:graphic>
      </p:graphicFrame>
      <p:graphicFrame>
        <p:nvGraphicFramePr>
          <p:cNvPr id="354" name="Google Shape;354;p54"/>
          <p:cNvGraphicFramePr/>
          <p:nvPr/>
        </p:nvGraphicFramePr>
        <p:xfrm>
          <a:off x="6219600" y="971650"/>
          <a:ext cx="3000000" cy="3000000"/>
        </p:xfrm>
        <a:graphic>
          <a:graphicData uri="http://schemas.openxmlformats.org/drawingml/2006/table">
            <a:tbl>
              <a:tblPr>
                <a:noFill/>
                <a:tableStyleId>{3E716A93-CDA0-4AF5-937F-7F5162225D72}</a:tableStyleId>
              </a:tblPr>
              <a:tblGrid>
                <a:gridCol w="2813775"/>
              </a:tblGrid>
              <a:tr h="359025">
                <a:tc>
                  <a:txBody>
                    <a:bodyPr/>
                    <a:lstStyle/>
                    <a:p>
                      <a:pPr indent="0" lvl="0" marL="0" rtl="0" algn="ctr">
                        <a:spcBef>
                          <a:spcPts val="0"/>
                        </a:spcBef>
                        <a:spcAft>
                          <a:spcPts val="0"/>
                        </a:spcAft>
                        <a:buNone/>
                      </a:pPr>
                      <a:r>
                        <a:rPr b="1" lang="es-419" sz="1200">
                          <a:solidFill>
                            <a:srgbClr val="FFFFFF"/>
                          </a:solidFill>
                        </a:rPr>
                        <a:t>Tipos histológicos más frecuentes</a:t>
                      </a:r>
                      <a:endParaRPr b="1" sz="1200">
                        <a:solidFill>
                          <a:srgbClr val="FFFFFF"/>
                        </a:solidFill>
                      </a:endParaRPr>
                    </a:p>
                  </a:txBody>
                  <a:tcPr marT="91425" marB="91425" marR="91425" marL="91425" anchor="ctr">
                    <a:solidFill>
                      <a:srgbClr val="5B0F00"/>
                    </a:solidFill>
                  </a:tcPr>
                </a:tc>
              </a:tr>
              <a:tr h="1341575">
                <a:tc>
                  <a:txBody>
                    <a:bodyPr/>
                    <a:lstStyle/>
                    <a:p>
                      <a:pPr indent="0" lvl="0" marL="0" rtl="0" algn="l">
                        <a:spcBef>
                          <a:spcPts val="0"/>
                        </a:spcBef>
                        <a:spcAft>
                          <a:spcPts val="0"/>
                        </a:spcAft>
                        <a:buNone/>
                      </a:pPr>
                      <a:r>
                        <a:rPr b="1" lang="es-419" sz="1200"/>
                        <a:t>Neoplásicos</a:t>
                      </a:r>
                      <a:endParaRPr b="1" sz="1200"/>
                    </a:p>
                    <a:p>
                      <a:pPr indent="0" lvl="0" marL="0" rtl="0" algn="l">
                        <a:spcBef>
                          <a:spcPts val="0"/>
                        </a:spcBef>
                        <a:spcAft>
                          <a:spcPts val="0"/>
                        </a:spcAft>
                        <a:buNone/>
                      </a:pPr>
                      <a:r>
                        <a:rPr lang="es-419" sz="1200"/>
                        <a:t>Astrocitoma</a:t>
                      </a:r>
                      <a:endParaRPr sz="1200"/>
                    </a:p>
                    <a:p>
                      <a:pPr indent="0" lvl="0" marL="0" rtl="0" algn="l">
                        <a:spcBef>
                          <a:spcPts val="0"/>
                        </a:spcBef>
                        <a:spcAft>
                          <a:spcPts val="0"/>
                        </a:spcAft>
                        <a:buNone/>
                      </a:pPr>
                      <a:r>
                        <a:rPr lang="es-419" sz="1200"/>
                        <a:t>Glioblastoma</a:t>
                      </a:r>
                      <a:endParaRPr sz="1200"/>
                    </a:p>
                  </a:txBody>
                  <a:tcPr marT="91425" marB="91425" marR="91425" marL="91425">
                    <a:lnB cap="flat" cmpd="sng" w="9525">
                      <a:solidFill>
                        <a:srgbClr val="666666"/>
                      </a:solidFill>
                      <a:prstDash val="solid"/>
                      <a:round/>
                      <a:headEnd len="sm" w="sm" type="none"/>
                      <a:tailEnd len="sm" w="sm" type="none"/>
                    </a:lnB>
                    <a:solidFill>
                      <a:srgbClr val="B7B7B7"/>
                    </a:solidFill>
                  </a:tcPr>
                </a:tc>
              </a:tr>
              <a:tr h="927350">
                <a:tc>
                  <a:txBody>
                    <a:bodyPr/>
                    <a:lstStyle/>
                    <a:p>
                      <a:pPr indent="0" lvl="0" marL="0" rtl="0" algn="l">
                        <a:spcBef>
                          <a:spcPts val="0"/>
                        </a:spcBef>
                        <a:spcAft>
                          <a:spcPts val="0"/>
                        </a:spcAft>
                        <a:buNone/>
                      </a:pPr>
                      <a:r>
                        <a:rPr b="1" lang="es-419" sz="1200"/>
                        <a:t>No neoplásicos</a:t>
                      </a:r>
                      <a:endParaRPr b="1" sz="1200"/>
                    </a:p>
                    <a:p>
                      <a:pPr indent="0" lvl="0" marL="0" rtl="0" algn="l">
                        <a:spcBef>
                          <a:spcPts val="0"/>
                        </a:spcBef>
                        <a:spcAft>
                          <a:spcPts val="0"/>
                        </a:spcAft>
                        <a:buNone/>
                      </a:pPr>
                      <a:r>
                        <a:rPr lang="es-419" sz="1200"/>
                        <a:t>Granulomas</a:t>
                      </a:r>
                      <a:endParaRPr sz="1200"/>
                    </a:p>
                    <a:p>
                      <a:pPr indent="0" lvl="0" marL="0" rtl="0" algn="l">
                        <a:spcBef>
                          <a:spcPts val="0"/>
                        </a:spcBef>
                        <a:spcAft>
                          <a:spcPts val="0"/>
                        </a:spcAft>
                        <a:buNone/>
                      </a:pPr>
                      <a:r>
                        <a:rPr lang="es-419" sz="1200"/>
                        <a:t>Quistes parasitarios</a:t>
                      </a:r>
                      <a:endParaRPr sz="1200"/>
                    </a:p>
                    <a:p>
                      <a:pPr indent="0" lvl="0" marL="0" rtl="0" algn="l">
                        <a:spcBef>
                          <a:spcPts val="0"/>
                        </a:spcBef>
                        <a:spcAft>
                          <a:spcPts val="0"/>
                        </a:spcAft>
                        <a:buNone/>
                      </a:pPr>
                      <a:r>
                        <a:rPr lang="es-419" sz="1200"/>
                        <a:t>Encefalitis</a:t>
                      </a:r>
                      <a:endParaRPr sz="12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B7B7B7"/>
                    </a:solidFill>
                  </a:tcPr>
                </a:tc>
              </a:tr>
            </a:tbl>
          </a:graphicData>
        </a:graphic>
      </p:graphicFrame>
      <p:sp>
        <p:nvSpPr>
          <p:cNvPr id="355" name="Google Shape;355;p54"/>
          <p:cNvSpPr txBox="1"/>
          <p:nvPr>
            <p:ph type="title"/>
          </p:nvPr>
        </p:nvSpPr>
        <p:spPr>
          <a:xfrm>
            <a:off x="0" y="0"/>
            <a:ext cx="9144000" cy="499200"/>
          </a:xfrm>
          <a:prstGeom prst="rect">
            <a:avLst/>
          </a:prstGeom>
          <a:solidFill>
            <a:srgbClr val="0B5394"/>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700">
                <a:solidFill>
                  <a:srgbClr val="FFFFFF"/>
                </a:solidFill>
              </a:rPr>
              <a:t>Tumores cerebrales primarios: Aspectos generales</a:t>
            </a:r>
            <a:endParaRPr b="1" sz="270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pic>
        <p:nvPicPr>
          <p:cNvPr id="360" name="Google Shape;360;p55"/>
          <p:cNvPicPr preferRelativeResize="0"/>
          <p:nvPr/>
        </p:nvPicPr>
        <p:blipFill>
          <a:blip r:embed="rId3">
            <a:alphaModFix/>
          </a:blip>
          <a:stretch>
            <a:fillRect/>
          </a:stretch>
        </p:blipFill>
        <p:spPr>
          <a:xfrm>
            <a:off x="2945413" y="1881750"/>
            <a:ext cx="3253175" cy="3077500"/>
          </a:xfrm>
          <a:prstGeom prst="rect">
            <a:avLst/>
          </a:prstGeom>
          <a:noFill/>
          <a:ln>
            <a:noFill/>
          </a:ln>
        </p:spPr>
      </p:pic>
      <p:sp>
        <p:nvSpPr>
          <p:cNvPr id="361" name="Google Shape;361;p55"/>
          <p:cNvSpPr txBox="1"/>
          <p:nvPr>
            <p:ph type="title"/>
          </p:nvPr>
        </p:nvSpPr>
        <p:spPr>
          <a:xfrm>
            <a:off x="0" y="472438"/>
            <a:ext cx="9144000" cy="499200"/>
          </a:xfrm>
          <a:prstGeom prst="rect">
            <a:avLst/>
          </a:prstGeom>
          <a:solidFill>
            <a:srgbClr val="CFE2F3"/>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000">
                <a:latin typeface="Raleway"/>
                <a:ea typeface="Raleway"/>
                <a:cs typeface="Raleway"/>
                <a:sym typeface="Raleway"/>
              </a:rPr>
              <a:t>Sindromes clinicos: </a:t>
            </a:r>
            <a:r>
              <a:rPr lang="es-419" sz="2000">
                <a:latin typeface="Raleway"/>
                <a:ea typeface="Raleway"/>
                <a:cs typeface="Raleway"/>
                <a:sym typeface="Raleway"/>
              </a:rPr>
              <a:t>P</a:t>
            </a:r>
            <a:r>
              <a:rPr lang="es-419" sz="2000">
                <a:latin typeface="Raleway"/>
                <a:ea typeface="Raleway"/>
                <a:cs typeface="Raleway"/>
                <a:sym typeface="Raleway"/>
              </a:rPr>
              <a:t>rocesos expansivos del cerebelo</a:t>
            </a:r>
            <a:endParaRPr sz="2000">
              <a:latin typeface="Raleway"/>
              <a:ea typeface="Raleway"/>
              <a:cs typeface="Raleway"/>
              <a:sym typeface="Raleway"/>
            </a:endParaRPr>
          </a:p>
        </p:txBody>
      </p:sp>
      <p:graphicFrame>
        <p:nvGraphicFramePr>
          <p:cNvPr id="362" name="Google Shape;362;p55"/>
          <p:cNvGraphicFramePr/>
          <p:nvPr/>
        </p:nvGraphicFramePr>
        <p:xfrm>
          <a:off x="141588" y="999350"/>
          <a:ext cx="3000000" cy="3000000"/>
        </p:xfrm>
        <a:graphic>
          <a:graphicData uri="http://schemas.openxmlformats.org/drawingml/2006/table">
            <a:tbl>
              <a:tblPr>
                <a:noFill/>
                <a:tableStyleId>{3E716A93-CDA0-4AF5-937F-7F5162225D72}</a:tableStyleId>
              </a:tblPr>
              <a:tblGrid>
                <a:gridCol w="3486850"/>
              </a:tblGrid>
              <a:tr h="291600">
                <a:tc>
                  <a:txBody>
                    <a:bodyPr/>
                    <a:lstStyle/>
                    <a:p>
                      <a:pPr indent="0" lvl="0" marL="0" rtl="0" algn="ctr">
                        <a:spcBef>
                          <a:spcPts val="0"/>
                        </a:spcBef>
                        <a:spcAft>
                          <a:spcPts val="0"/>
                        </a:spcAft>
                        <a:buNone/>
                      </a:pPr>
                      <a:r>
                        <a:rPr b="1" lang="es-419">
                          <a:solidFill>
                            <a:srgbClr val="FFFFFF"/>
                          </a:solidFill>
                        </a:rPr>
                        <a:t>Clínica</a:t>
                      </a:r>
                      <a:r>
                        <a:rPr b="1" lang="es-419">
                          <a:solidFill>
                            <a:srgbClr val="FFFFFF"/>
                          </a:solidFill>
                        </a:rPr>
                        <a:t> </a:t>
                      </a:r>
                      <a:endParaRPr b="1">
                        <a:solidFill>
                          <a:srgbClr val="FFFFFF"/>
                        </a:solidFill>
                      </a:endParaRPr>
                    </a:p>
                  </a:txBody>
                  <a:tcPr marT="91425" marB="91425" marR="91425" marL="91425">
                    <a:lnB cap="flat" cmpd="sng" w="9525">
                      <a:solidFill>
                        <a:srgbClr val="CCCCCC"/>
                      </a:solidFill>
                      <a:prstDash val="solid"/>
                      <a:round/>
                      <a:headEnd len="sm" w="sm" type="none"/>
                      <a:tailEnd len="sm" w="sm" type="none"/>
                    </a:lnB>
                    <a:solidFill>
                      <a:srgbClr val="5B0F00"/>
                    </a:solidFill>
                  </a:tcPr>
                </a:tc>
              </a:tr>
              <a:tr h="914500">
                <a:tc>
                  <a:txBody>
                    <a:bodyPr/>
                    <a:lstStyle/>
                    <a:p>
                      <a:pPr indent="0" lvl="0" marL="0" rtl="0" algn="l">
                        <a:spcBef>
                          <a:spcPts val="0"/>
                        </a:spcBef>
                        <a:spcAft>
                          <a:spcPts val="0"/>
                        </a:spcAft>
                        <a:buNone/>
                      </a:pPr>
                      <a:r>
                        <a:rPr lang="es-419"/>
                        <a:t>Cefalea predominio nucal/occipital </a:t>
                      </a:r>
                      <a:endParaRPr/>
                    </a:p>
                    <a:p>
                      <a:pPr indent="0" lvl="0" marL="0" rtl="0" algn="l">
                        <a:spcBef>
                          <a:spcPts val="0"/>
                        </a:spcBef>
                        <a:spcAft>
                          <a:spcPts val="0"/>
                        </a:spcAft>
                        <a:buNone/>
                      </a:pPr>
                      <a:r>
                        <a:rPr lang="es-419"/>
                        <a:t>Vómitos</a:t>
                      </a:r>
                      <a:r>
                        <a:rPr lang="es-419"/>
                        <a:t> bruscos sin nausea</a:t>
                      </a:r>
                      <a:endParaRPr/>
                    </a:p>
                    <a:p>
                      <a:pPr indent="0" lvl="0" marL="0" rtl="0" algn="l">
                        <a:spcBef>
                          <a:spcPts val="0"/>
                        </a:spcBef>
                        <a:spcAft>
                          <a:spcPts val="0"/>
                        </a:spcAft>
                        <a:buNone/>
                      </a:pPr>
                      <a:r>
                        <a:rPr lang="es-419"/>
                        <a:t>Sindrome de hipertension intracraneal precoz</a:t>
                      </a:r>
                      <a:endParaRPr/>
                    </a:p>
                    <a:p>
                      <a:pPr indent="0" lvl="0" marL="0" rtl="0" algn="l">
                        <a:spcBef>
                          <a:spcPts val="0"/>
                        </a:spcBef>
                        <a:spcAft>
                          <a:spcPts val="0"/>
                        </a:spcAft>
                        <a:buNone/>
                      </a:pPr>
                      <a:r>
                        <a:rPr lang="es-419"/>
                        <a:t>Ataxia de la marcha</a:t>
                      </a:r>
                      <a:endParaRPr/>
                    </a:p>
                    <a:p>
                      <a:pPr indent="0" lvl="0" marL="0" rtl="0" algn="l">
                        <a:spcBef>
                          <a:spcPts val="0"/>
                        </a:spcBef>
                        <a:spcAft>
                          <a:spcPts val="0"/>
                        </a:spcAft>
                        <a:buNone/>
                      </a:pPr>
                      <a:r>
                        <a:rPr lang="es-419"/>
                        <a:t>Sindrome cerebeloso</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CCCCC"/>
                    </a:solidFill>
                  </a:tcPr>
                </a:tc>
              </a:tr>
            </a:tbl>
          </a:graphicData>
        </a:graphic>
      </p:graphicFrame>
      <p:graphicFrame>
        <p:nvGraphicFramePr>
          <p:cNvPr id="363" name="Google Shape;363;p55"/>
          <p:cNvGraphicFramePr/>
          <p:nvPr/>
        </p:nvGraphicFramePr>
        <p:xfrm>
          <a:off x="6219600" y="971650"/>
          <a:ext cx="3000000" cy="3000000"/>
        </p:xfrm>
        <a:graphic>
          <a:graphicData uri="http://schemas.openxmlformats.org/drawingml/2006/table">
            <a:tbl>
              <a:tblPr>
                <a:noFill/>
                <a:tableStyleId>{3E716A93-CDA0-4AF5-937F-7F5162225D72}</a:tableStyleId>
              </a:tblPr>
              <a:tblGrid>
                <a:gridCol w="2813775"/>
              </a:tblGrid>
              <a:tr h="359025">
                <a:tc>
                  <a:txBody>
                    <a:bodyPr/>
                    <a:lstStyle/>
                    <a:p>
                      <a:pPr indent="0" lvl="0" marL="0" rtl="0" algn="ctr">
                        <a:spcBef>
                          <a:spcPts val="0"/>
                        </a:spcBef>
                        <a:spcAft>
                          <a:spcPts val="0"/>
                        </a:spcAft>
                        <a:buNone/>
                      </a:pPr>
                      <a:r>
                        <a:rPr b="1" lang="es-419" sz="1200">
                          <a:solidFill>
                            <a:srgbClr val="FFFFFF"/>
                          </a:solidFill>
                        </a:rPr>
                        <a:t>Tipos histológicos más frecuentes</a:t>
                      </a:r>
                      <a:endParaRPr b="1" sz="1200">
                        <a:solidFill>
                          <a:srgbClr val="FFFFFF"/>
                        </a:solidFill>
                      </a:endParaRPr>
                    </a:p>
                  </a:txBody>
                  <a:tcPr marT="91425" marB="91425" marR="91425" marL="91425" anchor="ctr">
                    <a:solidFill>
                      <a:srgbClr val="5B0F00"/>
                    </a:solidFill>
                  </a:tcPr>
                </a:tc>
              </a:tr>
              <a:tr h="1341575">
                <a:tc>
                  <a:txBody>
                    <a:bodyPr/>
                    <a:lstStyle/>
                    <a:p>
                      <a:pPr indent="0" lvl="0" marL="0" rtl="0" algn="l">
                        <a:spcBef>
                          <a:spcPts val="0"/>
                        </a:spcBef>
                        <a:spcAft>
                          <a:spcPts val="0"/>
                        </a:spcAft>
                        <a:buNone/>
                      </a:pPr>
                      <a:r>
                        <a:rPr b="1" lang="es-419" sz="1200"/>
                        <a:t>Neoplásicos</a:t>
                      </a:r>
                      <a:endParaRPr b="1" sz="1200"/>
                    </a:p>
                    <a:p>
                      <a:pPr indent="0" lvl="0" marL="0" rtl="0" algn="l">
                        <a:spcBef>
                          <a:spcPts val="0"/>
                        </a:spcBef>
                        <a:spcAft>
                          <a:spcPts val="0"/>
                        </a:spcAft>
                        <a:buNone/>
                      </a:pPr>
                      <a:r>
                        <a:rPr lang="es-419" sz="1300"/>
                        <a:t>Astrocitoma</a:t>
                      </a:r>
                      <a:endParaRPr sz="1300"/>
                    </a:p>
                    <a:p>
                      <a:pPr indent="0" lvl="0" marL="0" rtl="0" algn="l">
                        <a:spcBef>
                          <a:spcPts val="0"/>
                        </a:spcBef>
                        <a:spcAft>
                          <a:spcPts val="0"/>
                        </a:spcAft>
                        <a:buNone/>
                      </a:pPr>
                      <a:r>
                        <a:rPr lang="es-419" sz="1300"/>
                        <a:t>Meduloblastoma</a:t>
                      </a:r>
                      <a:endParaRPr sz="1300"/>
                    </a:p>
                    <a:p>
                      <a:pPr indent="0" lvl="0" marL="0" rtl="0" algn="l">
                        <a:spcBef>
                          <a:spcPts val="0"/>
                        </a:spcBef>
                        <a:spcAft>
                          <a:spcPts val="0"/>
                        </a:spcAft>
                        <a:buNone/>
                      </a:pPr>
                      <a:r>
                        <a:rPr lang="es-419" sz="1300"/>
                        <a:t>Ependimoma</a:t>
                      </a:r>
                      <a:endParaRPr sz="1300"/>
                    </a:p>
                    <a:p>
                      <a:pPr indent="0" lvl="0" marL="0" rtl="0" algn="l">
                        <a:spcBef>
                          <a:spcPts val="0"/>
                        </a:spcBef>
                        <a:spcAft>
                          <a:spcPts val="0"/>
                        </a:spcAft>
                        <a:buNone/>
                      </a:pPr>
                      <a:r>
                        <a:rPr lang="es-419" sz="1300"/>
                        <a:t>Hemangioblastoma</a:t>
                      </a:r>
                      <a:endParaRPr sz="1300"/>
                    </a:p>
                    <a:p>
                      <a:pPr indent="0" lvl="0" marL="0" rtl="0" algn="l">
                        <a:spcBef>
                          <a:spcPts val="0"/>
                        </a:spcBef>
                        <a:spcAft>
                          <a:spcPts val="0"/>
                        </a:spcAft>
                        <a:buNone/>
                      </a:pPr>
                      <a:r>
                        <a:rPr lang="es-419" sz="1300"/>
                        <a:t>Gliomas malignos</a:t>
                      </a:r>
                      <a:endParaRPr sz="1300"/>
                    </a:p>
                    <a:p>
                      <a:pPr indent="0" lvl="0" marL="0" rtl="0" algn="l">
                        <a:spcBef>
                          <a:spcPts val="0"/>
                        </a:spcBef>
                        <a:spcAft>
                          <a:spcPts val="0"/>
                        </a:spcAft>
                        <a:buNone/>
                      </a:pPr>
                      <a:r>
                        <a:rPr lang="es-419" sz="1300"/>
                        <a:t>Metástasis</a:t>
                      </a:r>
                      <a:endParaRPr sz="1300"/>
                    </a:p>
                    <a:p>
                      <a:pPr indent="0" lvl="0" marL="0" rtl="0" algn="l">
                        <a:spcBef>
                          <a:spcPts val="0"/>
                        </a:spcBef>
                        <a:spcAft>
                          <a:spcPts val="0"/>
                        </a:spcAft>
                        <a:buNone/>
                      </a:pPr>
                      <a:r>
                        <a:t/>
                      </a:r>
                      <a:endParaRPr sz="1200"/>
                    </a:p>
                  </a:txBody>
                  <a:tcPr marT="91425" marB="91425" marR="91425" marL="91425">
                    <a:lnB cap="flat" cmpd="sng" w="9525">
                      <a:solidFill>
                        <a:srgbClr val="666666"/>
                      </a:solidFill>
                      <a:prstDash val="solid"/>
                      <a:round/>
                      <a:headEnd len="sm" w="sm" type="none"/>
                      <a:tailEnd len="sm" w="sm" type="none"/>
                    </a:lnB>
                    <a:solidFill>
                      <a:srgbClr val="B7B7B7"/>
                    </a:solidFill>
                  </a:tcPr>
                </a:tc>
              </a:tr>
              <a:tr h="1007725">
                <a:tc>
                  <a:txBody>
                    <a:bodyPr/>
                    <a:lstStyle/>
                    <a:p>
                      <a:pPr indent="0" lvl="0" marL="0" rtl="0" algn="l">
                        <a:spcBef>
                          <a:spcPts val="0"/>
                        </a:spcBef>
                        <a:spcAft>
                          <a:spcPts val="0"/>
                        </a:spcAft>
                        <a:buNone/>
                      </a:pPr>
                      <a:r>
                        <a:rPr b="1" lang="es-419" sz="1200"/>
                        <a:t>No neoplásicos</a:t>
                      </a:r>
                      <a:endParaRPr b="1" sz="1200"/>
                    </a:p>
                    <a:p>
                      <a:pPr indent="0" lvl="0" marL="0" rtl="0" algn="l">
                        <a:spcBef>
                          <a:spcPts val="0"/>
                        </a:spcBef>
                        <a:spcAft>
                          <a:spcPts val="0"/>
                        </a:spcAft>
                        <a:buNone/>
                      </a:pPr>
                      <a:r>
                        <a:rPr lang="es-419" sz="1200"/>
                        <a:t>Abscesos, granulomas</a:t>
                      </a:r>
                      <a:endParaRPr sz="1200"/>
                    </a:p>
                    <a:p>
                      <a:pPr indent="0" lvl="0" marL="0" rtl="0" algn="l">
                        <a:spcBef>
                          <a:spcPts val="0"/>
                        </a:spcBef>
                        <a:spcAft>
                          <a:spcPts val="0"/>
                        </a:spcAft>
                        <a:buNone/>
                      </a:pPr>
                      <a:r>
                        <a:rPr lang="es-419" sz="1200"/>
                        <a:t>Cisticercosis</a:t>
                      </a:r>
                      <a:endParaRPr sz="12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B7B7B7"/>
                    </a:solidFill>
                  </a:tcPr>
                </a:tc>
              </a:tr>
            </a:tbl>
          </a:graphicData>
        </a:graphic>
      </p:graphicFrame>
      <p:sp>
        <p:nvSpPr>
          <p:cNvPr id="364" name="Google Shape;364;p55"/>
          <p:cNvSpPr txBox="1"/>
          <p:nvPr>
            <p:ph type="title"/>
          </p:nvPr>
        </p:nvSpPr>
        <p:spPr>
          <a:xfrm>
            <a:off x="0" y="0"/>
            <a:ext cx="9144000" cy="499200"/>
          </a:xfrm>
          <a:prstGeom prst="rect">
            <a:avLst/>
          </a:prstGeom>
          <a:solidFill>
            <a:srgbClr val="0B5394"/>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700">
                <a:solidFill>
                  <a:srgbClr val="FFFFFF"/>
                </a:solidFill>
              </a:rPr>
              <a:t>Tumores cerebrales primarios: Aspectos generales</a:t>
            </a:r>
            <a:endParaRPr b="1" sz="27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38"/>
          <p:cNvSpPr txBox="1"/>
          <p:nvPr>
            <p:ph type="ctrTitle"/>
          </p:nvPr>
        </p:nvSpPr>
        <p:spPr>
          <a:xfrm>
            <a:off x="0" y="0"/>
            <a:ext cx="9144000" cy="499200"/>
          </a:xfrm>
          <a:prstGeom prst="rect">
            <a:avLst/>
          </a:prstGeom>
          <a:solidFill>
            <a:srgbClr val="0B5394"/>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600">
                <a:solidFill>
                  <a:srgbClr val="FFFFFF"/>
                </a:solidFill>
              </a:rPr>
              <a:t>Introducción</a:t>
            </a:r>
            <a:endParaRPr b="1" sz="2600">
              <a:solidFill>
                <a:srgbClr val="FFFFFF"/>
              </a:solidFill>
            </a:endParaRPr>
          </a:p>
        </p:txBody>
      </p:sp>
      <p:sp>
        <p:nvSpPr>
          <p:cNvPr id="219" name="Google Shape;219;p38"/>
          <p:cNvSpPr txBox="1"/>
          <p:nvPr>
            <p:ph idx="1" type="subTitle"/>
          </p:nvPr>
        </p:nvSpPr>
        <p:spPr>
          <a:xfrm>
            <a:off x="223950" y="737725"/>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220" name="Google Shape;220;p38"/>
          <p:cNvSpPr txBox="1"/>
          <p:nvPr/>
        </p:nvSpPr>
        <p:spPr>
          <a:xfrm>
            <a:off x="2729800" y="1205225"/>
            <a:ext cx="5675700" cy="170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419">
                <a:latin typeface="Lato"/>
                <a:ea typeface="Lato"/>
                <a:cs typeface="Lato"/>
                <a:sym typeface="Lato"/>
              </a:rPr>
              <a:t>La neurooncología comprende </a:t>
            </a:r>
            <a:r>
              <a:rPr b="1" lang="es-419">
                <a:solidFill>
                  <a:srgbClr val="0B5394"/>
                </a:solidFill>
                <a:latin typeface="Lato"/>
                <a:ea typeface="Lato"/>
                <a:cs typeface="Lato"/>
                <a:sym typeface="Lato"/>
              </a:rPr>
              <a:t>cuatro grandes apartados:</a:t>
            </a:r>
            <a:endParaRPr b="1">
              <a:solidFill>
                <a:srgbClr val="0B5394"/>
              </a:solidFill>
              <a:latin typeface="Lato"/>
              <a:ea typeface="Lato"/>
              <a:cs typeface="Lato"/>
              <a:sym typeface="Lato"/>
            </a:endParaRPr>
          </a:p>
          <a:p>
            <a:pPr indent="0" lvl="0" marL="0" rtl="0" algn="ctr">
              <a:spcBef>
                <a:spcPts val="0"/>
              </a:spcBef>
              <a:spcAft>
                <a:spcPts val="0"/>
              </a:spcAft>
              <a:buClr>
                <a:schemeClr val="dk1"/>
              </a:buClr>
              <a:buSzPts val="1100"/>
              <a:buFont typeface="Arial"/>
              <a:buNone/>
            </a:pPr>
            <a:r>
              <a:rPr b="1" lang="es-419">
                <a:solidFill>
                  <a:srgbClr val="0B5394"/>
                </a:solidFill>
                <a:latin typeface="Lato"/>
                <a:ea typeface="Lato"/>
                <a:cs typeface="Lato"/>
                <a:sym typeface="Lato"/>
              </a:rPr>
              <a:t> </a:t>
            </a:r>
            <a:endParaRPr b="1">
              <a:solidFill>
                <a:srgbClr val="0B5394"/>
              </a:solidFill>
              <a:latin typeface="Lato"/>
              <a:ea typeface="Lato"/>
              <a:cs typeface="Lato"/>
              <a:sym typeface="Lato"/>
            </a:endParaRPr>
          </a:p>
          <a:p>
            <a:pPr indent="0" lvl="0" marL="0" rtl="0" algn="ctr">
              <a:spcBef>
                <a:spcPts val="0"/>
              </a:spcBef>
              <a:spcAft>
                <a:spcPts val="0"/>
              </a:spcAft>
              <a:buClr>
                <a:schemeClr val="dk1"/>
              </a:buClr>
              <a:buSzPts val="1100"/>
              <a:buFont typeface="Arial"/>
              <a:buNone/>
            </a:pPr>
            <a:r>
              <a:rPr lang="es-419">
                <a:latin typeface="Lato"/>
                <a:ea typeface="Lato"/>
                <a:cs typeface="Lato"/>
                <a:sym typeface="Lato"/>
              </a:rPr>
              <a:t>a) Tumores primarios del sistema nervioso</a:t>
            </a:r>
            <a:endParaRPr>
              <a:latin typeface="Lato"/>
              <a:ea typeface="Lato"/>
              <a:cs typeface="Lato"/>
              <a:sym typeface="Lato"/>
            </a:endParaRPr>
          </a:p>
          <a:p>
            <a:pPr indent="0" lvl="0" marL="0" rtl="0" algn="ctr">
              <a:spcBef>
                <a:spcPts val="0"/>
              </a:spcBef>
              <a:spcAft>
                <a:spcPts val="0"/>
              </a:spcAft>
              <a:buClr>
                <a:schemeClr val="dk1"/>
              </a:buClr>
              <a:buSzPts val="1100"/>
              <a:buFont typeface="Arial"/>
              <a:buNone/>
            </a:pPr>
            <a:r>
              <a:t/>
            </a:r>
            <a:endParaRPr>
              <a:latin typeface="Lato"/>
              <a:ea typeface="Lato"/>
              <a:cs typeface="Lato"/>
              <a:sym typeface="Lato"/>
            </a:endParaRPr>
          </a:p>
          <a:p>
            <a:pPr indent="0" lvl="0" marL="0" rtl="0" algn="ctr">
              <a:spcBef>
                <a:spcPts val="0"/>
              </a:spcBef>
              <a:spcAft>
                <a:spcPts val="0"/>
              </a:spcAft>
              <a:buClr>
                <a:schemeClr val="dk1"/>
              </a:buClr>
              <a:buSzPts val="1100"/>
              <a:buFont typeface="Arial"/>
              <a:buNone/>
            </a:pPr>
            <a:r>
              <a:rPr lang="es-419">
                <a:latin typeface="Lato"/>
                <a:ea typeface="Lato"/>
                <a:cs typeface="Lato"/>
                <a:sym typeface="Lato"/>
              </a:rPr>
              <a:t>b) Metástasis y otras complicaciones neurológicas del cáncer sistémico</a:t>
            </a:r>
            <a:endParaRPr>
              <a:latin typeface="Lato"/>
              <a:ea typeface="Lato"/>
              <a:cs typeface="Lato"/>
              <a:sym typeface="Lato"/>
            </a:endParaRPr>
          </a:p>
          <a:p>
            <a:pPr indent="0" lvl="0" marL="0" rtl="0" algn="ctr">
              <a:spcBef>
                <a:spcPts val="0"/>
              </a:spcBef>
              <a:spcAft>
                <a:spcPts val="0"/>
              </a:spcAft>
              <a:buClr>
                <a:schemeClr val="dk1"/>
              </a:buClr>
              <a:buSzPts val="1100"/>
              <a:buFont typeface="Arial"/>
              <a:buNone/>
            </a:pPr>
            <a:r>
              <a:t/>
            </a:r>
            <a:endParaRPr>
              <a:latin typeface="Lato"/>
              <a:ea typeface="Lato"/>
              <a:cs typeface="Lato"/>
              <a:sym typeface="Lato"/>
            </a:endParaRPr>
          </a:p>
          <a:p>
            <a:pPr indent="0" lvl="0" marL="0" rtl="0" algn="ctr">
              <a:spcBef>
                <a:spcPts val="0"/>
              </a:spcBef>
              <a:spcAft>
                <a:spcPts val="0"/>
              </a:spcAft>
              <a:buClr>
                <a:schemeClr val="dk1"/>
              </a:buClr>
              <a:buSzPts val="1100"/>
              <a:buFont typeface="Arial"/>
              <a:buNone/>
            </a:pPr>
            <a:r>
              <a:rPr lang="es-419">
                <a:latin typeface="Lato"/>
                <a:ea typeface="Lato"/>
                <a:cs typeface="Lato"/>
                <a:sym typeface="Lato"/>
              </a:rPr>
              <a:t>c) Consecuencias del tratamiento del cáncer</a:t>
            </a:r>
            <a:endParaRPr>
              <a:latin typeface="Lato"/>
              <a:ea typeface="Lato"/>
              <a:cs typeface="Lato"/>
              <a:sym typeface="Lato"/>
            </a:endParaRPr>
          </a:p>
          <a:p>
            <a:pPr indent="0" lvl="0" marL="0" rtl="0" algn="ctr">
              <a:spcBef>
                <a:spcPts val="0"/>
              </a:spcBef>
              <a:spcAft>
                <a:spcPts val="0"/>
              </a:spcAft>
              <a:buClr>
                <a:schemeClr val="dk1"/>
              </a:buClr>
              <a:buSzPts val="1100"/>
              <a:buFont typeface="Arial"/>
              <a:buNone/>
            </a:pPr>
            <a:r>
              <a:t/>
            </a:r>
            <a:endParaRPr>
              <a:latin typeface="Lato"/>
              <a:ea typeface="Lato"/>
              <a:cs typeface="Lato"/>
              <a:sym typeface="Lato"/>
            </a:endParaRPr>
          </a:p>
          <a:p>
            <a:pPr indent="0" lvl="0" marL="0" rtl="0" algn="ctr">
              <a:spcBef>
                <a:spcPts val="0"/>
              </a:spcBef>
              <a:spcAft>
                <a:spcPts val="0"/>
              </a:spcAft>
              <a:buClr>
                <a:schemeClr val="dk1"/>
              </a:buClr>
              <a:buSzPts val="1100"/>
              <a:buFont typeface="Arial"/>
              <a:buNone/>
            </a:pPr>
            <a:r>
              <a:rPr lang="es-419">
                <a:latin typeface="Lato"/>
                <a:ea typeface="Lato"/>
                <a:cs typeface="Lato"/>
                <a:sym typeface="Lato"/>
              </a:rPr>
              <a:t>d) Síndromes paraneoplásicos.</a:t>
            </a:r>
            <a:endParaRPr>
              <a:latin typeface="Lato"/>
              <a:ea typeface="Lato"/>
              <a:cs typeface="Lato"/>
              <a:sym typeface="Lato"/>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pic>
        <p:nvPicPr>
          <p:cNvPr id="221" name="Google Shape;221;p38"/>
          <p:cNvPicPr preferRelativeResize="0"/>
          <p:nvPr/>
        </p:nvPicPr>
        <p:blipFill>
          <a:blip r:embed="rId3">
            <a:alphaModFix/>
          </a:blip>
          <a:stretch>
            <a:fillRect/>
          </a:stretch>
        </p:blipFill>
        <p:spPr>
          <a:xfrm>
            <a:off x="41900" y="1835125"/>
            <a:ext cx="2728111" cy="33083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Google Shape;369;p56"/>
          <p:cNvSpPr txBox="1"/>
          <p:nvPr>
            <p:ph type="title"/>
          </p:nvPr>
        </p:nvSpPr>
        <p:spPr>
          <a:xfrm>
            <a:off x="0" y="470875"/>
            <a:ext cx="9144000" cy="472800"/>
          </a:xfrm>
          <a:prstGeom prst="rect">
            <a:avLst/>
          </a:prstGeom>
          <a:solidFill>
            <a:srgbClr val="CFE2F3"/>
          </a:solidFill>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s-419" sz="1900">
                <a:latin typeface="Raleway"/>
                <a:ea typeface="Raleway"/>
                <a:cs typeface="Raleway"/>
                <a:sym typeface="Raleway"/>
              </a:rPr>
              <a:t>Síndromes clínicos: </a:t>
            </a:r>
            <a:r>
              <a:rPr lang="es-419" sz="1900">
                <a:latin typeface="Raleway"/>
                <a:ea typeface="Raleway"/>
                <a:cs typeface="Raleway"/>
                <a:sym typeface="Raleway"/>
              </a:rPr>
              <a:t>Procesos expansivos hemisféricos</a:t>
            </a:r>
            <a:endParaRPr>
              <a:latin typeface="Raleway"/>
              <a:ea typeface="Raleway"/>
              <a:cs typeface="Raleway"/>
              <a:sym typeface="Raleway"/>
            </a:endParaRPr>
          </a:p>
        </p:txBody>
      </p:sp>
      <p:sp>
        <p:nvSpPr>
          <p:cNvPr id="370" name="Google Shape;370;p5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graphicFrame>
        <p:nvGraphicFramePr>
          <p:cNvPr id="371" name="Google Shape;371;p56"/>
          <p:cNvGraphicFramePr/>
          <p:nvPr/>
        </p:nvGraphicFramePr>
        <p:xfrm>
          <a:off x="188088" y="1082225"/>
          <a:ext cx="3000000" cy="3000000"/>
        </p:xfrm>
        <a:graphic>
          <a:graphicData uri="http://schemas.openxmlformats.org/drawingml/2006/table">
            <a:tbl>
              <a:tblPr>
                <a:noFill/>
                <a:tableStyleId>{3E716A93-CDA0-4AF5-937F-7F5162225D72}</a:tableStyleId>
              </a:tblPr>
              <a:tblGrid>
                <a:gridCol w="4383900"/>
              </a:tblGrid>
              <a:tr h="291600">
                <a:tc>
                  <a:txBody>
                    <a:bodyPr/>
                    <a:lstStyle/>
                    <a:p>
                      <a:pPr indent="0" lvl="0" marL="0" rtl="0" algn="ctr">
                        <a:spcBef>
                          <a:spcPts val="0"/>
                        </a:spcBef>
                        <a:spcAft>
                          <a:spcPts val="0"/>
                        </a:spcAft>
                        <a:buNone/>
                      </a:pPr>
                      <a:r>
                        <a:rPr b="1" lang="es-419">
                          <a:solidFill>
                            <a:srgbClr val="FFFFFF"/>
                          </a:solidFill>
                        </a:rPr>
                        <a:t>Clínica</a:t>
                      </a:r>
                      <a:r>
                        <a:rPr b="1" lang="es-419">
                          <a:solidFill>
                            <a:srgbClr val="FFFFFF"/>
                          </a:solidFill>
                        </a:rPr>
                        <a:t> </a:t>
                      </a:r>
                      <a:endParaRPr b="1">
                        <a:solidFill>
                          <a:srgbClr val="FFFFFF"/>
                        </a:solidFill>
                      </a:endParaRPr>
                    </a:p>
                  </a:txBody>
                  <a:tcPr marT="91425" marB="91425" marR="91425" marL="91425">
                    <a:lnB cap="flat" cmpd="sng" w="9525">
                      <a:solidFill>
                        <a:srgbClr val="CCCCCC"/>
                      </a:solidFill>
                      <a:prstDash val="solid"/>
                      <a:round/>
                      <a:headEnd len="sm" w="sm" type="none"/>
                      <a:tailEnd len="sm" w="sm" type="none"/>
                    </a:lnB>
                    <a:solidFill>
                      <a:srgbClr val="5B0F00"/>
                    </a:solidFill>
                  </a:tcPr>
                </a:tc>
              </a:tr>
              <a:tr h="914500">
                <a:tc>
                  <a:txBody>
                    <a:bodyPr/>
                    <a:lstStyle/>
                    <a:p>
                      <a:pPr indent="0" lvl="0" marL="0" rtl="0" algn="l">
                        <a:spcBef>
                          <a:spcPts val="0"/>
                        </a:spcBef>
                        <a:spcAft>
                          <a:spcPts val="0"/>
                        </a:spcAft>
                        <a:buNone/>
                      </a:pPr>
                      <a:r>
                        <a:rPr lang="es-419"/>
                        <a:t>Cefalea </a:t>
                      </a:r>
                      <a:r>
                        <a:rPr lang="es-419"/>
                        <a:t>inespecífica</a:t>
                      </a:r>
                      <a:endParaRPr/>
                    </a:p>
                    <a:p>
                      <a:pPr indent="0" lvl="0" marL="0" rtl="0" algn="l">
                        <a:spcBef>
                          <a:spcPts val="0"/>
                        </a:spcBef>
                        <a:spcAft>
                          <a:spcPts val="0"/>
                        </a:spcAft>
                        <a:buNone/>
                      </a:pPr>
                      <a:r>
                        <a:rPr lang="es-419"/>
                        <a:t>Hipertensión</a:t>
                      </a:r>
                      <a:r>
                        <a:rPr lang="es-419"/>
                        <a:t> intracraneal relativamente tardía</a:t>
                      </a:r>
                      <a:endParaRPr/>
                    </a:p>
                    <a:p>
                      <a:pPr indent="0" lvl="0" marL="0" rtl="0" algn="l">
                        <a:spcBef>
                          <a:spcPts val="0"/>
                        </a:spcBef>
                        <a:spcAft>
                          <a:spcPts val="0"/>
                        </a:spcAft>
                        <a:buNone/>
                      </a:pPr>
                      <a:r>
                        <a:rPr lang="es-419"/>
                        <a:t>Cambios </a:t>
                      </a:r>
                      <a:r>
                        <a:rPr lang="es-419"/>
                        <a:t>psíquicos</a:t>
                      </a:r>
                      <a:r>
                        <a:rPr lang="es-419"/>
                        <a:t> y conductuales</a:t>
                      </a:r>
                      <a:endParaRPr/>
                    </a:p>
                    <a:p>
                      <a:pPr indent="0" lvl="0" marL="0" rtl="0" algn="l">
                        <a:spcBef>
                          <a:spcPts val="0"/>
                        </a:spcBef>
                        <a:spcAft>
                          <a:spcPts val="0"/>
                        </a:spcAft>
                        <a:buNone/>
                      </a:pPr>
                      <a:r>
                        <a:rPr lang="es-419"/>
                        <a:t>Signos focales(motores,sensitivos,lenguaje,visuoespaciales)</a:t>
                      </a:r>
                      <a:endParaRPr/>
                    </a:p>
                    <a:p>
                      <a:pPr indent="0" lvl="0" marL="0" rtl="0" algn="l">
                        <a:spcBef>
                          <a:spcPts val="0"/>
                        </a:spcBef>
                        <a:spcAft>
                          <a:spcPts val="0"/>
                        </a:spcAft>
                        <a:buNone/>
                      </a:pPr>
                      <a:r>
                        <a:rPr lang="es-419"/>
                        <a:t>Crisis </a:t>
                      </a:r>
                      <a:r>
                        <a:rPr lang="es-419"/>
                        <a:t>epilépticas</a:t>
                      </a:r>
                      <a:r>
                        <a:rPr lang="es-419"/>
                        <a:t> focales o generalizadas</a:t>
                      </a:r>
                      <a:endParaRPr/>
                    </a:p>
                    <a:p>
                      <a:pPr indent="0" lvl="0" marL="0" rtl="0" algn="l">
                        <a:spcBef>
                          <a:spcPts val="0"/>
                        </a:spcBef>
                        <a:spcAft>
                          <a:spcPts val="0"/>
                        </a:spcAft>
                        <a:buNone/>
                      </a:pPr>
                      <a:r>
                        <a:rPr lang="es-419"/>
                        <a:t>Síndromes</a:t>
                      </a:r>
                      <a:r>
                        <a:rPr lang="es-419"/>
                        <a:t> de </a:t>
                      </a:r>
                      <a:r>
                        <a:rPr lang="es-419"/>
                        <a:t>desconexión</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CCCCC"/>
                    </a:solidFill>
                  </a:tcPr>
                </a:tc>
              </a:tr>
            </a:tbl>
          </a:graphicData>
        </a:graphic>
      </p:graphicFrame>
      <p:graphicFrame>
        <p:nvGraphicFramePr>
          <p:cNvPr id="372" name="Google Shape;372;p56"/>
          <p:cNvGraphicFramePr/>
          <p:nvPr/>
        </p:nvGraphicFramePr>
        <p:xfrm>
          <a:off x="5300575" y="1082225"/>
          <a:ext cx="3000000" cy="3000000"/>
        </p:xfrm>
        <a:graphic>
          <a:graphicData uri="http://schemas.openxmlformats.org/drawingml/2006/table">
            <a:tbl>
              <a:tblPr>
                <a:noFill/>
                <a:tableStyleId>{3E716A93-CDA0-4AF5-937F-7F5162225D72}</a:tableStyleId>
              </a:tblPr>
              <a:tblGrid>
                <a:gridCol w="3147750"/>
              </a:tblGrid>
              <a:tr h="404675">
                <a:tc>
                  <a:txBody>
                    <a:bodyPr/>
                    <a:lstStyle/>
                    <a:p>
                      <a:pPr indent="0" lvl="0" marL="0" rtl="0" algn="ctr">
                        <a:spcBef>
                          <a:spcPts val="0"/>
                        </a:spcBef>
                        <a:spcAft>
                          <a:spcPts val="0"/>
                        </a:spcAft>
                        <a:buNone/>
                      </a:pPr>
                      <a:r>
                        <a:rPr b="1" lang="es-419" sz="1200">
                          <a:solidFill>
                            <a:srgbClr val="FFFFFF"/>
                          </a:solidFill>
                        </a:rPr>
                        <a:t>Tipos histológicos más frecuentes</a:t>
                      </a:r>
                      <a:endParaRPr b="1" sz="1200">
                        <a:solidFill>
                          <a:srgbClr val="FFFFFF"/>
                        </a:solidFill>
                      </a:endParaRPr>
                    </a:p>
                  </a:txBody>
                  <a:tcPr marT="91425" marB="91425" marR="91425" marL="91425" anchor="ctr">
                    <a:solidFill>
                      <a:srgbClr val="5B0F00"/>
                    </a:solidFill>
                  </a:tcPr>
                </a:tc>
              </a:tr>
              <a:tr h="1847325">
                <a:tc>
                  <a:txBody>
                    <a:bodyPr/>
                    <a:lstStyle/>
                    <a:p>
                      <a:pPr indent="0" lvl="0" marL="0" rtl="0" algn="l">
                        <a:spcBef>
                          <a:spcPts val="0"/>
                        </a:spcBef>
                        <a:spcAft>
                          <a:spcPts val="0"/>
                        </a:spcAft>
                        <a:buNone/>
                      </a:pPr>
                      <a:r>
                        <a:rPr b="1" lang="es-419" sz="1200"/>
                        <a:t>Neoplásicos</a:t>
                      </a:r>
                      <a:endParaRPr b="1" sz="1200"/>
                    </a:p>
                    <a:p>
                      <a:pPr indent="0" lvl="0" marL="0" rtl="0" algn="l">
                        <a:spcBef>
                          <a:spcPts val="0"/>
                        </a:spcBef>
                        <a:spcAft>
                          <a:spcPts val="0"/>
                        </a:spcAft>
                        <a:buNone/>
                      </a:pPr>
                      <a:r>
                        <a:rPr lang="es-419" sz="1300"/>
                        <a:t>Astrocitoma</a:t>
                      </a:r>
                      <a:endParaRPr sz="1300"/>
                    </a:p>
                    <a:p>
                      <a:pPr indent="0" lvl="0" marL="0" rtl="0" algn="l">
                        <a:spcBef>
                          <a:spcPts val="0"/>
                        </a:spcBef>
                        <a:spcAft>
                          <a:spcPts val="0"/>
                        </a:spcAft>
                        <a:buNone/>
                      </a:pPr>
                      <a:r>
                        <a:rPr lang="es-419" sz="1300"/>
                        <a:t>Glioblastoma</a:t>
                      </a:r>
                      <a:endParaRPr sz="1300"/>
                    </a:p>
                    <a:p>
                      <a:pPr indent="0" lvl="0" marL="0" rtl="0" algn="l">
                        <a:spcBef>
                          <a:spcPts val="0"/>
                        </a:spcBef>
                        <a:spcAft>
                          <a:spcPts val="0"/>
                        </a:spcAft>
                        <a:buNone/>
                      </a:pPr>
                      <a:r>
                        <a:rPr lang="es-419" sz="1300"/>
                        <a:t>Oligodendroglioma</a:t>
                      </a:r>
                      <a:endParaRPr sz="1300"/>
                    </a:p>
                    <a:p>
                      <a:pPr indent="0" lvl="0" marL="0" rtl="0" algn="l">
                        <a:spcBef>
                          <a:spcPts val="0"/>
                        </a:spcBef>
                        <a:spcAft>
                          <a:spcPts val="0"/>
                        </a:spcAft>
                        <a:buNone/>
                      </a:pPr>
                      <a:r>
                        <a:rPr lang="es-419" sz="1300"/>
                        <a:t>Metástasis</a:t>
                      </a:r>
                      <a:endParaRPr sz="1300"/>
                    </a:p>
                    <a:p>
                      <a:pPr indent="0" lvl="0" marL="0" rtl="0" algn="l">
                        <a:spcBef>
                          <a:spcPts val="0"/>
                        </a:spcBef>
                        <a:spcAft>
                          <a:spcPts val="0"/>
                        </a:spcAft>
                        <a:buNone/>
                      </a:pPr>
                      <a:r>
                        <a:rPr lang="es-419" sz="1300"/>
                        <a:t>Meningiomas</a:t>
                      </a:r>
                      <a:endParaRPr sz="1300"/>
                    </a:p>
                    <a:p>
                      <a:pPr indent="0" lvl="0" marL="0" rtl="0" algn="l">
                        <a:spcBef>
                          <a:spcPts val="0"/>
                        </a:spcBef>
                        <a:spcAft>
                          <a:spcPts val="0"/>
                        </a:spcAft>
                        <a:buNone/>
                      </a:pPr>
                      <a:r>
                        <a:rPr lang="es-419" sz="1300"/>
                        <a:t>Quistes aracnoideos o dermoides</a:t>
                      </a:r>
                      <a:endParaRPr sz="1200"/>
                    </a:p>
                  </a:txBody>
                  <a:tcPr marT="91425" marB="91425" marR="91425" marL="91425">
                    <a:lnB cap="flat" cmpd="sng" w="9525">
                      <a:solidFill>
                        <a:srgbClr val="666666"/>
                      </a:solidFill>
                      <a:prstDash val="solid"/>
                      <a:round/>
                      <a:headEnd len="sm" w="sm" type="none"/>
                      <a:tailEnd len="sm" w="sm" type="none"/>
                    </a:lnB>
                    <a:solidFill>
                      <a:srgbClr val="B7B7B7"/>
                    </a:solidFill>
                  </a:tcPr>
                </a:tc>
              </a:tr>
              <a:tr h="1066850">
                <a:tc>
                  <a:txBody>
                    <a:bodyPr/>
                    <a:lstStyle/>
                    <a:p>
                      <a:pPr indent="0" lvl="0" marL="0" rtl="0" algn="l">
                        <a:spcBef>
                          <a:spcPts val="0"/>
                        </a:spcBef>
                        <a:spcAft>
                          <a:spcPts val="0"/>
                        </a:spcAft>
                        <a:buNone/>
                      </a:pPr>
                      <a:r>
                        <a:rPr b="1" lang="es-419" sz="1200"/>
                        <a:t>No neoplásicos</a:t>
                      </a:r>
                      <a:endParaRPr b="1" sz="1200"/>
                    </a:p>
                    <a:p>
                      <a:pPr indent="0" lvl="0" marL="0" rtl="0" algn="l">
                        <a:spcBef>
                          <a:spcPts val="0"/>
                        </a:spcBef>
                        <a:spcAft>
                          <a:spcPts val="0"/>
                        </a:spcAft>
                        <a:buNone/>
                      </a:pPr>
                      <a:r>
                        <a:rPr lang="es-419" sz="1200"/>
                        <a:t>Granulomas</a:t>
                      </a:r>
                      <a:endParaRPr sz="1200"/>
                    </a:p>
                    <a:p>
                      <a:pPr indent="0" lvl="0" marL="0" rtl="0" algn="l">
                        <a:spcBef>
                          <a:spcPts val="0"/>
                        </a:spcBef>
                        <a:spcAft>
                          <a:spcPts val="0"/>
                        </a:spcAft>
                        <a:buNone/>
                      </a:pPr>
                      <a:r>
                        <a:rPr lang="es-419" sz="1200"/>
                        <a:t>Abscesos</a:t>
                      </a:r>
                      <a:endParaRPr sz="1200"/>
                    </a:p>
                    <a:p>
                      <a:pPr indent="0" lvl="0" marL="0" rtl="0" algn="l">
                        <a:spcBef>
                          <a:spcPts val="0"/>
                        </a:spcBef>
                        <a:spcAft>
                          <a:spcPts val="0"/>
                        </a:spcAft>
                        <a:buNone/>
                      </a:pPr>
                      <a:r>
                        <a:rPr lang="es-419" sz="1200"/>
                        <a:t>Quistes parasitarios</a:t>
                      </a:r>
                      <a:endParaRPr sz="1200"/>
                    </a:p>
                    <a:p>
                      <a:pPr indent="0" lvl="0" marL="0" rtl="0" algn="l">
                        <a:spcBef>
                          <a:spcPts val="0"/>
                        </a:spcBef>
                        <a:spcAft>
                          <a:spcPts val="0"/>
                        </a:spcAft>
                        <a:buNone/>
                      </a:pPr>
                      <a:r>
                        <a:rPr lang="es-419" sz="1200"/>
                        <a:t>Encefalitis focal</a:t>
                      </a:r>
                      <a:endParaRPr sz="1200"/>
                    </a:p>
                    <a:p>
                      <a:pPr indent="0" lvl="0" marL="0" rtl="0" algn="l">
                        <a:spcBef>
                          <a:spcPts val="0"/>
                        </a:spcBef>
                        <a:spcAft>
                          <a:spcPts val="0"/>
                        </a:spcAft>
                        <a:buNone/>
                      </a:pPr>
                      <a:r>
                        <a:rPr lang="es-419" sz="1200"/>
                        <a:t>Infartos progresivos</a:t>
                      </a:r>
                      <a:endParaRPr sz="12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B7B7B7"/>
                    </a:solidFill>
                  </a:tcPr>
                </a:tc>
              </a:tr>
            </a:tbl>
          </a:graphicData>
        </a:graphic>
      </p:graphicFrame>
      <p:sp>
        <p:nvSpPr>
          <p:cNvPr id="373" name="Google Shape;373;p56"/>
          <p:cNvSpPr txBox="1"/>
          <p:nvPr>
            <p:ph type="title"/>
          </p:nvPr>
        </p:nvSpPr>
        <p:spPr>
          <a:xfrm>
            <a:off x="0" y="0"/>
            <a:ext cx="9144000" cy="499200"/>
          </a:xfrm>
          <a:prstGeom prst="rect">
            <a:avLst/>
          </a:prstGeom>
          <a:solidFill>
            <a:srgbClr val="0B5394"/>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700">
                <a:solidFill>
                  <a:srgbClr val="FFFFFF"/>
                </a:solidFill>
              </a:rPr>
              <a:t>Tumores cerebrales primarios: Aspectos generales</a:t>
            </a:r>
            <a:endParaRPr b="1" sz="270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sp>
        <p:nvSpPr>
          <p:cNvPr id="378" name="Google Shape;378;p57"/>
          <p:cNvSpPr txBox="1"/>
          <p:nvPr>
            <p:ph idx="1" type="body"/>
          </p:nvPr>
        </p:nvSpPr>
        <p:spPr>
          <a:xfrm>
            <a:off x="3435825" y="1424450"/>
            <a:ext cx="5708100" cy="3329700"/>
          </a:xfrm>
          <a:prstGeom prst="rect">
            <a:avLst/>
          </a:prstGeom>
          <a:solidFill>
            <a:srgbClr val="CCCCCC"/>
          </a:solidFill>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Font typeface="Lato"/>
              <a:buChar char="●"/>
            </a:pPr>
            <a:r>
              <a:rPr lang="es-419" sz="1400">
                <a:solidFill>
                  <a:srgbClr val="000000"/>
                </a:solidFill>
                <a:latin typeface="Lato"/>
                <a:ea typeface="Lato"/>
                <a:cs typeface="Lato"/>
                <a:sym typeface="Lato"/>
              </a:rPr>
              <a:t>La RM de perfusión y la espectroscopia ayudan a identificar los tumores de mayor grado de malignidad.</a:t>
            </a:r>
            <a:endParaRPr sz="1400">
              <a:solidFill>
                <a:srgbClr val="000000"/>
              </a:solidFill>
              <a:latin typeface="Lato"/>
              <a:ea typeface="Lato"/>
              <a:cs typeface="Lato"/>
              <a:sym typeface="Lato"/>
            </a:endParaRPr>
          </a:p>
          <a:p>
            <a:pPr indent="-317500" lvl="0" marL="457200" rtl="0" algn="l">
              <a:spcBef>
                <a:spcPts val="0"/>
              </a:spcBef>
              <a:spcAft>
                <a:spcPts val="0"/>
              </a:spcAft>
              <a:buClr>
                <a:srgbClr val="000000"/>
              </a:buClr>
              <a:buSzPts val="1400"/>
              <a:buFont typeface="Lato"/>
              <a:buChar char="●"/>
            </a:pPr>
            <a:r>
              <a:rPr lang="es-419" sz="1400">
                <a:solidFill>
                  <a:srgbClr val="000000"/>
                </a:solidFill>
                <a:latin typeface="Lato"/>
                <a:ea typeface="Lato"/>
                <a:cs typeface="Lato"/>
                <a:sym typeface="Lato"/>
              </a:rPr>
              <a:t>La RM es más sensible que la TC para detectar tumores infiltrantes de bajo grado de malignidad o metástasis múltiples, y es netamente superior a la TC en los tumores de las regiones orbitaria y selar, de la base y de la fosa posterior. </a:t>
            </a:r>
            <a:endParaRPr sz="1400">
              <a:solidFill>
                <a:srgbClr val="000000"/>
              </a:solidFill>
              <a:latin typeface="Lato"/>
              <a:ea typeface="Lato"/>
              <a:cs typeface="Lato"/>
              <a:sym typeface="Lato"/>
            </a:endParaRPr>
          </a:p>
          <a:p>
            <a:pPr indent="-317500" lvl="0" marL="457200" rtl="0" algn="l">
              <a:spcBef>
                <a:spcPts val="0"/>
              </a:spcBef>
              <a:spcAft>
                <a:spcPts val="0"/>
              </a:spcAft>
              <a:buClr>
                <a:srgbClr val="000000"/>
              </a:buClr>
              <a:buSzPts val="1400"/>
              <a:buFont typeface="Lato"/>
              <a:buChar char="●"/>
            </a:pPr>
            <a:r>
              <a:rPr lang="es-419" sz="1400">
                <a:solidFill>
                  <a:srgbClr val="000000"/>
                </a:solidFill>
                <a:latin typeface="Lato"/>
                <a:ea typeface="Lato"/>
                <a:cs typeface="Lato"/>
                <a:sym typeface="Lato"/>
              </a:rPr>
              <a:t> La arteriografía intraarterial permite embolizar y ocluir las aferencias arteriales de algunos tumores muy vascularizados.</a:t>
            </a:r>
            <a:endParaRPr sz="1400">
              <a:solidFill>
                <a:srgbClr val="000000"/>
              </a:solidFill>
              <a:latin typeface="Lato"/>
              <a:ea typeface="Lato"/>
              <a:cs typeface="Lato"/>
              <a:sym typeface="Lato"/>
            </a:endParaRPr>
          </a:p>
          <a:p>
            <a:pPr indent="-317500" lvl="0" marL="457200" rtl="0" algn="l">
              <a:spcBef>
                <a:spcPts val="0"/>
              </a:spcBef>
              <a:spcAft>
                <a:spcPts val="0"/>
              </a:spcAft>
              <a:buClr>
                <a:srgbClr val="000000"/>
              </a:buClr>
              <a:buSzPts val="1400"/>
              <a:buFont typeface="Lato"/>
              <a:buChar char="●"/>
            </a:pPr>
            <a:r>
              <a:rPr lang="es-419" sz="1400">
                <a:solidFill>
                  <a:srgbClr val="000000"/>
                </a:solidFill>
                <a:latin typeface="Lato"/>
                <a:ea typeface="Lato"/>
                <a:cs typeface="Lato"/>
                <a:sym typeface="Lato"/>
              </a:rPr>
              <a:t>El desarrollo de nuevas técnicas de RM (perfusión, espectroscopia) y trazadores para la tomografía por emisión de positrones (PET) contribuyen al diagnóstico diferencial entre abscesos, </a:t>
            </a:r>
            <a:r>
              <a:rPr lang="es-419" sz="1400">
                <a:solidFill>
                  <a:srgbClr val="000000"/>
                </a:solidFill>
                <a:latin typeface="Lato"/>
                <a:ea typeface="Lato"/>
                <a:cs typeface="Lato"/>
                <a:sym typeface="Lato"/>
              </a:rPr>
              <a:t>pseudoprogresión</a:t>
            </a:r>
            <a:r>
              <a:rPr lang="es-419" sz="1400">
                <a:solidFill>
                  <a:srgbClr val="000000"/>
                </a:solidFill>
                <a:latin typeface="Lato"/>
                <a:ea typeface="Lato"/>
                <a:cs typeface="Lato"/>
                <a:sym typeface="Lato"/>
              </a:rPr>
              <a:t>, radionecrosis y tipo de tumor, primario o metástasis.</a:t>
            </a:r>
            <a:endParaRPr sz="1400">
              <a:solidFill>
                <a:srgbClr val="000000"/>
              </a:solidFill>
              <a:latin typeface="Lato"/>
              <a:ea typeface="Lato"/>
              <a:cs typeface="Lato"/>
              <a:sym typeface="Lato"/>
            </a:endParaRPr>
          </a:p>
          <a:p>
            <a:pPr indent="0" lvl="0" marL="0" rtl="0" algn="l">
              <a:spcBef>
                <a:spcPts val="1600"/>
              </a:spcBef>
              <a:spcAft>
                <a:spcPts val="1600"/>
              </a:spcAft>
              <a:buNone/>
            </a:pPr>
            <a:r>
              <a:t/>
            </a:r>
            <a:endParaRPr>
              <a:solidFill>
                <a:srgbClr val="000000"/>
              </a:solidFill>
            </a:endParaRPr>
          </a:p>
        </p:txBody>
      </p:sp>
      <p:pic>
        <p:nvPicPr>
          <p:cNvPr id="379" name="Google Shape;379;p57"/>
          <p:cNvPicPr preferRelativeResize="0"/>
          <p:nvPr/>
        </p:nvPicPr>
        <p:blipFill>
          <a:blip r:embed="rId3">
            <a:alphaModFix/>
          </a:blip>
          <a:stretch>
            <a:fillRect/>
          </a:stretch>
        </p:blipFill>
        <p:spPr>
          <a:xfrm>
            <a:off x="0" y="1424450"/>
            <a:ext cx="3435824" cy="3329700"/>
          </a:xfrm>
          <a:prstGeom prst="rect">
            <a:avLst/>
          </a:prstGeom>
          <a:noFill/>
          <a:ln>
            <a:noFill/>
          </a:ln>
        </p:spPr>
      </p:pic>
      <p:sp>
        <p:nvSpPr>
          <p:cNvPr id="380" name="Google Shape;380;p57"/>
          <p:cNvSpPr txBox="1"/>
          <p:nvPr>
            <p:ph type="title"/>
          </p:nvPr>
        </p:nvSpPr>
        <p:spPr>
          <a:xfrm>
            <a:off x="0" y="458200"/>
            <a:ext cx="9144000" cy="535200"/>
          </a:xfrm>
          <a:prstGeom prst="rect">
            <a:avLst/>
          </a:prstGeom>
          <a:solidFill>
            <a:srgbClr val="CFE2F3"/>
          </a:solidFill>
        </p:spPr>
        <p:txBody>
          <a:bodyPr anchorCtr="0" anchor="t" bIns="91425" lIns="91425" spcFirstLastPara="1" rIns="91425" wrap="square" tIns="91425">
            <a:noAutofit/>
          </a:bodyPr>
          <a:lstStyle/>
          <a:p>
            <a:pPr indent="0" lvl="0" marL="0" rtl="0" algn="ctr">
              <a:spcBef>
                <a:spcPts val="0"/>
              </a:spcBef>
              <a:spcAft>
                <a:spcPts val="0"/>
              </a:spcAft>
              <a:buNone/>
            </a:pPr>
            <a:r>
              <a:rPr b="1" lang="es-419" sz="2000">
                <a:latin typeface="Raleway"/>
                <a:ea typeface="Raleway"/>
                <a:cs typeface="Raleway"/>
                <a:sym typeface="Raleway"/>
              </a:rPr>
              <a:t>DIAGNÓSTICO</a:t>
            </a:r>
            <a:endParaRPr b="1" sz="2000">
              <a:latin typeface="Raleway"/>
              <a:ea typeface="Raleway"/>
              <a:cs typeface="Raleway"/>
              <a:sym typeface="Raleway"/>
            </a:endParaRPr>
          </a:p>
        </p:txBody>
      </p:sp>
      <p:sp>
        <p:nvSpPr>
          <p:cNvPr id="381" name="Google Shape;381;p57"/>
          <p:cNvSpPr txBox="1"/>
          <p:nvPr>
            <p:ph type="title"/>
          </p:nvPr>
        </p:nvSpPr>
        <p:spPr>
          <a:xfrm>
            <a:off x="0" y="0"/>
            <a:ext cx="9144000" cy="499200"/>
          </a:xfrm>
          <a:prstGeom prst="rect">
            <a:avLst/>
          </a:prstGeom>
          <a:solidFill>
            <a:srgbClr val="0B5394"/>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700">
                <a:solidFill>
                  <a:srgbClr val="FFFFFF"/>
                </a:solidFill>
              </a:rPr>
              <a:t>Tumores cerebrales primarios: Aspectos generales</a:t>
            </a:r>
            <a:endParaRPr b="1" sz="2700">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sp>
        <p:nvSpPr>
          <p:cNvPr id="386" name="Google Shape;386;p58"/>
          <p:cNvSpPr txBox="1"/>
          <p:nvPr>
            <p:ph idx="1" type="body"/>
          </p:nvPr>
        </p:nvSpPr>
        <p:spPr>
          <a:xfrm>
            <a:off x="0" y="1082825"/>
            <a:ext cx="9144000" cy="1399500"/>
          </a:xfrm>
          <a:prstGeom prst="rect">
            <a:avLst/>
          </a:prstGeom>
          <a:solidFill>
            <a:srgbClr val="CCCCCC"/>
          </a:solidFill>
        </p:spPr>
        <p:txBody>
          <a:bodyPr anchorCtr="0" anchor="t" bIns="91425" lIns="91425" spcFirstLastPara="1" rIns="91425" wrap="square" tIns="91425">
            <a:noAutofit/>
          </a:bodyPr>
          <a:lstStyle/>
          <a:p>
            <a:pPr indent="-317500" lvl="0" marL="457200" rtl="0" algn="just">
              <a:spcBef>
                <a:spcPts val="0"/>
              </a:spcBef>
              <a:spcAft>
                <a:spcPts val="0"/>
              </a:spcAft>
              <a:buSzPts val="1400"/>
              <a:buChar char="●"/>
            </a:pPr>
            <a:r>
              <a:rPr b="1" lang="es-419" sz="1400">
                <a:solidFill>
                  <a:srgbClr val="0B5394"/>
                </a:solidFill>
                <a:latin typeface="Lato"/>
                <a:ea typeface="Lato"/>
                <a:cs typeface="Lato"/>
                <a:sym typeface="Lato"/>
              </a:rPr>
              <a:t>Cirugía </a:t>
            </a:r>
            <a:r>
              <a:rPr lang="es-419" sz="1400">
                <a:solidFill>
                  <a:srgbClr val="000000"/>
                </a:solidFill>
                <a:latin typeface="Lato"/>
                <a:ea typeface="Lato"/>
                <a:cs typeface="Lato"/>
                <a:sym typeface="Lato"/>
              </a:rPr>
              <a:t>(que puede ser curativa por sí sola en los tumores bien delimitados de bajo grado) combinada o no con quimioterapia y radioterapia según los diferentes tipos de tumor.</a:t>
            </a:r>
            <a:endParaRPr sz="1400">
              <a:solidFill>
                <a:srgbClr val="000000"/>
              </a:solidFill>
              <a:latin typeface="Lato"/>
              <a:ea typeface="Lato"/>
              <a:cs typeface="Lato"/>
              <a:sym typeface="Lato"/>
            </a:endParaRPr>
          </a:p>
          <a:p>
            <a:pPr indent="-317500" lvl="0" marL="457200" rtl="0" algn="just">
              <a:spcBef>
                <a:spcPts val="0"/>
              </a:spcBef>
              <a:spcAft>
                <a:spcPts val="0"/>
              </a:spcAft>
              <a:buClr>
                <a:srgbClr val="000000"/>
              </a:buClr>
              <a:buSzPts val="1400"/>
              <a:buFont typeface="Lato"/>
              <a:buChar char="●"/>
            </a:pPr>
            <a:r>
              <a:rPr lang="es-419" sz="1400">
                <a:solidFill>
                  <a:srgbClr val="000000"/>
                </a:solidFill>
                <a:latin typeface="Lato"/>
                <a:ea typeface="Lato"/>
                <a:cs typeface="Lato"/>
                <a:sym typeface="Lato"/>
              </a:rPr>
              <a:t> Los tratamientos dirigidos a modificar el ciclo celular o la angiogénesis, inmunomoduladores, la terapia génica o la terapia oncológica viral están en fase de desarrollo.</a:t>
            </a:r>
            <a:endParaRPr sz="1400">
              <a:solidFill>
                <a:srgbClr val="000000"/>
              </a:solidFill>
              <a:latin typeface="Lato"/>
              <a:ea typeface="Lato"/>
              <a:cs typeface="Lato"/>
              <a:sym typeface="Lato"/>
            </a:endParaRPr>
          </a:p>
          <a:p>
            <a:pPr indent="-317500" lvl="0" marL="457200" rtl="0" algn="just">
              <a:spcBef>
                <a:spcPts val="0"/>
              </a:spcBef>
              <a:spcAft>
                <a:spcPts val="0"/>
              </a:spcAft>
              <a:buClr>
                <a:srgbClr val="000000"/>
              </a:buClr>
              <a:buSzPts val="1400"/>
              <a:buFont typeface="Lato"/>
              <a:buChar char="●"/>
            </a:pPr>
            <a:r>
              <a:rPr lang="es-419" sz="1400">
                <a:solidFill>
                  <a:srgbClr val="000000"/>
                </a:solidFill>
                <a:latin typeface="Lato"/>
                <a:ea typeface="Lato"/>
                <a:cs typeface="Lato"/>
                <a:sym typeface="Lato"/>
              </a:rPr>
              <a:t>La inmunoterapia ha comenzado a utilizarse en algunos centros en fase de ensayo.</a:t>
            </a:r>
            <a:endParaRPr sz="1400">
              <a:solidFill>
                <a:srgbClr val="000000"/>
              </a:solidFill>
              <a:latin typeface="Lato"/>
              <a:ea typeface="Lato"/>
              <a:cs typeface="Lato"/>
              <a:sym typeface="Lato"/>
            </a:endParaRPr>
          </a:p>
        </p:txBody>
      </p:sp>
      <p:pic>
        <p:nvPicPr>
          <p:cNvPr id="387" name="Google Shape;387;p58"/>
          <p:cNvPicPr preferRelativeResize="0"/>
          <p:nvPr/>
        </p:nvPicPr>
        <p:blipFill>
          <a:blip r:embed="rId3">
            <a:alphaModFix/>
          </a:blip>
          <a:stretch>
            <a:fillRect/>
          </a:stretch>
        </p:blipFill>
        <p:spPr>
          <a:xfrm>
            <a:off x="6082600" y="2571750"/>
            <a:ext cx="2343150" cy="2343150"/>
          </a:xfrm>
          <a:prstGeom prst="rect">
            <a:avLst/>
          </a:prstGeom>
          <a:noFill/>
          <a:ln>
            <a:noFill/>
          </a:ln>
        </p:spPr>
      </p:pic>
      <p:pic>
        <p:nvPicPr>
          <p:cNvPr id="388" name="Google Shape;388;p58"/>
          <p:cNvPicPr preferRelativeResize="0"/>
          <p:nvPr/>
        </p:nvPicPr>
        <p:blipFill>
          <a:blip r:embed="rId4">
            <a:alphaModFix/>
          </a:blip>
          <a:stretch>
            <a:fillRect/>
          </a:stretch>
        </p:blipFill>
        <p:spPr>
          <a:xfrm>
            <a:off x="472450" y="2571750"/>
            <a:ext cx="4349574" cy="2419350"/>
          </a:xfrm>
          <a:prstGeom prst="rect">
            <a:avLst/>
          </a:prstGeom>
          <a:noFill/>
          <a:ln>
            <a:noFill/>
          </a:ln>
        </p:spPr>
      </p:pic>
      <p:sp>
        <p:nvSpPr>
          <p:cNvPr id="389" name="Google Shape;389;p58"/>
          <p:cNvSpPr txBox="1"/>
          <p:nvPr>
            <p:ph type="title"/>
          </p:nvPr>
        </p:nvSpPr>
        <p:spPr>
          <a:xfrm>
            <a:off x="0" y="458200"/>
            <a:ext cx="9144000" cy="535200"/>
          </a:xfrm>
          <a:prstGeom prst="rect">
            <a:avLst/>
          </a:prstGeom>
          <a:solidFill>
            <a:srgbClr val="CFE2F3"/>
          </a:solidFill>
        </p:spPr>
        <p:txBody>
          <a:bodyPr anchorCtr="0" anchor="t" bIns="91425" lIns="91425" spcFirstLastPara="1" rIns="91425" wrap="square" tIns="91425">
            <a:noAutofit/>
          </a:bodyPr>
          <a:lstStyle/>
          <a:p>
            <a:pPr indent="0" lvl="0" marL="0" rtl="0" algn="ctr">
              <a:spcBef>
                <a:spcPts val="0"/>
              </a:spcBef>
              <a:spcAft>
                <a:spcPts val="0"/>
              </a:spcAft>
              <a:buNone/>
            </a:pPr>
            <a:r>
              <a:rPr b="1" lang="es-419" sz="2000">
                <a:latin typeface="Raleway"/>
                <a:ea typeface="Raleway"/>
                <a:cs typeface="Raleway"/>
                <a:sym typeface="Raleway"/>
              </a:rPr>
              <a:t>TRATAMIENTO GENERAL</a:t>
            </a:r>
            <a:endParaRPr b="1" sz="2000">
              <a:latin typeface="Raleway"/>
              <a:ea typeface="Raleway"/>
              <a:cs typeface="Raleway"/>
              <a:sym typeface="Raleway"/>
            </a:endParaRPr>
          </a:p>
        </p:txBody>
      </p:sp>
      <p:sp>
        <p:nvSpPr>
          <p:cNvPr id="390" name="Google Shape;390;p58"/>
          <p:cNvSpPr txBox="1"/>
          <p:nvPr>
            <p:ph type="title"/>
          </p:nvPr>
        </p:nvSpPr>
        <p:spPr>
          <a:xfrm>
            <a:off x="0" y="0"/>
            <a:ext cx="9144000" cy="499200"/>
          </a:xfrm>
          <a:prstGeom prst="rect">
            <a:avLst/>
          </a:prstGeom>
          <a:solidFill>
            <a:srgbClr val="0B5394"/>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700">
                <a:solidFill>
                  <a:srgbClr val="FFFFFF"/>
                </a:solidFill>
              </a:rPr>
              <a:t>Tumores cerebrales primarios: Aspectos generales</a:t>
            </a:r>
            <a:endParaRPr b="1" sz="2700">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Google Shape;395;p59"/>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sp>
        <p:nvSpPr>
          <p:cNvPr id="400" name="Google Shape;400;p60"/>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60"/>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02" name="Google Shape;402;p60"/>
          <p:cNvPicPr preferRelativeResize="0"/>
          <p:nvPr/>
        </p:nvPicPr>
        <p:blipFill>
          <a:blip r:embed="rId3">
            <a:alphaModFix/>
          </a:blip>
          <a:stretch>
            <a:fillRect/>
          </a:stretch>
        </p:blipFill>
        <p:spPr>
          <a:xfrm>
            <a:off x="1800" y="547075"/>
            <a:ext cx="9143999" cy="44533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Google Shape;407;p61"/>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61"/>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09" name="Google Shape;409;p61"/>
          <p:cNvPicPr preferRelativeResize="0"/>
          <p:nvPr/>
        </p:nvPicPr>
        <p:blipFill>
          <a:blip r:embed="rId3">
            <a:alphaModFix/>
          </a:blip>
          <a:stretch>
            <a:fillRect/>
          </a:stretch>
        </p:blipFill>
        <p:spPr>
          <a:xfrm>
            <a:off x="1155450" y="0"/>
            <a:ext cx="6836713"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3" name="Shape 413"/>
        <p:cNvGrpSpPr/>
        <p:nvPr/>
      </p:nvGrpSpPr>
      <p:grpSpPr>
        <a:xfrm>
          <a:off x="0" y="0"/>
          <a:ext cx="0" cy="0"/>
          <a:chOff x="0" y="0"/>
          <a:chExt cx="0" cy="0"/>
        </a:xfrm>
      </p:grpSpPr>
      <p:sp>
        <p:nvSpPr>
          <p:cNvPr id="414" name="Google Shape;414;p62"/>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62"/>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16" name="Google Shape;416;p62"/>
          <p:cNvPicPr preferRelativeResize="0"/>
          <p:nvPr/>
        </p:nvPicPr>
        <p:blipFill>
          <a:blip r:embed="rId3">
            <a:alphaModFix/>
          </a:blip>
          <a:stretch>
            <a:fillRect/>
          </a:stretch>
        </p:blipFill>
        <p:spPr>
          <a:xfrm>
            <a:off x="915475" y="0"/>
            <a:ext cx="7313033"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pic>
        <p:nvPicPr>
          <p:cNvPr id="421" name="Google Shape;421;p63"/>
          <p:cNvPicPr preferRelativeResize="0"/>
          <p:nvPr/>
        </p:nvPicPr>
        <p:blipFill rotWithShape="1">
          <a:blip r:embed="rId3">
            <a:alphaModFix/>
          </a:blip>
          <a:srcRect b="38886" l="22728" r="24537" t="42120"/>
          <a:stretch/>
        </p:blipFill>
        <p:spPr>
          <a:xfrm>
            <a:off x="181775" y="1682300"/>
            <a:ext cx="8780448" cy="177891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Google Shape;426;p64"/>
          <p:cNvSpPr txBox="1"/>
          <p:nvPr>
            <p:ph type="title"/>
          </p:nvPr>
        </p:nvSpPr>
        <p:spPr>
          <a:xfrm>
            <a:off x="150" y="484575"/>
            <a:ext cx="9144000" cy="535200"/>
          </a:xfrm>
          <a:prstGeom prst="rect">
            <a:avLst/>
          </a:prstGeom>
          <a:solidFill>
            <a:srgbClr val="9FC5E8"/>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latin typeface="Pacifico"/>
                <a:ea typeface="Pacifico"/>
                <a:cs typeface="Pacifico"/>
                <a:sym typeface="Pacifico"/>
              </a:rPr>
              <a:t>GLIOMAS DE BAJO GRADO DE MALIGNIDAD</a:t>
            </a:r>
            <a:endParaRPr sz="1500">
              <a:latin typeface="Pacifico"/>
              <a:ea typeface="Pacifico"/>
              <a:cs typeface="Pacifico"/>
              <a:sym typeface="Pacifico"/>
            </a:endParaRPr>
          </a:p>
        </p:txBody>
      </p:sp>
      <p:sp>
        <p:nvSpPr>
          <p:cNvPr id="427" name="Google Shape;427;p64"/>
          <p:cNvSpPr txBox="1"/>
          <p:nvPr>
            <p:ph idx="1" type="body"/>
          </p:nvPr>
        </p:nvSpPr>
        <p:spPr>
          <a:xfrm>
            <a:off x="150" y="1441200"/>
            <a:ext cx="5544900" cy="37023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419"/>
              <a:t>E</a:t>
            </a:r>
            <a:r>
              <a:rPr lang="es-419"/>
              <a:t>s más frecuente en niños y adultos jóvenes, localizándose usualmente en el cerebelo. Clínicamente estos tumores se pueden presentar con un síndrome cerebeloso que con frecuencia está acompañado por hipertensión intracraneal. En los estudios radiográficos se manifiesta como un nódulo que toma el medio paramagnético y que se encuentra localizado en el interior de un quiste.</a:t>
            </a:r>
            <a:endParaRPr/>
          </a:p>
          <a:p>
            <a:pPr indent="0" lvl="0" marL="0" rtl="0" algn="just">
              <a:spcBef>
                <a:spcPts val="1600"/>
              </a:spcBef>
              <a:spcAft>
                <a:spcPts val="0"/>
              </a:spcAft>
              <a:buNone/>
            </a:pPr>
            <a:r>
              <a:rPr lang="es-419">
                <a:latin typeface="Permanent Marker"/>
                <a:ea typeface="Permanent Marker"/>
                <a:cs typeface="Permanent Marker"/>
                <a:sym typeface="Permanent Marker"/>
              </a:rPr>
              <a:t>Patología </a:t>
            </a:r>
            <a:r>
              <a:rPr lang="es-419"/>
              <a:t>Este astrocitoma es una neoplasia a menudo quística, formada por áreas compactas que alternan con zonas menos densas, compuesta por astrocitos, fibras de Rosenthal  y cuerpos granulares eosinofílicos. </a:t>
            </a:r>
            <a:endParaRPr/>
          </a:p>
          <a:p>
            <a:pPr indent="0" lvl="0" marL="0" rtl="0" algn="just">
              <a:spcBef>
                <a:spcPts val="1600"/>
              </a:spcBef>
              <a:spcAft>
                <a:spcPts val="1600"/>
              </a:spcAft>
              <a:buNone/>
            </a:pPr>
            <a:r>
              <a:rPr lang="es-419">
                <a:latin typeface="Permanent Marker"/>
                <a:ea typeface="Permanent Marker"/>
                <a:cs typeface="Permanent Marker"/>
                <a:sym typeface="Permanent Marker"/>
              </a:rPr>
              <a:t>Tratamiento </a:t>
            </a:r>
            <a:r>
              <a:rPr lang="es-419"/>
              <a:t>Cuando el astrocitoma pilocítico puede ser resecado en su totalidad, aproximadamente 90 a 95% de los pacientes se mantiene sin recurrencias. Sin embargo, incluso aquellos casos en los cuales la resección quirúrgica es parcial pueden permanecer sin recurrencias por largos periodos.</a:t>
            </a:r>
            <a:endParaRPr/>
          </a:p>
        </p:txBody>
      </p:sp>
      <p:sp>
        <p:nvSpPr>
          <p:cNvPr id="428" name="Google Shape;428;p64"/>
          <p:cNvSpPr txBox="1"/>
          <p:nvPr/>
        </p:nvSpPr>
        <p:spPr>
          <a:xfrm>
            <a:off x="0" y="0"/>
            <a:ext cx="9144000" cy="53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sz="2300">
                <a:latin typeface="Lobster"/>
                <a:ea typeface="Lobster"/>
                <a:cs typeface="Lobster"/>
                <a:sym typeface="Lobster"/>
              </a:rPr>
              <a:t>Clasificación de astrocitomas</a:t>
            </a:r>
            <a:endParaRPr sz="2300">
              <a:latin typeface="Lobster"/>
              <a:ea typeface="Lobster"/>
              <a:cs typeface="Lobster"/>
              <a:sym typeface="Lobster"/>
            </a:endParaRPr>
          </a:p>
        </p:txBody>
      </p:sp>
      <p:sp>
        <p:nvSpPr>
          <p:cNvPr id="429" name="Google Shape;429;p64"/>
          <p:cNvSpPr txBox="1"/>
          <p:nvPr/>
        </p:nvSpPr>
        <p:spPr>
          <a:xfrm>
            <a:off x="170050" y="1122988"/>
            <a:ext cx="37377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500">
                <a:latin typeface="Century Gothic"/>
                <a:ea typeface="Century Gothic"/>
                <a:cs typeface="Century Gothic"/>
                <a:sym typeface="Century Gothic"/>
              </a:rPr>
              <a:t>Astrocitoma pilocítico (OMS grado I)</a:t>
            </a:r>
            <a:endParaRPr b="1" sz="1500">
              <a:latin typeface="Century Gothic"/>
              <a:ea typeface="Century Gothic"/>
              <a:cs typeface="Century Gothic"/>
              <a:sym typeface="Century Gothic"/>
            </a:endParaRPr>
          </a:p>
        </p:txBody>
      </p:sp>
      <p:pic>
        <p:nvPicPr>
          <p:cNvPr id="430" name="Google Shape;430;p64"/>
          <p:cNvPicPr preferRelativeResize="0"/>
          <p:nvPr/>
        </p:nvPicPr>
        <p:blipFill rotWithShape="1">
          <a:blip r:embed="rId3">
            <a:alphaModFix/>
          </a:blip>
          <a:srcRect b="12822" l="33317" r="39611" t="37955"/>
          <a:stretch/>
        </p:blipFill>
        <p:spPr>
          <a:xfrm>
            <a:off x="5664675" y="1513727"/>
            <a:ext cx="3479475" cy="35572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sp>
        <p:nvSpPr>
          <p:cNvPr id="435" name="Google Shape;435;p65"/>
          <p:cNvSpPr txBox="1"/>
          <p:nvPr>
            <p:ph type="title"/>
          </p:nvPr>
        </p:nvSpPr>
        <p:spPr>
          <a:xfrm>
            <a:off x="150" y="1281725"/>
            <a:ext cx="3506100" cy="535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s-419" sz="1400">
                <a:solidFill>
                  <a:schemeClr val="accent1"/>
                </a:solidFill>
                <a:latin typeface="Century Gothic"/>
                <a:ea typeface="Century Gothic"/>
                <a:cs typeface="Century Gothic"/>
                <a:sym typeface="Century Gothic"/>
              </a:rPr>
              <a:t>Astrocitoma infiltrativo (OMS grado II) </a:t>
            </a:r>
            <a:endParaRPr sz="2700">
              <a:latin typeface="Century Gothic"/>
              <a:ea typeface="Century Gothic"/>
              <a:cs typeface="Century Gothic"/>
              <a:sym typeface="Century Gothic"/>
            </a:endParaRPr>
          </a:p>
        </p:txBody>
      </p:sp>
      <p:sp>
        <p:nvSpPr>
          <p:cNvPr id="436" name="Google Shape;436;p65"/>
          <p:cNvSpPr txBox="1"/>
          <p:nvPr>
            <p:ph idx="1" type="body"/>
          </p:nvPr>
        </p:nvSpPr>
        <p:spPr>
          <a:xfrm>
            <a:off x="150" y="1615500"/>
            <a:ext cx="6147300" cy="22611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419"/>
              <a:t> </a:t>
            </a:r>
            <a:r>
              <a:rPr lang="es-419">
                <a:latin typeface="Permanent Marker"/>
                <a:ea typeface="Permanent Marker"/>
                <a:cs typeface="Permanent Marker"/>
                <a:sym typeface="Permanent Marker"/>
              </a:rPr>
              <a:t>Patología</a:t>
            </a:r>
            <a:r>
              <a:rPr lang="es-419"/>
              <a:t> Los astrocitomas de bajo grado se caracterizan por la presencia de hipercelularidad y atipia sin mitosis, cambios proliferativos vasculares y necrosis. En ocasiones es difícil diferenciarlos de simple gliosis. En ocasiones se observa además del aspecto característico del astrocitoma un componente de oligodendroglioma (mixto).</a:t>
            </a:r>
            <a:endParaRPr/>
          </a:p>
          <a:p>
            <a:pPr indent="0" lvl="0" marL="0" rtl="0" algn="just">
              <a:spcBef>
                <a:spcPts val="1600"/>
              </a:spcBef>
              <a:spcAft>
                <a:spcPts val="0"/>
              </a:spcAft>
              <a:buNone/>
            </a:pPr>
            <a:r>
              <a:rPr lang="es-419"/>
              <a:t> </a:t>
            </a:r>
            <a:r>
              <a:rPr lang="es-419">
                <a:latin typeface="Permanent Marker"/>
                <a:ea typeface="Permanent Marker"/>
                <a:cs typeface="Permanent Marker"/>
                <a:sym typeface="Permanent Marker"/>
              </a:rPr>
              <a:t>Pronóstico</a:t>
            </a:r>
            <a:r>
              <a:rPr lang="es-419"/>
              <a:t> La edad es el factor más importante en el pronóstico, siendo mejor en pacientes jóvenes. La supervivencia es también mejor en pacientes con un intervalo prolongado entre el inicio de los síntomas y el diagnóstico, crisis convulsivas como manifestación inicial y un buen estado funcional después de la cirugía.</a:t>
            </a:r>
            <a:endParaRPr/>
          </a:p>
          <a:p>
            <a:pPr indent="0" lvl="0" marL="0" rtl="0" algn="just">
              <a:spcBef>
                <a:spcPts val="1600"/>
              </a:spcBef>
              <a:spcAft>
                <a:spcPts val="1600"/>
              </a:spcAft>
              <a:buNone/>
            </a:pPr>
            <a:r>
              <a:rPr lang="es-419">
                <a:latin typeface="Permanent Marker"/>
                <a:ea typeface="Permanent Marker"/>
                <a:cs typeface="Permanent Marker"/>
                <a:sym typeface="Permanent Marker"/>
              </a:rPr>
              <a:t>Tratamiento</a:t>
            </a:r>
            <a:r>
              <a:rPr lang="es-419"/>
              <a:t> El tratamiento de elección para los pacientes con este tipo de astrocitomas no se ha establecido, y varía desde un seguimiento neurológico cuidadoso (en lesiones pequeñas) hasta tratamiento quirúrgico seguido por radiación.</a:t>
            </a:r>
            <a:endParaRPr/>
          </a:p>
        </p:txBody>
      </p:sp>
      <p:sp>
        <p:nvSpPr>
          <p:cNvPr id="437" name="Google Shape;437;p65"/>
          <p:cNvSpPr txBox="1"/>
          <p:nvPr/>
        </p:nvSpPr>
        <p:spPr>
          <a:xfrm>
            <a:off x="0" y="0"/>
            <a:ext cx="9144000" cy="53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sz="2300">
                <a:latin typeface="Lobster"/>
                <a:ea typeface="Lobster"/>
                <a:cs typeface="Lobster"/>
                <a:sym typeface="Lobster"/>
              </a:rPr>
              <a:t>Clasificación de astrocitomas</a:t>
            </a:r>
            <a:endParaRPr sz="2300">
              <a:latin typeface="Lobster"/>
              <a:ea typeface="Lobster"/>
              <a:cs typeface="Lobster"/>
              <a:sym typeface="Lobster"/>
            </a:endParaRPr>
          </a:p>
        </p:txBody>
      </p:sp>
      <p:sp>
        <p:nvSpPr>
          <p:cNvPr id="438" name="Google Shape;438;p65"/>
          <p:cNvSpPr txBox="1"/>
          <p:nvPr>
            <p:ph type="title"/>
          </p:nvPr>
        </p:nvSpPr>
        <p:spPr>
          <a:xfrm>
            <a:off x="150" y="484575"/>
            <a:ext cx="9144000" cy="535200"/>
          </a:xfrm>
          <a:prstGeom prst="rect">
            <a:avLst/>
          </a:prstGeom>
          <a:solidFill>
            <a:srgbClr val="9FC5E8"/>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latin typeface="Pacifico"/>
                <a:ea typeface="Pacifico"/>
                <a:cs typeface="Pacifico"/>
                <a:sym typeface="Pacifico"/>
              </a:rPr>
              <a:t>GLIOMAS DE BAJO GRADO DE MALIGNIDAD</a:t>
            </a:r>
            <a:endParaRPr sz="1500">
              <a:latin typeface="Pacifico"/>
              <a:ea typeface="Pacifico"/>
              <a:cs typeface="Pacifico"/>
              <a:sym typeface="Pacifico"/>
            </a:endParaRPr>
          </a:p>
        </p:txBody>
      </p:sp>
      <p:pic>
        <p:nvPicPr>
          <p:cNvPr id="439" name="Google Shape;439;p65"/>
          <p:cNvPicPr preferRelativeResize="0"/>
          <p:nvPr/>
        </p:nvPicPr>
        <p:blipFill rotWithShape="1">
          <a:blip r:embed="rId3">
            <a:alphaModFix/>
          </a:blip>
          <a:srcRect b="34810" l="25592" r="54996" t="23425"/>
          <a:stretch/>
        </p:blipFill>
        <p:spPr>
          <a:xfrm>
            <a:off x="6147441" y="1281725"/>
            <a:ext cx="2915059" cy="35280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pic>
        <p:nvPicPr>
          <p:cNvPr id="226" name="Google Shape;226;p39"/>
          <p:cNvPicPr preferRelativeResize="0"/>
          <p:nvPr/>
        </p:nvPicPr>
        <p:blipFill>
          <a:blip r:embed="rId3">
            <a:alphaModFix amt="81000"/>
          </a:blip>
          <a:stretch>
            <a:fillRect/>
          </a:stretch>
        </p:blipFill>
        <p:spPr>
          <a:xfrm>
            <a:off x="5345473" y="1099275"/>
            <a:ext cx="3705875" cy="4086124"/>
          </a:xfrm>
          <a:prstGeom prst="rect">
            <a:avLst/>
          </a:prstGeom>
          <a:noFill/>
          <a:ln>
            <a:noFill/>
          </a:ln>
        </p:spPr>
      </p:pic>
      <p:sp>
        <p:nvSpPr>
          <p:cNvPr id="227" name="Google Shape;227;p39"/>
          <p:cNvSpPr txBox="1"/>
          <p:nvPr>
            <p:ph idx="4294967295" type="ctrTitle"/>
          </p:nvPr>
        </p:nvSpPr>
        <p:spPr>
          <a:xfrm>
            <a:off x="0" y="0"/>
            <a:ext cx="9144000" cy="499200"/>
          </a:xfrm>
          <a:prstGeom prst="rect">
            <a:avLst/>
          </a:prstGeom>
          <a:solidFill>
            <a:srgbClr val="0B5394"/>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700">
                <a:solidFill>
                  <a:srgbClr val="FFFFFF"/>
                </a:solidFill>
              </a:rPr>
              <a:t>Peculiaridades de tumores en SNC</a:t>
            </a:r>
            <a:endParaRPr b="1" sz="2700">
              <a:solidFill>
                <a:srgbClr val="FFFFFF"/>
              </a:solidFill>
            </a:endParaRPr>
          </a:p>
        </p:txBody>
      </p:sp>
      <p:sp>
        <p:nvSpPr>
          <p:cNvPr id="228" name="Google Shape;228;p39"/>
          <p:cNvSpPr txBox="1"/>
          <p:nvPr>
            <p:ph idx="1" type="body"/>
          </p:nvPr>
        </p:nvSpPr>
        <p:spPr>
          <a:xfrm>
            <a:off x="261450" y="1099275"/>
            <a:ext cx="5084100" cy="3574200"/>
          </a:xfrm>
          <a:prstGeom prst="rect">
            <a:avLst/>
          </a:prstGeom>
        </p:spPr>
        <p:txBody>
          <a:bodyPr anchorCtr="0" anchor="t" bIns="91425" lIns="91425" spcFirstLastPara="1" rIns="91425" wrap="square" tIns="91425">
            <a:noAutofit/>
          </a:bodyPr>
          <a:lstStyle/>
          <a:p>
            <a:pPr indent="0" lvl="0" marL="457200" rtl="0" algn="just">
              <a:lnSpc>
                <a:spcPct val="100000"/>
              </a:lnSpc>
              <a:spcBef>
                <a:spcPts val="0"/>
              </a:spcBef>
              <a:spcAft>
                <a:spcPts val="0"/>
              </a:spcAft>
              <a:buNone/>
            </a:pPr>
            <a:r>
              <a:t/>
            </a:r>
            <a:endParaRPr sz="1400">
              <a:solidFill>
                <a:schemeClr val="dk1"/>
              </a:solidFill>
              <a:latin typeface="Lato"/>
              <a:ea typeface="Lato"/>
              <a:cs typeface="Lato"/>
              <a:sym typeface="Lato"/>
            </a:endParaRPr>
          </a:p>
          <a:p>
            <a:pPr indent="-317500" lvl="0" marL="457200" rtl="0" algn="just">
              <a:lnSpc>
                <a:spcPct val="100000"/>
              </a:lnSpc>
              <a:spcBef>
                <a:spcPts val="0"/>
              </a:spcBef>
              <a:spcAft>
                <a:spcPts val="0"/>
              </a:spcAft>
              <a:buSzPts val="1400"/>
              <a:buChar char="➢"/>
            </a:pPr>
            <a:r>
              <a:rPr lang="es-419" sz="1400">
                <a:solidFill>
                  <a:schemeClr val="dk1"/>
                </a:solidFill>
                <a:latin typeface="Lato"/>
                <a:ea typeface="Lato"/>
                <a:cs typeface="Lato"/>
                <a:sym typeface="Lato"/>
              </a:rPr>
              <a:t>Son procesos expansivos y el cráneo un estuche inextensible, por ello la sintomatología y las consecuencias derivan más, a veces, de la </a:t>
            </a:r>
            <a:r>
              <a:rPr b="1" lang="es-419" sz="1400">
                <a:solidFill>
                  <a:srgbClr val="0B5394"/>
                </a:solidFill>
                <a:highlight>
                  <a:srgbClr val="FFE599"/>
                </a:highlight>
                <a:latin typeface="Lato"/>
                <a:ea typeface="Lato"/>
                <a:cs typeface="Lato"/>
                <a:sym typeface="Lato"/>
              </a:rPr>
              <a:t>hipertensión intracraneal</a:t>
            </a:r>
            <a:r>
              <a:rPr b="1" lang="es-419" sz="1400">
                <a:solidFill>
                  <a:srgbClr val="0000FF"/>
                </a:solidFill>
                <a:latin typeface="Lato"/>
                <a:ea typeface="Lato"/>
                <a:cs typeface="Lato"/>
                <a:sym typeface="Lato"/>
              </a:rPr>
              <a:t> </a:t>
            </a:r>
            <a:r>
              <a:rPr lang="es-419" sz="1400">
                <a:solidFill>
                  <a:schemeClr val="dk1"/>
                </a:solidFill>
                <a:latin typeface="Lato"/>
                <a:ea typeface="Lato"/>
                <a:cs typeface="Lato"/>
                <a:sym typeface="Lato"/>
              </a:rPr>
              <a:t>que de la propia neoplasia. </a:t>
            </a:r>
            <a:endParaRPr sz="1400">
              <a:solidFill>
                <a:schemeClr val="dk1"/>
              </a:solidFill>
              <a:latin typeface="Lato"/>
              <a:ea typeface="Lato"/>
              <a:cs typeface="Lato"/>
              <a:sym typeface="Lato"/>
            </a:endParaRPr>
          </a:p>
          <a:p>
            <a:pPr indent="0" lvl="0" marL="457200" rtl="0" algn="just">
              <a:lnSpc>
                <a:spcPct val="100000"/>
              </a:lnSpc>
              <a:spcBef>
                <a:spcPts val="0"/>
              </a:spcBef>
              <a:spcAft>
                <a:spcPts val="0"/>
              </a:spcAft>
              <a:buNone/>
            </a:pPr>
            <a:r>
              <a:t/>
            </a:r>
            <a:endParaRPr sz="1400">
              <a:solidFill>
                <a:schemeClr val="dk1"/>
              </a:solidFill>
              <a:latin typeface="Lato"/>
              <a:ea typeface="Lato"/>
              <a:cs typeface="Lato"/>
              <a:sym typeface="Lato"/>
            </a:endParaRPr>
          </a:p>
          <a:p>
            <a:pPr indent="-317500" lvl="0" marL="457200" rtl="0" algn="just">
              <a:lnSpc>
                <a:spcPct val="100000"/>
              </a:lnSpc>
              <a:spcBef>
                <a:spcPts val="0"/>
              </a:spcBef>
              <a:spcAft>
                <a:spcPts val="0"/>
              </a:spcAft>
              <a:buClr>
                <a:schemeClr val="dk1"/>
              </a:buClr>
              <a:buSzPts val="1400"/>
              <a:buFont typeface="Lato"/>
              <a:buChar char="➢"/>
            </a:pPr>
            <a:r>
              <a:rPr lang="es-419" sz="1400">
                <a:solidFill>
                  <a:schemeClr val="dk1"/>
                </a:solidFill>
                <a:latin typeface="Lato"/>
                <a:ea typeface="Lato"/>
                <a:cs typeface="Lato"/>
                <a:sym typeface="Lato"/>
              </a:rPr>
              <a:t>La clínica puede ser extraordinariamente variable.</a:t>
            </a:r>
            <a:endParaRPr sz="1400">
              <a:solidFill>
                <a:schemeClr val="dk1"/>
              </a:solidFill>
              <a:latin typeface="Lato"/>
              <a:ea typeface="Lato"/>
              <a:cs typeface="Lato"/>
              <a:sym typeface="Lato"/>
            </a:endParaRPr>
          </a:p>
          <a:p>
            <a:pPr indent="0" lvl="0" marL="457200" rtl="0" algn="just">
              <a:lnSpc>
                <a:spcPct val="100000"/>
              </a:lnSpc>
              <a:spcBef>
                <a:spcPts val="0"/>
              </a:spcBef>
              <a:spcAft>
                <a:spcPts val="0"/>
              </a:spcAft>
              <a:buNone/>
            </a:pPr>
            <a:r>
              <a:t/>
            </a:r>
            <a:endParaRPr sz="1400">
              <a:solidFill>
                <a:schemeClr val="dk1"/>
              </a:solidFill>
              <a:latin typeface="Lato"/>
              <a:ea typeface="Lato"/>
              <a:cs typeface="Lato"/>
              <a:sym typeface="Lato"/>
            </a:endParaRPr>
          </a:p>
          <a:p>
            <a:pPr indent="-317500" lvl="0" marL="457200" rtl="0" algn="just">
              <a:lnSpc>
                <a:spcPct val="100000"/>
              </a:lnSpc>
              <a:spcBef>
                <a:spcPts val="0"/>
              </a:spcBef>
              <a:spcAft>
                <a:spcPts val="0"/>
              </a:spcAft>
              <a:buClr>
                <a:schemeClr val="dk1"/>
              </a:buClr>
              <a:buSzPts val="1400"/>
              <a:buFont typeface="Lato"/>
              <a:buChar char="➢"/>
            </a:pPr>
            <a:r>
              <a:rPr lang="es-419" sz="1400">
                <a:solidFill>
                  <a:schemeClr val="dk1"/>
                </a:solidFill>
                <a:latin typeface="Lato"/>
                <a:ea typeface="Lato"/>
                <a:cs typeface="Lato"/>
                <a:sym typeface="Lato"/>
              </a:rPr>
              <a:t>La especial sensibilidad del tejido nervioso ocasiona que a veces los efectos indeseables del tratamiento limiten o sobrepasen sus efectos beneficiosos.</a:t>
            </a:r>
            <a:endParaRPr sz="1400">
              <a:solidFill>
                <a:schemeClr val="dk1"/>
              </a:solidFill>
              <a:latin typeface="Lato"/>
              <a:ea typeface="Lato"/>
              <a:cs typeface="Lato"/>
              <a:sym typeface="Lato"/>
            </a:endParaRPr>
          </a:p>
          <a:p>
            <a:pPr indent="0" lvl="0" marL="457200" rtl="0" algn="just">
              <a:lnSpc>
                <a:spcPct val="100000"/>
              </a:lnSpc>
              <a:spcBef>
                <a:spcPts val="0"/>
              </a:spcBef>
              <a:spcAft>
                <a:spcPts val="0"/>
              </a:spcAft>
              <a:buNone/>
            </a:pPr>
            <a:r>
              <a:t/>
            </a:r>
            <a:endParaRPr sz="1400">
              <a:solidFill>
                <a:schemeClr val="dk1"/>
              </a:solidFill>
              <a:latin typeface="Lato"/>
              <a:ea typeface="Lato"/>
              <a:cs typeface="Lato"/>
              <a:sym typeface="Lato"/>
            </a:endParaRPr>
          </a:p>
          <a:p>
            <a:pPr indent="-317500" lvl="0" marL="457200" rtl="0" algn="just">
              <a:lnSpc>
                <a:spcPct val="100000"/>
              </a:lnSpc>
              <a:spcBef>
                <a:spcPts val="0"/>
              </a:spcBef>
              <a:spcAft>
                <a:spcPts val="0"/>
              </a:spcAft>
              <a:buClr>
                <a:schemeClr val="dk1"/>
              </a:buClr>
              <a:buSzPts val="1400"/>
              <a:buFont typeface="Lato"/>
              <a:buChar char="➢"/>
            </a:pPr>
            <a:r>
              <a:rPr lang="es-419" sz="1400">
                <a:solidFill>
                  <a:schemeClr val="dk1"/>
                </a:solidFill>
                <a:latin typeface="Lato"/>
                <a:ea typeface="Lato"/>
                <a:cs typeface="Lato"/>
                <a:sym typeface="Lato"/>
              </a:rPr>
              <a:t>La barrera hematoencefálica (BHE) limita la eficacia de la quimioterapia en el SNC, lo que también distingue el tratamiento de los tumores cerebrales del de otros órganos.</a:t>
            </a:r>
            <a:endParaRPr>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sp>
        <p:nvSpPr>
          <p:cNvPr id="444" name="Google Shape;444;p66"/>
          <p:cNvSpPr txBox="1"/>
          <p:nvPr>
            <p:ph type="title"/>
          </p:nvPr>
        </p:nvSpPr>
        <p:spPr>
          <a:xfrm>
            <a:off x="77375" y="1195075"/>
            <a:ext cx="7688700" cy="535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0" lang="es-419" sz="1400">
                <a:solidFill>
                  <a:schemeClr val="accent1"/>
                </a:solidFill>
                <a:latin typeface="Century Gothic"/>
                <a:ea typeface="Century Gothic"/>
                <a:cs typeface="Century Gothic"/>
                <a:sym typeface="Century Gothic"/>
              </a:rPr>
              <a:t>Oligodendroglioma y oligoastrocitoma (OMS grado II) </a:t>
            </a:r>
            <a:endParaRPr sz="2700">
              <a:latin typeface="Century Gothic"/>
              <a:ea typeface="Century Gothic"/>
              <a:cs typeface="Century Gothic"/>
              <a:sym typeface="Century Gothic"/>
            </a:endParaRPr>
          </a:p>
        </p:txBody>
      </p:sp>
      <p:sp>
        <p:nvSpPr>
          <p:cNvPr id="445" name="Google Shape;445;p66"/>
          <p:cNvSpPr txBox="1"/>
          <p:nvPr>
            <p:ph idx="1" type="body"/>
          </p:nvPr>
        </p:nvSpPr>
        <p:spPr>
          <a:xfrm>
            <a:off x="0" y="1600050"/>
            <a:ext cx="5359800" cy="22611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419">
                <a:latin typeface="Permanent Marker"/>
                <a:ea typeface="Permanent Marker"/>
                <a:cs typeface="Permanent Marker"/>
                <a:sym typeface="Permanent Marker"/>
              </a:rPr>
              <a:t>Epidemiología</a:t>
            </a:r>
            <a:r>
              <a:rPr lang="es-419"/>
              <a:t> Los tumores que exhiben características de oligodendroglioma tienen un mejor pronóstico que los astrocitomas. Aun de mayor importancia es el hecho que los oligodendrogliomas o los gliomas mixtos en los que el componente de oligodendroglioma predomina.</a:t>
            </a:r>
            <a:endParaRPr/>
          </a:p>
          <a:p>
            <a:pPr indent="0" lvl="0" marL="0" rtl="0" algn="just">
              <a:spcBef>
                <a:spcPts val="1600"/>
              </a:spcBef>
              <a:spcAft>
                <a:spcPts val="0"/>
              </a:spcAft>
              <a:buNone/>
            </a:pPr>
            <a:r>
              <a:rPr lang="es-419">
                <a:latin typeface="Permanent Marker"/>
                <a:ea typeface="Permanent Marker"/>
                <a:cs typeface="Permanent Marker"/>
                <a:sym typeface="Permanent Marker"/>
              </a:rPr>
              <a:t>Patología</a:t>
            </a:r>
            <a:r>
              <a:rPr lang="es-419"/>
              <a:t> Las células de este tumor tienden a invadir la corteza cerebral con satelitosis perineuronal y agregados perivasculares </a:t>
            </a:r>
            <a:endParaRPr/>
          </a:p>
          <a:p>
            <a:pPr indent="0" lvl="0" marL="0" rtl="0" algn="just">
              <a:spcBef>
                <a:spcPts val="1600"/>
              </a:spcBef>
              <a:spcAft>
                <a:spcPts val="1600"/>
              </a:spcAft>
              <a:buNone/>
            </a:pPr>
            <a:r>
              <a:rPr lang="es-419">
                <a:latin typeface="Permanent Marker"/>
                <a:ea typeface="Permanent Marker"/>
                <a:cs typeface="Permanent Marker"/>
                <a:sym typeface="Permanent Marker"/>
              </a:rPr>
              <a:t>Tratamiento</a:t>
            </a:r>
            <a:r>
              <a:rPr lang="es-419"/>
              <a:t> Al igual que para los astrocitomas, los pocos estudios controlados publicados no son específicos para el oligodendroglioma sino que incluyen varios tipos de gliomas de bajo grado. El beneficio de la cirugía para los oligodendrogliomas o los gliomas mixtos no se ha mostrado. Sin embargo, se considera que la extensión de la resección quirúrgica se correlaciona con la supervivencia.</a:t>
            </a:r>
            <a:endParaRPr/>
          </a:p>
        </p:txBody>
      </p:sp>
      <p:sp>
        <p:nvSpPr>
          <p:cNvPr id="446" name="Google Shape;446;p66"/>
          <p:cNvSpPr txBox="1"/>
          <p:nvPr/>
        </p:nvSpPr>
        <p:spPr>
          <a:xfrm>
            <a:off x="0" y="0"/>
            <a:ext cx="9144000" cy="53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sz="2300">
                <a:latin typeface="Lobster"/>
                <a:ea typeface="Lobster"/>
                <a:cs typeface="Lobster"/>
                <a:sym typeface="Lobster"/>
              </a:rPr>
              <a:t>Clasificación de astrocitomas</a:t>
            </a:r>
            <a:endParaRPr sz="2300">
              <a:latin typeface="Lobster"/>
              <a:ea typeface="Lobster"/>
              <a:cs typeface="Lobster"/>
              <a:sym typeface="Lobster"/>
            </a:endParaRPr>
          </a:p>
        </p:txBody>
      </p:sp>
      <p:sp>
        <p:nvSpPr>
          <p:cNvPr id="447" name="Google Shape;447;p66"/>
          <p:cNvSpPr txBox="1"/>
          <p:nvPr>
            <p:ph type="title"/>
          </p:nvPr>
        </p:nvSpPr>
        <p:spPr>
          <a:xfrm>
            <a:off x="150" y="484575"/>
            <a:ext cx="9144000" cy="535200"/>
          </a:xfrm>
          <a:prstGeom prst="rect">
            <a:avLst/>
          </a:prstGeom>
          <a:solidFill>
            <a:srgbClr val="9FC5E8"/>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latin typeface="Pacifico"/>
                <a:ea typeface="Pacifico"/>
                <a:cs typeface="Pacifico"/>
                <a:sym typeface="Pacifico"/>
              </a:rPr>
              <a:t>GLIOMAS DE BAJO GRADO DE MALIGNIDAD</a:t>
            </a:r>
            <a:endParaRPr sz="1500">
              <a:latin typeface="Pacifico"/>
              <a:ea typeface="Pacifico"/>
              <a:cs typeface="Pacifico"/>
              <a:sym typeface="Pacifico"/>
            </a:endParaRPr>
          </a:p>
        </p:txBody>
      </p:sp>
      <p:pic>
        <p:nvPicPr>
          <p:cNvPr id="448" name="Google Shape;448;p66"/>
          <p:cNvPicPr preferRelativeResize="0"/>
          <p:nvPr/>
        </p:nvPicPr>
        <p:blipFill rotWithShape="1">
          <a:blip r:embed="rId3">
            <a:alphaModFix/>
          </a:blip>
          <a:srcRect b="14662" l="22012" r="23784" t="41686"/>
          <a:stretch/>
        </p:blipFill>
        <p:spPr>
          <a:xfrm rot="-5400000">
            <a:off x="5174013" y="2151887"/>
            <a:ext cx="4139525" cy="18753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sp>
        <p:nvSpPr>
          <p:cNvPr id="453" name="Google Shape;453;p67"/>
          <p:cNvSpPr txBox="1"/>
          <p:nvPr>
            <p:ph type="title"/>
          </p:nvPr>
        </p:nvSpPr>
        <p:spPr>
          <a:xfrm>
            <a:off x="0" y="12105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s-419" sz="1500">
                <a:latin typeface="Century Gothic"/>
                <a:ea typeface="Century Gothic"/>
                <a:cs typeface="Century Gothic"/>
                <a:sym typeface="Century Gothic"/>
              </a:rPr>
              <a:t>Oligodendroglioma y oligoastrocitoma anaplásicos (OMS grado III)</a:t>
            </a:r>
            <a:endParaRPr b="0" sz="1500">
              <a:latin typeface="Century Gothic"/>
              <a:ea typeface="Century Gothic"/>
              <a:cs typeface="Century Gothic"/>
              <a:sym typeface="Century Gothic"/>
            </a:endParaRPr>
          </a:p>
        </p:txBody>
      </p:sp>
      <p:sp>
        <p:nvSpPr>
          <p:cNvPr id="454" name="Google Shape;454;p67"/>
          <p:cNvSpPr txBox="1"/>
          <p:nvPr>
            <p:ph idx="1" type="body"/>
          </p:nvPr>
        </p:nvSpPr>
        <p:spPr>
          <a:xfrm>
            <a:off x="0" y="1600050"/>
            <a:ext cx="3932100" cy="22611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419"/>
              <a:t>Patología Estos tumores no tienen el aspecto bien diferenciado de los gliomas de bajo grado sino que tienen características anaplásicas incluyendo mitosis, atipia nuclear, proliferación endotelial, y en algunas ocasiones, necrosis.</a:t>
            </a:r>
            <a:endParaRPr/>
          </a:p>
          <a:p>
            <a:pPr indent="0" lvl="0" marL="0" rtl="0" algn="just">
              <a:spcBef>
                <a:spcPts val="1600"/>
              </a:spcBef>
              <a:spcAft>
                <a:spcPts val="1600"/>
              </a:spcAft>
              <a:buNone/>
            </a:pPr>
            <a:r>
              <a:rPr lang="es-419"/>
              <a:t>Tratamiento Aunque no se ha estudiado, teniendo en cuenta que se trata de un glioma de alto grado se ha recomendado la máxima resección quirúrgica posible. Igualmente, no hay evidencia de que la radiación sea de beneficio, pero se utiliza de rutina después de la cirugía en pacientes con este tipo de patología. La toxicidad de la quimioterapia utilizada (combinación de procarbazina, vincristina y lomustina) es significativa.</a:t>
            </a:r>
            <a:endParaRPr/>
          </a:p>
        </p:txBody>
      </p:sp>
      <p:sp>
        <p:nvSpPr>
          <p:cNvPr id="455" name="Google Shape;455;p67"/>
          <p:cNvSpPr txBox="1"/>
          <p:nvPr/>
        </p:nvSpPr>
        <p:spPr>
          <a:xfrm>
            <a:off x="0" y="0"/>
            <a:ext cx="9144000" cy="53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sz="2300">
                <a:latin typeface="Lobster"/>
                <a:ea typeface="Lobster"/>
                <a:cs typeface="Lobster"/>
                <a:sym typeface="Lobster"/>
              </a:rPr>
              <a:t>Clasificación de astrocitomas</a:t>
            </a:r>
            <a:endParaRPr sz="2300">
              <a:latin typeface="Lobster"/>
              <a:ea typeface="Lobster"/>
              <a:cs typeface="Lobster"/>
              <a:sym typeface="Lobster"/>
            </a:endParaRPr>
          </a:p>
        </p:txBody>
      </p:sp>
      <p:sp>
        <p:nvSpPr>
          <p:cNvPr id="456" name="Google Shape;456;p67"/>
          <p:cNvSpPr txBox="1"/>
          <p:nvPr>
            <p:ph type="title"/>
          </p:nvPr>
        </p:nvSpPr>
        <p:spPr>
          <a:xfrm>
            <a:off x="150" y="484575"/>
            <a:ext cx="9144000" cy="535200"/>
          </a:xfrm>
          <a:prstGeom prst="rect">
            <a:avLst/>
          </a:prstGeom>
          <a:solidFill>
            <a:srgbClr val="9FC5E8"/>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latin typeface="Pacifico"/>
                <a:ea typeface="Pacifico"/>
                <a:cs typeface="Pacifico"/>
                <a:sym typeface="Pacifico"/>
              </a:rPr>
              <a:t>GLIOMAS DE ALTO GRADO DE MALIGNIDAD</a:t>
            </a:r>
            <a:endParaRPr sz="1500">
              <a:latin typeface="Pacifico"/>
              <a:ea typeface="Pacifico"/>
              <a:cs typeface="Pacifico"/>
              <a:sym typeface="Pacifico"/>
            </a:endParaRPr>
          </a:p>
        </p:txBody>
      </p:sp>
      <p:pic>
        <p:nvPicPr>
          <p:cNvPr id="457" name="Google Shape;457;p67"/>
          <p:cNvPicPr preferRelativeResize="0"/>
          <p:nvPr/>
        </p:nvPicPr>
        <p:blipFill rotWithShape="1">
          <a:blip r:embed="rId3">
            <a:alphaModFix/>
          </a:blip>
          <a:srcRect b="32466" l="52887" r="26190" t="29305"/>
          <a:stretch/>
        </p:blipFill>
        <p:spPr>
          <a:xfrm>
            <a:off x="3932100" y="1600051"/>
            <a:ext cx="2431627" cy="2499201"/>
          </a:xfrm>
          <a:prstGeom prst="rect">
            <a:avLst/>
          </a:prstGeom>
          <a:noFill/>
          <a:ln>
            <a:noFill/>
          </a:ln>
        </p:spPr>
      </p:pic>
      <p:pic>
        <p:nvPicPr>
          <p:cNvPr id="458" name="Google Shape;458;p67"/>
          <p:cNvPicPr preferRelativeResize="0"/>
          <p:nvPr/>
        </p:nvPicPr>
        <p:blipFill rotWithShape="1">
          <a:blip r:embed="rId4">
            <a:alphaModFix/>
          </a:blip>
          <a:srcRect b="24885" l="22825" r="50822" t="25264"/>
          <a:stretch/>
        </p:blipFill>
        <p:spPr>
          <a:xfrm>
            <a:off x="6286500" y="2175800"/>
            <a:ext cx="2694576" cy="28673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2" name="Shape 462"/>
        <p:cNvGrpSpPr/>
        <p:nvPr/>
      </p:nvGrpSpPr>
      <p:grpSpPr>
        <a:xfrm>
          <a:off x="0" y="0"/>
          <a:ext cx="0" cy="0"/>
          <a:chOff x="0" y="0"/>
          <a:chExt cx="0" cy="0"/>
        </a:xfrm>
      </p:grpSpPr>
      <p:sp>
        <p:nvSpPr>
          <p:cNvPr id="463" name="Google Shape;463;p68"/>
          <p:cNvSpPr txBox="1"/>
          <p:nvPr>
            <p:ph type="title"/>
          </p:nvPr>
        </p:nvSpPr>
        <p:spPr>
          <a:xfrm>
            <a:off x="150" y="1210525"/>
            <a:ext cx="7688700" cy="535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0" lang="es-419" sz="1500">
                <a:solidFill>
                  <a:schemeClr val="accent1"/>
                </a:solidFill>
                <a:latin typeface="Century Gothic"/>
                <a:ea typeface="Century Gothic"/>
                <a:cs typeface="Century Gothic"/>
                <a:sym typeface="Century Gothic"/>
              </a:rPr>
              <a:t>Astrocitoma anaplásico (grado III)</a:t>
            </a:r>
            <a:endParaRPr sz="2800">
              <a:latin typeface="Century Gothic"/>
              <a:ea typeface="Century Gothic"/>
              <a:cs typeface="Century Gothic"/>
              <a:sym typeface="Century Gothic"/>
            </a:endParaRPr>
          </a:p>
        </p:txBody>
      </p:sp>
      <p:sp>
        <p:nvSpPr>
          <p:cNvPr id="464" name="Google Shape;464;p68"/>
          <p:cNvSpPr txBox="1"/>
          <p:nvPr>
            <p:ph idx="1" type="body"/>
          </p:nvPr>
        </p:nvSpPr>
        <p:spPr>
          <a:xfrm>
            <a:off x="96150" y="1584600"/>
            <a:ext cx="5155500" cy="22611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419">
                <a:latin typeface="Permanent Marker"/>
                <a:ea typeface="Permanent Marker"/>
                <a:cs typeface="Permanent Marker"/>
                <a:sym typeface="Permanent Marker"/>
              </a:rPr>
              <a:t>Epidemiología </a:t>
            </a:r>
            <a:r>
              <a:rPr lang="es-419"/>
              <a:t>Los astrocitomas anaplásicos "puros" constituyen alrededor de 10% de todos los gliomas. Aunque se considera que tienen mejor pronóstico que el glioblastoma, son tumores incurables con tan solo 16% </a:t>
            </a:r>
            <a:endParaRPr/>
          </a:p>
          <a:p>
            <a:pPr indent="0" lvl="0" marL="0" rtl="0" algn="just">
              <a:spcBef>
                <a:spcPts val="1600"/>
              </a:spcBef>
              <a:spcAft>
                <a:spcPts val="0"/>
              </a:spcAft>
              <a:buNone/>
            </a:pPr>
            <a:r>
              <a:rPr lang="es-419">
                <a:latin typeface="Permanent Marker"/>
                <a:ea typeface="Permanent Marker"/>
                <a:cs typeface="Permanent Marker"/>
                <a:sym typeface="Permanent Marker"/>
              </a:rPr>
              <a:t>Patología</a:t>
            </a:r>
            <a:r>
              <a:rPr lang="es-419"/>
              <a:t> El astrocitoma anaplásico es un tumor difuso, que infiltra tejido sano y que tiende a crecer siguiendo la sustancia blanca. Además de un aumento en el número de células y atipia nuclear, estos tumores exhiben mitosis sin evidencia de proliferación endotelial o necrosis.</a:t>
            </a:r>
            <a:endParaRPr/>
          </a:p>
          <a:p>
            <a:pPr indent="0" lvl="0" marL="0" rtl="0" algn="just">
              <a:spcBef>
                <a:spcPts val="1600"/>
              </a:spcBef>
              <a:spcAft>
                <a:spcPts val="0"/>
              </a:spcAft>
              <a:buNone/>
            </a:pPr>
            <a:r>
              <a:rPr lang="es-419">
                <a:latin typeface="Permanent Marker"/>
                <a:ea typeface="Permanent Marker"/>
                <a:cs typeface="Permanent Marker"/>
                <a:sym typeface="Permanent Marker"/>
              </a:rPr>
              <a:t>Tratamiento</a:t>
            </a:r>
            <a:r>
              <a:rPr lang="es-419"/>
              <a:t> El pronóstico del paciente con un astrocitoma anaplásico depende de la edad y del estado funcional. El tratamiento ideal para pacientes con esta patología no se ha establecido, porque no existen estudios prospectivos y aleatorios que evalúen su eficacia.</a:t>
            </a:r>
            <a:endParaRPr/>
          </a:p>
          <a:p>
            <a:pPr indent="0" lvl="0" marL="0" rtl="0" algn="just">
              <a:spcBef>
                <a:spcPts val="1600"/>
              </a:spcBef>
              <a:spcAft>
                <a:spcPts val="1600"/>
              </a:spcAft>
              <a:buNone/>
            </a:pPr>
            <a:r>
              <a:t/>
            </a:r>
            <a:endParaRPr/>
          </a:p>
        </p:txBody>
      </p:sp>
      <p:sp>
        <p:nvSpPr>
          <p:cNvPr id="465" name="Google Shape;465;p68"/>
          <p:cNvSpPr txBox="1"/>
          <p:nvPr/>
        </p:nvSpPr>
        <p:spPr>
          <a:xfrm>
            <a:off x="0" y="0"/>
            <a:ext cx="9144000" cy="53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sz="2300">
                <a:latin typeface="Lobster"/>
                <a:ea typeface="Lobster"/>
                <a:cs typeface="Lobster"/>
                <a:sym typeface="Lobster"/>
              </a:rPr>
              <a:t>Clasificación de astrocitomas</a:t>
            </a:r>
            <a:endParaRPr sz="2300">
              <a:latin typeface="Lobster"/>
              <a:ea typeface="Lobster"/>
              <a:cs typeface="Lobster"/>
              <a:sym typeface="Lobster"/>
            </a:endParaRPr>
          </a:p>
        </p:txBody>
      </p:sp>
      <p:sp>
        <p:nvSpPr>
          <p:cNvPr id="466" name="Google Shape;466;p68"/>
          <p:cNvSpPr txBox="1"/>
          <p:nvPr>
            <p:ph type="title"/>
          </p:nvPr>
        </p:nvSpPr>
        <p:spPr>
          <a:xfrm>
            <a:off x="150" y="484575"/>
            <a:ext cx="9144000" cy="535200"/>
          </a:xfrm>
          <a:prstGeom prst="rect">
            <a:avLst/>
          </a:prstGeom>
          <a:solidFill>
            <a:srgbClr val="9FC5E8"/>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latin typeface="Pacifico"/>
                <a:ea typeface="Pacifico"/>
                <a:cs typeface="Pacifico"/>
                <a:sym typeface="Pacifico"/>
              </a:rPr>
              <a:t>GLIOMAS DE ALTO GRADO DE MALIGNIDAD</a:t>
            </a:r>
            <a:endParaRPr sz="1500">
              <a:latin typeface="Pacifico"/>
              <a:ea typeface="Pacifico"/>
              <a:cs typeface="Pacifico"/>
              <a:sym typeface="Pacifico"/>
            </a:endParaRPr>
          </a:p>
        </p:txBody>
      </p:sp>
      <p:pic>
        <p:nvPicPr>
          <p:cNvPr id="467" name="Google Shape;467;p68"/>
          <p:cNvPicPr preferRelativeResize="0"/>
          <p:nvPr/>
        </p:nvPicPr>
        <p:blipFill>
          <a:blip r:embed="rId3">
            <a:alphaModFix/>
          </a:blip>
          <a:stretch>
            <a:fillRect/>
          </a:stretch>
        </p:blipFill>
        <p:spPr>
          <a:xfrm>
            <a:off x="5356034" y="2421050"/>
            <a:ext cx="3787966" cy="2613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1" name="Shape 471"/>
        <p:cNvGrpSpPr/>
        <p:nvPr/>
      </p:nvGrpSpPr>
      <p:grpSpPr>
        <a:xfrm>
          <a:off x="0" y="0"/>
          <a:ext cx="0" cy="0"/>
          <a:chOff x="0" y="0"/>
          <a:chExt cx="0" cy="0"/>
        </a:xfrm>
      </p:grpSpPr>
      <p:sp>
        <p:nvSpPr>
          <p:cNvPr id="472" name="Google Shape;472;p69"/>
          <p:cNvSpPr txBox="1"/>
          <p:nvPr>
            <p:ph type="title"/>
          </p:nvPr>
        </p:nvSpPr>
        <p:spPr>
          <a:xfrm>
            <a:off x="0" y="1102425"/>
            <a:ext cx="7688700" cy="535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0" lang="es-419" sz="1700">
                <a:solidFill>
                  <a:schemeClr val="accent1"/>
                </a:solidFill>
                <a:latin typeface="Century Gothic"/>
                <a:ea typeface="Century Gothic"/>
                <a:cs typeface="Century Gothic"/>
                <a:sym typeface="Century Gothic"/>
              </a:rPr>
              <a:t>Glioblastoma multiforme (grado IV) </a:t>
            </a:r>
            <a:endParaRPr sz="3000">
              <a:latin typeface="Century Gothic"/>
              <a:ea typeface="Century Gothic"/>
              <a:cs typeface="Century Gothic"/>
              <a:sym typeface="Century Gothic"/>
            </a:endParaRPr>
          </a:p>
        </p:txBody>
      </p:sp>
      <p:sp>
        <p:nvSpPr>
          <p:cNvPr id="473" name="Google Shape;473;p69"/>
          <p:cNvSpPr txBox="1"/>
          <p:nvPr>
            <p:ph idx="1" type="body"/>
          </p:nvPr>
        </p:nvSpPr>
        <p:spPr>
          <a:xfrm>
            <a:off x="150" y="1461050"/>
            <a:ext cx="6410100" cy="3589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419">
                <a:latin typeface="Permanent Marker"/>
                <a:ea typeface="Permanent Marker"/>
                <a:cs typeface="Permanent Marker"/>
                <a:sym typeface="Permanent Marker"/>
              </a:rPr>
              <a:t>Epidemiología</a:t>
            </a:r>
            <a:r>
              <a:rPr lang="es-419"/>
              <a:t> El glioblastoma multiforme es el tumor cerebral más frecuente y agresivo. Las manifestaciones clínicas en estos pacientes son rápidamente progresivas y pueden ser focales o difusas.  La neoplasia es causante de alta mortalidad. Aunque se considera como una enfermedad tumoral infiltrante localizada, algunos pacientes tienen lesiones multifocales o hacen metástasis subaracnoideas.</a:t>
            </a:r>
            <a:endParaRPr/>
          </a:p>
          <a:p>
            <a:pPr indent="0" lvl="0" marL="0" rtl="0" algn="just">
              <a:spcBef>
                <a:spcPts val="1600"/>
              </a:spcBef>
              <a:spcAft>
                <a:spcPts val="0"/>
              </a:spcAft>
              <a:buNone/>
            </a:pPr>
            <a:r>
              <a:rPr lang="es-419">
                <a:latin typeface="Permanent Marker"/>
                <a:ea typeface="Permanent Marker"/>
                <a:cs typeface="Permanent Marker"/>
                <a:sym typeface="Permanent Marker"/>
              </a:rPr>
              <a:t>Patología</a:t>
            </a:r>
            <a:r>
              <a:rPr lang="es-419"/>
              <a:t> El glioblastoma multiforme es un tumor bien definido, sin cápsula, con áreas de necrosis hemorrágica y quistes, que tiende a infiltrar el cerebro extensamente.Histológicamente se caracteriza por pleomorfismo nuclear, proliferación endotelial, hipervascularidad y abundantes mitosis. La presencia de células en "seudoempalizada" rodeando áreas de necrosis es característica de estas neoplasias.</a:t>
            </a:r>
            <a:endParaRPr/>
          </a:p>
          <a:p>
            <a:pPr indent="0" lvl="0" marL="0" rtl="0" algn="just">
              <a:spcBef>
                <a:spcPts val="1600"/>
              </a:spcBef>
              <a:spcAft>
                <a:spcPts val="1600"/>
              </a:spcAft>
              <a:buNone/>
            </a:pPr>
            <a:r>
              <a:rPr lang="es-419">
                <a:latin typeface="Permanent Marker"/>
                <a:ea typeface="Permanent Marker"/>
                <a:cs typeface="Permanent Marker"/>
                <a:sym typeface="Permanent Marker"/>
              </a:rPr>
              <a:t>Tratamiento</a:t>
            </a:r>
            <a:r>
              <a:rPr lang="es-419"/>
              <a:t> Si es posible, se recomienda al inicio la citorreducción quirúrgica ya que ofrece varias ventajas. Además de proporcionar el diagnóstico que va a ser más representativo que una biopsia, puede aliviar los síntomas y permitir que el tratamiento complementario sea mejor tolerado</a:t>
            </a:r>
            <a:endParaRPr/>
          </a:p>
        </p:txBody>
      </p:sp>
      <p:sp>
        <p:nvSpPr>
          <p:cNvPr id="474" name="Google Shape;474;p69"/>
          <p:cNvSpPr txBox="1"/>
          <p:nvPr/>
        </p:nvSpPr>
        <p:spPr>
          <a:xfrm>
            <a:off x="0" y="0"/>
            <a:ext cx="9144000" cy="53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sz="2300">
                <a:latin typeface="Lobster"/>
                <a:ea typeface="Lobster"/>
                <a:cs typeface="Lobster"/>
                <a:sym typeface="Lobster"/>
              </a:rPr>
              <a:t>Clasificación de astrocitomas</a:t>
            </a:r>
            <a:endParaRPr sz="2300">
              <a:latin typeface="Lobster"/>
              <a:ea typeface="Lobster"/>
              <a:cs typeface="Lobster"/>
              <a:sym typeface="Lobster"/>
            </a:endParaRPr>
          </a:p>
        </p:txBody>
      </p:sp>
      <p:sp>
        <p:nvSpPr>
          <p:cNvPr id="475" name="Google Shape;475;p69"/>
          <p:cNvSpPr txBox="1"/>
          <p:nvPr>
            <p:ph type="title"/>
          </p:nvPr>
        </p:nvSpPr>
        <p:spPr>
          <a:xfrm>
            <a:off x="150" y="484575"/>
            <a:ext cx="9144000" cy="535200"/>
          </a:xfrm>
          <a:prstGeom prst="rect">
            <a:avLst/>
          </a:prstGeom>
          <a:solidFill>
            <a:srgbClr val="9FC5E8"/>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latin typeface="Pacifico"/>
                <a:ea typeface="Pacifico"/>
                <a:cs typeface="Pacifico"/>
                <a:sym typeface="Pacifico"/>
              </a:rPr>
              <a:t>GLIOMAS DE ALTO GRADO DE MALIGNIDAD</a:t>
            </a:r>
            <a:endParaRPr sz="1500">
              <a:latin typeface="Pacifico"/>
              <a:ea typeface="Pacifico"/>
              <a:cs typeface="Pacifico"/>
              <a:sym typeface="Pacifico"/>
            </a:endParaRPr>
          </a:p>
        </p:txBody>
      </p:sp>
      <p:pic>
        <p:nvPicPr>
          <p:cNvPr id="476" name="Google Shape;476;p69"/>
          <p:cNvPicPr preferRelativeResize="0"/>
          <p:nvPr/>
        </p:nvPicPr>
        <p:blipFill rotWithShape="1">
          <a:blip r:embed="rId3">
            <a:alphaModFix/>
          </a:blip>
          <a:srcRect b="21320" l="22636" r="51350" t="28408"/>
          <a:stretch/>
        </p:blipFill>
        <p:spPr>
          <a:xfrm>
            <a:off x="6410250" y="1720268"/>
            <a:ext cx="2733898" cy="2971958"/>
          </a:xfrm>
          <a:prstGeom prst="rect">
            <a:avLst/>
          </a:prstGeom>
          <a:noFill/>
          <a:ln>
            <a:noFill/>
          </a:ln>
        </p:spPr>
      </p:pic>
      <p:pic>
        <p:nvPicPr>
          <p:cNvPr id="477" name="Google Shape;477;p69"/>
          <p:cNvPicPr preferRelativeResize="0"/>
          <p:nvPr/>
        </p:nvPicPr>
        <p:blipFill rotWithShape="1">
          <a:blip r:embed="rId4">
            <a:alphaModFix/>
          </a:blip>
          <a:srcRect b="25788" l="22658" r="24302" t="22861"/>
          <a:stretch/>
        </p:blipFill>
        <p:spPr>
          <a:xfrm>
            <a:off x="750525" y="1019775"/>
            <a:ext cx="7643251" cy="41624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1000"/>
                                        <p:tgtEl>
                                          <p:spTgt spid="4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1" name="Shape 481"/>
        <p:cNvGrpSpPr/>
        <p:nvPr/>
      </p:nvGrpSpPr>
      <p:grpSpPr>
        <a:xfrm>
          <a:off x="0" y="0"/>
          <a:ext cx="0" cy="0"/>
          <a:chOff x="0" y="0"/>
          <a:chExt cx="0" cy="0"/>
        </a:xfrm>
      </p:grpSpPr>
      <p:sp>
        <p:nvSpPr>
          <p:cNvPr id="482" name="Google Shape;482;p70"/>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70"/>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84" name="Google Shape;484;p70"/>
          <p:cNvPicPr preferRelativeResize="0"/>
          <p:nvPr/>
        </p:nvPicPr>
        <p:blipFill rotWithShape="1">
          <a:blip r:embed="rId3">
            <a:alphaModFix/>
          </a:blip>
          <a:srcRect b="3282" l="7384" r="11827" t="36045"/>
          <a:stretch/>
        </p:blipFill>
        <p:spPr>
          <a:xfrm>
            <a:off x="441100" y="488000"/>
            <a:ext cx="8265397" cy="4655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8" name="Shape 488"/>
        <p:cNvGrpSpPr/>
        <p:nvPr/>
      </p:nvGrpSpPr>
      <p:grpSpPr>
        <a:xfrm>
          <a:off x="0" y="0"/>
          <a:ext cx="0" cy="0"/>
          <a:chOff x="0" y="0"/>
          <a:chExt cx="0" cy="0"/>
        </a:xfrm>
      </p:grpSpPr>
      <p:sp>
        <p:nvSpPr>
          <p:cNvPr id="489" name="Google Shape;489;p71"/>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71"/>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91" name="Google Shape;491;p71"/>
          <p:cNvPicPr preferRelativeResize="0"/>
          <p:nvPr/>
        </p:nvPicPr>
        <p:blipFill>
          <a:blip r:embed="rId3">
            <a:alphaModFix/>
          </a:blip>
          <a:stretch>
            <a:fillRect/>
          </a:stretch>
        </p:blipFill>
        <p:spPr>
          <a:xfrm>
            <a:off x="0" y="-884"/>
            <a:ext cx="9143999" cy="514528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5" name="Shape 495"/>
        <p:cNvGrpSpPr/>
        <p:nvPr/>
      </p:nvGrpSpPr>
      <p:grpSpPr>
        <a:xfrm>
          <a:off x="0" y="0"/>
          <a:ext cx="0" cy="0"/>
          <a:chOff x="0" y="0"/>
          <a:chExt cx="0" cy="0"/>
        </a:xfrm>
      </p:grpSpPr>
      <p:sp>
        <p:nvSpPr>
          <p:cNvPr id="496" name="Google Shape;496;p72"/>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72"/>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98" name="Google Shape;498;p72"/>
          <p:cNvPicPr preferRelativeResize="0"/>
          <p:nvPr/>
        </p:nvPicPr>
        <p:blipFill>
          <a:blip r:embed="rId3">
            <a:alphaModFix/>
          </a:blip>
          <a:stretch>
            <a:fillRect/>
          </a:stretch>
        </p:blipFill>
        <p:spPr>
          <a:xfrm>
            <a:off x="0" y="-1776"/>
            <a:ext cx="9143999" cy="514527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sp>
        <p:nvSpPr>
          <p:cNvPr id="503" name="Google Shape;503;p73"/>
          <p:cNvSpPr txBox="1"/>
          <p:nvPr>
            <p:ph idx="1" type="body"/>
          </p:nvPr>
        </p:nvSpPr>
        <p:spPr>
          <a:xfrm>
            <a:off x="0" y="1532450"/>
            <a:ext cx="9144000" cy="103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a:t>Se clasifican en cuatro grandes grados de malignidad por sus </a:t>
            </a:r>
            <a:r>
              <a:rPr lang="es-419"/>
              <a:t>características</a:t>
            </a:r>
            <a:r>
              <a:rPr lang="es-419"/>
              <a:t> histológicas (anaplasia , </a:t>
            </a:r>
            <a:r>
              <a:rPr lang="es-419"/>
              <a:t>atipia</a:t>
            </a:r>
            <a:r>
              <a:rPr lang="es-419"/>
              <a:t> nuclear, mitosis, aumento de celularidad, necrosis, proliferación vascular)                                                                                                                                                                                                </a:t>
            </a:r>
            <a:r>
              <a:rPr b="1" lang="es-419">
                <a:highlight>
                  <a:srgbClr val="9FC5E8"/>
                </a:highlight>
              </a:rPr>
              <a:t>El GRADO 1</a:t>
            </a:r>
            <a:r>
              <a:rPr lang="es-419"/>
              <a:t> Se reserva para tumores gliales localizados; </a:t>
            </a:r>
            <a:r>
              <a:rPr lang="es-419"/>
              <a:t>Pilocítico</a:t>
            </a:r>
            <a:r>
              <a:rPr lang="es-419"/>
              <a:t> y Subependimario de </a:t>
            </a:r>
            <a:r>
              <a:rPr lang="es-419"/>
              <a:t>células</a:t>
            </a:r>
            <a:r>
              <a:rPr lang="es-419"/>
              <a:t> gigantes                                        </a:t>
            </a:r>
            <a:r>
              <a:rPr b="1" lang="es-419">
                <a:highlight>
                  <a:srgbClr val="A4C2F4"/>
                </a:highlight>
              </a:rPr>
              <a:t>GRADO 2, 3 Y 4</a:t>
            </a:r>
            <a:r>
              <a:rPr lang="es-419"/>
              <a:t> Para los otros dos tumores localizados y difusos.</a:t>
            </a:r>
            <a:endParaRPr/>
          </a:p>
          <a:p>
            <a:pPr indent="0" lvl="0" marL="0" rtl="0" algn="l">
              <a:spcBef>
                <a:spcPts val="1600"/>
              </a:spcBef>
              <a:spcAft>
                <a:spcPts val="1600"/>
              </a:spcAft>
              <a:buNone/>
            </a:pPr>
            <a:r>
              <a:t/>
            </a:r>
            <a:endParaRPr/>
          </a:p>
        </p:txBody>
      </p:sp>
      <p:sp>
        <p:nvSpPr>
          <p:cNvPr id="504" name="Google Shape;504;p73"/>
          <p:cNvSpPr txBox="1"/>
          <p:nvPr>
            <p:ph type="title"/>
          </p:nvPr>
        </p:nvSpPr>
        <p:spPr>
          <a:xfrm>
            <a:off x="0" y="0"/>
            <a:ext cx="91440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505" name="Google Shape;505;p73"/>
          <p:cNvSpPr txBox="1"/>
          <p:nvPr>
            <p:ph type="title"/>
          </p:nvPr>
        </p:nvSpPr>
        <p:spPr>
          <a:xfrm>
            <a:off x="0" y="4582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TUMORES DERIVADOS DEL NEUROEPITELIO</a:t>
            </a:r>
            <a:endParaRPr sz="2000"/>
          </a:p>
        </p:txBody>
      </p:sp>
      <p:sp>
        <p:nvSpPr>
          <p:cNvPr id="506" name="Google Shape;506;p73"/>
          <p:cNvSpPr txBox="1"/>
          <p:nvPr/>
        </p:nvSpPr>
        <p:spPr>
          <a:xfrm>
            <a:off x="0" y="893450"/>
            <a:ext cx="9144000" cy="4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2600">
                <a:latin typeface="Raleway"/>
                <a:ea typeface="Raleway"/>
                <a:cs typeface="Raleway"/>
                <a:sym typeface="Raleway"/>
              </a:rPr>
              <a:t>Tumores Gliales</a:t>
            </a:r>
            <a:endParaRPr b="1" sz="2100">
              <a:latin typeface="Raleway"/>
              <a:ea typeface="Raleway"/>
              <a:cs typeface="Raleway"/>
              <a:sym typeface="Raleway"/>
            </a:endParaRPr>
          </a:p>
        </p:txBody>
      </p:sp>
      <p:sp>
        <p:nvSpPr>
          <p:cNvPr id="507" name="Google Shape;507;p73"/>
          <p:cNvSpPr txBox="1"/>
          <p:nvPr/>
        </p:nvSpPr>
        <p:spPr>
          <a:xfrm>
            <a:off x="0" y="2771950"/>
            <a:ext cx="4158000" cy="237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1900">
                <a:solidFill>
                  <a:schemeClr val="accent3"/>
                </a:solidFill>
                <a:latin typeface="Lato"/>
                <a:ea typeface="Lato"/>
                <a:cs typeface="Lato"/>
                <a:sym typeface="Lato"/>
              </a:rPr>
              <a:t>Tumores Gliales Difusos</a:t>
            </a:r>
            <a:endParaRPr b="1" sz="1900">
              <a:solidFill>
                <a:schemeClr val="accent3"/>
              </a:solidFill>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Tienen tendencia a crecer en los hemisferios cerebrales, pero pueden ser infratentoriales</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Astrocitomas Difuso y </a:t>
            </a:r>
            <a:r>
              <a:rPr lang="es-419">
                <a:latin typeface="Lato"/>
                <a:ea typeface="Lato"/>
                <a:cs typeface="Lato"/>
                <a:sym typeface="Lato"/>
              </a:rPr>
              <a:t>Anaplásico</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Glioblastoma</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Glioma de linea Medio Difuso</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Oligodendroglioma </a:t>
            </a:r>
            <a:r>
              <a:rPr lang="es-419">
                <a:latin typeface="Lato"/>
                <a:ea typeface="Lato"/>
                <a:cs typeface="Lato"/>
                <a:sym typeface="Lato"/>
              </a:rPr>
              <a:t>oligodendroglioma</a:t>
            </a:r>
            <a:r>
              <a:rPr lang="es-419">
                <a:latin typeface="Lato"/>
                <a:ea typeface="Lato"/>
                <a:cs typeface="Lato"/>
                <a:sym typeface="Lato"/>
              </a:rPr>
              <a:t> anaplasico </a:t>
            </a:r>
            <a:endParaRPr>
              <a:latin typeface="Lato"/>
              <a:ea typeface="Lato"/>
              <a:cs typeface="Lato"/>
              <a:sym typeface="Lato"/>
            </a:endParaRPr>
          </a:p>
        </p:txBody>
      </p:sp>
      <p:sp>
        <p:nvSpPr>
          <p:cNvPr id="508" name="Google Shape;508;p73"/>
          <p:cNvSpPr txBox="1"/>
          <p:nvPr/>
        </p:nvSpPr>
        <p:spPr>
          <a:xfrm>
            <a:off x="4986000" y="2772000"/>
            <a:ext cx="4158000" cy="237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1900">
                <a:solidFill>
                  <a:schemeClr val="accent2"/>
                </a:solidFill>
                <a:latin typeface="Lato"/>
                <a:ea typeface="Lato"/>
                <a:cs typeface="Lato"/>
                <a:sym typeface="Lato"/>
              </a:rPr>
              <a:t>Tumores Gliales Localizados</a:t>
            </a:r>
            <a:endParaRPr b="1" sz="1900">
              <a:solidFill>
                <a:schemeClr val="accent2"/>
              </a:solidFill>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Astrocitoma </a:t>
            </a:r>
            <a:r>
              <a:rPr lang="es-419">
                <a:latin typeface="Lato"/>
                <a:ea typeface="Lato"/>
                <a:cs typeface="Lato"/>
                <a:sym typeface="Lato"/>
              </a:rPr>
              <a:t>Pilocítico</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Astrocitoma de  </a:t>
            </a:r>
            <a:r>
              <a:rPr lang="es-419">
                <a:latin typeface="Lato"/>
                <a:ea typeface="Lato"/>
                <a:cs typeface="Lato"/>
                <a:sym typeface="Lato"/>
              </a:rPr>
              <a:t>célula</a:t>
            </a:r>
            <a:r>
              <a:rPr lang="es-419">
                <a:latin typeface="Lato"/>
                <a:ea typeface="Lato"/>
                <a:cs typeface="Lato"/>
                <a:sym typeface="Lato"/>
              </a:rPr>
              <a:t> gigante subependimario</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Xantoastrocitoma peomorfo y Xantoastrocitoma pleomorfico </a:t>
            </a:r>
            <a:r>
              <a:rPr lang="es-419">
                <a:latin typeface="Lato"/>
                <a:ea typeface="Lato"/>
                <a:cs typeface="Lato"/>
                <a:sym typeface="Lato"/>
              </a:rPr>
              <a:t>anaplásico</a:t>
            </a:r>
            <a:endParaRPr>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sp>
        <p:nvSpPr>
          <p:cNvPr id="513" name="Google Shape;513;p74"/>
          <p:cNvSpPr txBox="1"/>
          <p:nvPr>
            <p:ph type="title"/>
          </p:nvPr>
        </p:nvSpPr>
        <p:spPr>
          <a:xfrm>
            <a:off x="0" y="0"/>
            <a:ext cx="91440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514" name="Google Shape;514;p74"/>
          <p:cNvSpPr txBox="1"/>
          <p:nvPr>
            <p:ph idx="1" type="body"/>
          </p:nvPr>
        </p:nvSpPr>
        <p:spPr>
          <a:xfrm>
            <a:off x="0" y="1428700"/>
            <a:ext cx="3033600" cy="3714900"/>
          </a:xfrm>
          <a:prstGeom prst="rect">
            <a:avLst/>
          </a:prstGeom>
          <a:solidFill>
            <a:schemeClr val="lt2"/>
          </a:solidFill>
        </p:spPr>
        <p:txBody>
          <a:bodyPr anchorCtr="0" anchor="t" bIns="91425" lIns="91425" spcFirstLastPara="1" rIns="91425" wrap="square" tIns="91425">
            <a:noAutofit/>
          </a:bodyPr>
          <a:lstStyle/>
          <a:p>
            <a:pPr indent="0" lvl="0" marL="0" rtl="0" algn="ctr">
              <a:spcBef>
                <a:spcPts val="0"/>
              </a:spcBef>
              <a:spcAft>
                <a:spcPts val="0"/>
              </a:spcAft>
              <a:buNone/>
            </a:pPr>
            <a:r>
              <a:t/>
            </a:r>
            <a:endParaRPr sz="3000">
              <a:latin typeface="Lobster"/>
              <a:ea typeface="Lobster"/>
              <a:cs typeface="Lobster"/>
              <a:sym typeface="Lobster"/>
            </a:endParaRPr>
          </a:p>
          <a:p>
            <a:pPr indent="0" lvl="0" marL="0" rtl="0" algn="ctr">
              <a:spcBef>
                <a:spcPts val="1600"/>
              </a:spcBef>
              <a:spcAft>
                <a:spcPts val="0"/>
              </a:spcAft>
              <a:buNone/>
            </a:pPr>
            <a:r>
              <a:rPr lang="es-419" sz="3000">
                <a:latin typeface="Lobster"/>
                <a:ea typeface="Lobster"/>
                <a:cs typeface="Lobster"/>
                <a:sym typeface="Lobster"/>
              </a:rPr>
              <a:t>Astrocitomas Difuso y </a:t>
            </a:r>
            <a:r>
              <a:rPr lang="es-419" sz="3000">
                <a:latin typeface="Lobster"/>
                <a:ea typeface="Lobster"/>
                <a:cs typeface="Lobster"/>
                <a:sym typeface="Lobster"/>
              </a:rPr>
              <a:t>Anaplásico</a:t>
            </a:r>
            <a:endParaRPr sz="3000">
              <a:latin typeface="Lobster"/>
              <a:ea typeface="Lobster"/>
              <a:cs typeface="Lobster"/>
              <a:sym typeface="Lobste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515" name="Google Shape;515;p74"/>
          <p:cNvSpPr txBox="1"/>
          <p:nvPr>
            <p:ph type="title"/>
          </p:nvPr>
        </p:nvSpPr>
        <p:spPr>
          <a:xfrm>
            <a:off x="0" y="4736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TUMORES DERIVADOS DEL NEUROEPITELIO</a:t>
            </a:r>
            <a:endParaRPr sz="2000"/>
          </a:p>
        </p:txBody>
      </p:sp>
      <p:sp>
        <p:nvSpPr>
          <p:cNvPr id="516" name="Google Shape;516;p74"/>
          <p:cNvSpPr txBox="1"/>
          <p:nvPr/>
        </p:nvSpPr>
        <p:spPr>
          <a:xfrm>
            <a:off x="0" y="893450"/>
            <a:ext cx="9144000" cy="63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2600">
                <a:solidFill>
                  <a:schemeClr val="accent3"/>
                </a:solidFill>
                <a:latin typeface="Raleway"/>
                <a:ea typeface="Raleway"/>
                <a:cs typeface="Raleway"/>
                <a:sym typeface="Raleway"/>
              </a:rPr>
              <a:t>Tumores Gliales Difusos</a:t>
            </a:r>
            <a:endParaRPr b="1" sz="2600">
              <a:solidFill>
                <a:schemeClr val="accent3"/>
              </a:solidFill>
              <a:latin typeface="Raleway"/>
              <a:ea typeface="Raleway"/>
              <a:cs typeface="Raleway"/>
              <a:sym typeface="Raleway"/>
            </a:endParaRPr>
          </a:p>
        </p:txBody>
      </p:sp>
      <p:sp>
        <p:nvSpPr>
          <p:cNvPr id="517" name="Google Shape;517;p74"/>
          <p:cNvSpPr txBox="1"/>
          <p:nvPr/>
        </p:nvSpPr>
        <p:spPr>
          <a:xfrm>
            <a:off x="2956600" y="1428700"/>
            <a:ext cx="6110400" cy="37149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a:latin typeface="Lato"/>
                <a:ea typeface="Lato"/>
                <a:cs typeface="Lato"/>
                <a:sym typeface="Lato"/>
              </a:rPr>
              <a:t>Están</a:t>
            </a:r>
            <a:r>
              <a:rPr lang="es-419">
                <a:latin typeface="Lato"/>
                <a:ea typeface="Lato"/>
                <a:cs typeface="Lato"/>
                <a:sym typeface="Lato"/>
              </a:rPr>
              <a:t> formados por </a:t>
            </a:r>
            <a:r>
              <a:rPr lang="es-419">
                <a:latin typeface="Lato"/>
                <a:ea typeface="Lato"/>
                <a:cs typeface="Lato"/>
                <a:sym typeface="Lato"/>
              </a:rPr>
              <a:t>células</a:t>
            </a:r>
            <a:r>
              <a:rPr lang="es-419">
                <a:latin typeface="Lato"/>
                <a:ea typeface="Lato"/>
                <a:cs typeface="Lato"/>
                <a:sym typeface="Lato"/>
              </a:rPr>
              <a:t> que recuerdan a los astrocitos</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Dan positivo a la </a:t>
            </a:r>
            <a:r>
              <a:rPr lang="es-419">
                <a:latin typeface="Lato"/>
                <a:ea typeface="Lato"/>
                <a:cs typeface="Lato"/>
                <a:sym typeface="Lato"/>
              </a:rPr>
              <a:t>reacción</a:t>
            </a:r>
            <a:r>
              <a:rPr lang="es-419">
                <a:latin typeface="Lato"/>
                <a:ea typeface="Lato"/>
                <a:cs typeface="Lato"/>
                <a:sym typeface="Lato"/>
              </a:rPr>
              <a:t> de </a:t>
            </a:r>
            <a:r>
              <a:rPr lang="es-419">
                <a:latin typeface="Lato"/>
                <a:ea typeface="Lato"/>
                <a:cs typeface="Lato"/>
                <a:sym typeface="Lato"/>
              </a:rPr>
              <a:t>inmunohistoquímica</a:t>
            </a:r>
            <a:r>
              <a:rPr lang="es-419">
                <a:latin typeface="Lato"/>
                <a:ea typeface="Lato"/>
                <a:cs typeface="Lato"/>
                <a:sym typeface="Lato"/>
              </a:rPr>
              <a:t> a la </a:t>
            </a:r>
            <a:r>
              <a:rPr lang="es-419">
                <a:latin typeface="Lato"/>
                <a:ea typeface="Lato"/>
                <a:cs typeface="Lato"/>
                <a:sym typeface="Lato"/>
              </a:rPr>
              <a:t>proteína</a:t>
            </a:r>
            <a:r>
              <a:rPr lang="es-419">
                <a:latin typeface="Lato"/>
                <a:ea typeface="Lato"/>
                <a:cs typeface="Lato"/>
                <a:sym typeface="Lato"/>
              </a:rPr>
              <a:t> (GFAP)</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Aprox 75% presentan mutaciones IDH1, estos tienen </a:t>
            </a:r>
            <a:r>
              <a:rPr lang="es-419">
                <a:latin typeface="Lato"/>
                <a:ea typeface="Lato"/>
                <a:cs typeface="Lato"/>
                <a:sym typeface="Lato"/>
              </a:rPr>
              <a:t>preferencia</a:t>
            </a:r>
            <a:r>
              <a:rPr lang="es-419">
                <a:latin typeface="Lato"/>
                <a:ea typeface="Lato"/>
                <a:cs typeface="Lato"/>
                <a:sym typeface="Lato"/>
              </a:rPr>
              <a:t> por los </a:t>
            </a:r>
            <a:r>
              <a:rPr lang="es-419">
                <a:latin typeface="Lato"/>
                <a:ea typeface="Lato"/>
                <a:cs typeface="Lato"/>
                <a:sym typeface="Lato"/>
              </a:rPr>
              <a:t>lóbulos</a:t>
            </a:r>
            <a:r>
              <a:rPr lang="es-419">
                <a:latin typeface="Lato"/>
                <a:ea typeface="Lato"/>
                <a:cs typeface="Lato"/>
                <a:sym typeface="Lato"/>
              </a:rPr>
              <a:t> frontales</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b="1" lang="es-419" sz="2000">
                <a:highlight>
                  <a:srgbClr val="CFE2F3"/>
                </a:highlight>
                <a:latin typeface="Lato"/>
                <a:ea typeface="Lato"/>
                <a:cs typeface="Lato"/>
                <a:sym typeface="Lato"/>
              </a:rPr>
              <a:t>Clínica</a:t>
            </a:r>
            <a:r>
              <a:rPr b="1" lang="es-419" sz="2000">
                <a:highlight>
                  <a:srgbClr val="CFE2F3"/>
                </a:highlight>
                <a:latin typeface="Lato"/>
                <a:ea typeface="Lato"/>
                <a:cs typeface="Lato"/>
                <a:sym typeface="Lato"/>
              </a:rPr>
              <a:t> y Diagnóstico</a:t>
            </a:r>
            <a:endParaRPr b="1" sz="2000">
              <a:highlight>
                <a:srgbClr val="CFE2F3"/>
              </a:highlight>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Numerosos debutan por crisis </a:t>
            </a:r>
            <a:r>
              <a:rPr lang="es-419">
                <a:latin typeface="Lato"/>
                <a:ea typeface="Lato"/>
                <a:cs typeface="Lato"/>
                <a:sym typeface="Lato"/>
              </a:rPr>
              <a:t>epilépticas</a:t>
            </a:r>
            <a:r>
              <a:rPr lang="es-419">
                <a:latin typeface="Lato"/>
                <a:ea typeface="Lato"/>
                <a:cs typeface="Lato"/>
                <a:sym typeface="Lato"/>
              </a:rPr>
              <a:t>.</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Dan lugar a </a:t>
            </a:r>
            <a:r>
              <a:rPr lang="es-419">
                <a:latin typeface="Lato"/>
                <a:ea typeface="Lato"/>
                <a:cs typeface="Lato"/>
                <a:sym typeface="Lato"/>
              </a:rPr>
              <a:t>síntomas</a:t>
            </a:r>
            <a:r>
              <a:rPr lang="es-419">
                <a:latin typeface="Lato"/>
                <a:ea typeface="Lato"/>
                <a:cs typeface="Lato"/>
                <a:sym typeface="Lato"/>
              </a:rPr>
              <a:t> deficitarios </a:t>
            </a:r>
            <a:r>
              <a:rPr lang="es-419">
                <a:latin typeface="Lato"/>
                <a:ea typeface="Lato"/>
                <a:cs typeface="Lato"/>
                <a:sym typeface="Lato"/>
              </a:rPr>
              <a:t>según</a:t>
            </a:r>
            <a:r>
              <a:rPr lang="es-419">
                <a:latin typeface="Lato"/>
                <a:ea typeface="Lato"/>
                <a:cs typeface="Lato"/>
                <a:sym typeface="Lato"/>
              </a:rPr>
              <a:t> su localización </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Dx se da por imagen TC</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b="1" lang="es-419" sz="2000">
                <a:highlight>
                  <a:srgbClr val="CFE2F3"/>
                </a:highlight>
                <a:latin typeface="Lato"/>
                <a:ea typeface="Lato"/>
                <a:cs typeface="Lato"/>
                <a:sym typeface="Lato"/>
              </a:rPr>
              <a:t>Tratamiento </a:t>
            </a:r>
            <a:endParaRPr b="1" sz="2000">
              <a:highlight>
                <a:srgbClr val="CFE2F3"/>
              </a:highlight>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Los astrocitomas I y II se tratan solo con </a:t>
            </a:r>
            <a:r>
              <a:rPr lang="es-419">
                <a:latin typeface="Lato"/>
                <a:ea typeface="Lato"/>
                <a:cs typeface="Lato"/>
                <a:sym typeface="Lato"/>
              </a:rPr>
              <a:t>cirugía</a:t>
            </a:r>
            <a:r>
              <a:rPr lang="es-419">
                <a:latin typeface="Lato"/>
                <a:ea typeface="Lato"/>
                <a:cs typeface="Lato"/>
                <a:sym typeface="Lato"/>
              </a:rPr>
              <a:t>,  si se realiza la extirpación completa. Puesto que no, se sigue el tx con </a:t>
            </a:r>
            <a:r>
              <a:rPr lang="es-419">
                <a:latin typeface="Lato"/>
                <a:ea typeface="Lato"/>
                <a:cs typeface="Lato"/>
                <a:sym typeface="Lato"/>
              </a:rPr>
              <a:t>radioterapia</a:t>
            </a:r>
            <a:r>
              <a:rPr lang="es-419">
                <a:latin typeface="Lato"/>
                <a:ea typeface="Lato"/>
                <a:cs typeface="Lato"/>
                <a:sym typeface="Lato"/>
              </a:rPr>
              <a:t> o quimioterapia dependiendo del tumor. Su pronóstico suele no ser favorable.</a:t>
            </a:r>
            <a:endParaRPr>
              <a:latin typeface="Lato"/>
              <a:ea typeface="Lato"/>
              <a:cs typeface="Lato"/>
              <a:sym typeface="La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sp>
        <p:nvSpPr>
          <p:cNvPr id="522" name="Google Shape;522;p75"/>
          <p:cNvSpPr txBox="1"/>
          <p:nvPr>
            <p:ph type="title"/>
          </p:nvPr>
        </p:nvSpPr>
        <p:spPr>
          <a:xfrm>
            <a:off x="0" y="0"/>
            <a:ext cx="91440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523" name="Google Shape;523;p75"/>
          <p:cNvSpPr txBox="1"/>
          <p:nvPr>
            <p:ph idx="1" type="body"/>
          </p:nvPr>
        </p:nvSpPr>
        <p:spPr>
          <a:xfrm>
            <a:off x="0" y="1336300"/>
            <a:ext cx="3033600" cy="2220900"/>
          </a:xfrm>
          <a:prstGeom prst="rect">
            <a:avLst/>
          </a:prstGeom>
          <a:solidFill>
            <a:schemeClr val="lt2"/>
          </a:solidFill>
        </p:spPr>
        <p:txBody>
          <a:bodyPr anchorCtr="0" anchor="t" bIns="91425" lIns="91425" spcFirstLastPara="1" rIns="91425" wrap="square" tIns="91425">
            <a:noAutofit/>
          </a:bodyPr>
          <a:lstStyle/>
          <a:p>
            <a:pPr indent="0" lvl="0" marL="0" rtl="0" algn="l">
              <a:spcBef>
                <a:spcPts val="0"/>
              </a:spcBef>
              <a:spcAft>
                <a:spcPts val="0"/>
              </a:spcAft>
              <a:buNone/>
            </a:pPr>
            <a:r>
              <a:t/>
            </a:r>
            <a:endParaRPr sz="3000">
              <a:latin typeface="Lobster"/>
              <a:ea typeface="Lobster"/>
              <a:cs typeface="Lobster"/>
              <a:sym typeface="Lobster"/>
            </a:endParaRPr>
          </a:p>
          <a:p>
            <a:pPr indent="0" lvl="0" marL="0" rtl="0" algn="ctr">
              <a:spcBef>
                <a:spcPts val="1600"/>
              </a:spcBef>
              <a:spcAft>
                <a:spcPts val="0"/>
              </a:spcAft>
              <a:buNone/>
            </a:pPr>
            <a:r>
              <a:rPr lang="es-419" sz="3000">
                <a:latin typeface="Lobster"/>
                <a:ea typeface="Lobster"/>
                <a:cs typeface="Lobster"/>
                <a:sym typeface="Lobster"/>
              </a:rPr>
              <a:t>Glioblastoma</a:t>
            </a:r>
            <a:endParaRPr sz="3000">
              <a:latin typeface="Lobster"/>
              <a:ea typeface="Lobster"/>
              <a:cs typeface="Lobster"/>
              <a:sym typeface="Lobste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524" name="Google Shape;524;p75"/>
          <p:cNvSpPr txBox="1"/>
          <p:nvPr>
            <p:ph type="title"/>
          </p:nvPr>
        </p:nvSpPr>
        <p:spPr>
          <a:xfrm>
            <a:off x="0" y="4736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TUMORES DERIVADOS DEL NEUROEPITELIO</a:t>
            </a:r>
            <a:endParaRPr sz="2000"/>
          </a:p>
        </p:txBody>
      </p:sp>
      <p:sp>
        <p:nvSpPr>
          <p:cNvPr id="525" name="Google Shape;525;p75"/>
          <p:cNvSpPr txBox="1"/>
          <p:nvPr/>
        </p:nvSpPr>
        <p:spPr>
          <a:xfrm>
            <a:off x="0" y="893450"/>
            <a:ext cx="9144000" cy="63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2600">
                <a:solidFill>
                  <a:schemeClr val="accent3"/>
                </a:solidFill>
                <a:latin typeface="Raleway"/>
                <a:ea typeface="Raleway"/>
                <a:cs typeface="Raleway"/>
                <a:sym typeface="Raleway"/>
              </a:rPr>
              <a:t>Tumores Gliales Difusos</a:t>
            </a:r>
            <a:endParaRPr b="1" sz="2600">
              <a:solidFill>
                <a:schemeClr val="accent3"/>
              </a:solidFill>
              <a:latin typeface="Raleway"/>
              <a:ea typeface="Raleway"/>
              <a:cs typeface="Raleway"/>
              <a:sym typeface="Raleway"/>
            </a:endParaRPr>
          </a:p>
        </p:txBody>
      </p:sp>
      <p:sp>
        <p:nvSpPr>
          <p:cNvPr id="526" name="Google Shape;526;p75"/>
          <p:cNvSpPr txBox="1"/>
          <p:nvPr/>
        </p:nvSpPr>
        <p:spPr>
          <a:xfrm>
            <a:off x="2956600" y="1336300"/>
            <a:ext cx="6110400" cy="22209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a:latin typeface="Lato"/>
                <a:ea typeface="Lato"/>
                <a:cs typeface="Lato"/>
                <a:sym typeface="Lato"/>
              </a:rPr>
              <a:t>El glioblastoma puede ocurrir de novo o por transformación maligna de un astrocitoma. </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Hay una relación entre la edad de presentación y malignidad histológica</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Predominio Masculino </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Más frecuente en edades avanzadas </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Crece en cualquier punto del neuroeje, más a menudo en hemisferios cerebrales y tronco, raro en médula.</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Altamente infiltrante y destructivo. </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Pasa de un hemisferio a otro por las comisuras </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Se caracteriza por la gran variabilidad de los tipos celulares que lo componen</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
        <p:nvSpPr>
          <p:cNvPr id="527" name="Google Shape;527;p75"/>
          <p:cNvSpPr txBox="1"/>
          <p:nvPr/>
        </p:nvSpPr>
        <p:spPr>
          <a:xfrm>
            <a:off x="-30900" y="3480200"/>
            <a:ext cx="3095400" cy="155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2000">
                <a:highlight>
                  <a:srgbClr val="CFE2F3"/>
                </a:highlight>
                <a:latin typeface="Lato"/>
                <a:ea typeface="Lato"/>
                <a:cs typeface="Lato"/>
                <a:sym typeface="Lato"/>
              </a:rPr>
              <a:t>Clínica</a:t>
            </a:r>
            <a:r>
              <a:rPr b="1" lang="es-419" sz="2000">
                <a:latin typeface="Lato"/>
                <a:ea typeface="Lato"/>
                <a:cs typeface="Lato"/>
                <a:sym typeface="Lato"/>
              </a:rPr>
              <a:t> </a:t>
            </a:r>
            <a:endParaRPr b="1" sz="2000">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Es muy breve su HC de semanas o meses</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Gran tamaño, por eso producen síntomas inespecíficos; torpor mental, somnolencia y cambios psíquicos</a:t>
            </a:r>
            <a:endParaRPr>
              <a:latin typeface="Lato"/>
              <a:ea typeface="Lato"/>
              <a:cs typeface="Lato"/>
              <a:sym typeface="Lato"/>
            </a:endParaRPr>
          </a:p>
        </p:txBody>
      </p:sp>
      <p:sp>
        <p:nvSpPr>
          <p:cNvPr id="528" name="Google Shape;528;p75"/>
          <p:cNvSpPr txBox="1"/>
          <p:nvPr/>
        </p:nvSpPr>
        <p:spPr>
          <a:xfrm>
            <a:off x="6048600" y="3480200"/>
            <a:ext cx="3095400" cy="163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2000">
                <a:highlight>
                  <a:srgbClr val="CFE2F3"/>
                </a:highlight>
                <a:latin typeface="Lato"/>
                <a:ea typeface="Lato"/>
                <a:cs typeface="Lato"/>
                <a:sym typeface="Lato"/>
              </a:rPr>
              <a:t>Tratamiento</a:t>
            </a:r>
            <a:endParaRPr b="1" sz="2000">
              <a:highlight>
                <a:srgbClr val="CFE2F3"/>
              </a:highlight>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Extirpación Qx tan amplia posible</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Temozolomida con radioterapia.</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La radioterapia se inicia 2-3 semanas despues de cirugia</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Bevacizumab aprobado en E.U</a:t>
            </a:r>
            <a:endParaRPr>
              <a:latin typeface="Lato"/>
              <a:ea typeface="Lato"/>
              <a:cs typeface="Lato"/>
              <a:sym typeface="Lato"/>
            </a:endParaRPr>
          </a:p>
        </p:txBody>
      </p:sp>
      <p:sp>
        <p:nvSpPr>
          <p:cNvPr id="529" name="Google Shape;529;p75"/>
          <p:cNvSpPr txBox="1"/>
          <p:nvPr/>
        </p:nvSpPr>
        <p:spPr>
          <a:xfrm>
            <a:off x="2939700" y="3480200"/>
            <a:ext cx="3264600" cy="155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2000">
                <a:highlight>
                  <a:srgbClr val="CFE2F3"/>
                </a:highlight>
                <a:latin typeface="Lato"/>
                <a:ea typeface="Lato"/>
                <a:cs typeface="Lato"/>
                <a:sym typeface="Lato"/>
              </a:rPr>
              <a:t>Diagnóstico</a:t>
            </a:r>
            <a:endParaRPr b="1" sz="2000">
              <a:highlight>
                <a:srgbClr val="CFE2F3"/>
              </a:highlight>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En TC/RM: Masas lobuladas, con áreas necróticas o quísticas, que captan contraste en forma de anillo grueso, completo y rodeado de edema vasogénico</a:t>
            </a:r>
            <a:endParaRPr>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pic>
        <p:nvPicPr>
          <p:cNvPr id="233" name="Google Shape;233;p40"/>
          <p:cNvPicPr preferRelativeResize="0"/>
          <p:nvPr/>
        </p:nvPicPr>
        <p:blipFill>
          <a:blip r:embed="rId3">
            <a:alphaModFix/>
          </a:blip>
          <a:stretch>
            <a:fillRect/>
          </a:stretch>
        </p:blipFill>
        <p:spPr>
          <a:xfrm>
            <a:off x="2040050" y="271525"/>
            <a:ext cx="6089983" cy="4871975"/>
          </a:xfrm>
          <a:prstGeom prst="rect">
            <a:avLst/>
          </a:prstGeom>
          <a:noFill/>
          <a:ln>
            <a:noFill/>
          </a:ln>
        </p:spPr>
      </p:pic>
      <p:sp>
        <p:nvSpPr>
          <p:cNvPr id="234" name="Google Shape;234;p40"/>
          <p:cNvSpPr txBox="1"/>
          <p:nvPr>
            <p:ph idx="1" type="body"/>
          </p:nvPr>
        </p:nvSpPr>
        <p:spPr>
          <a:xfrm>
            <a:off x="0" y="2089550"/>
            <a:ext cx="9144000" cy="2069400"/>
          </a:xfrm>
          <a:prstGeom prst="rect">
            <a:avLst/>
          </a:prstGeom>
          <a:solidFill>
            <a:srgbClr val="434343"/>
          </a:solidFill>
        </p:spPr>
        <p:txBody>
          <a:bodyPr anchorCtr="0" anchor="t" bIns="91425" lIns="91425" spcFirstLastPara="1" rIns="91425" wrap="square" tIns="91425">
            <a:noAutofit/>
          </a:bodyPr>
          <a:lstStyle/>
          <a:p>
            <a:pPr indent="0" lvl="0" marL="0" rtl="0" algn="l">
              <a:spcBef>
                <a:spcPts val="0"/>
              </a:spcBef>
              <a:spcAft>
                <a:spcPts val="0"/>
              </a:spcAft>
              <a:buNone/>
            </a:pPr>
            <a:r>
              <a:rPr b="1" lang="es-419" sz="1400">
                <a:solidFill>
                  <a:srgbClr val="FFFFFF"/>
                </a:solidFill>
                <a:latin typeface="Lato"/>
                <a:ea typeface="Lato"/>
                <a:cs typeface="Lato"/>
                <a:sym typeface="Lato"/>
              </a:rPr>
              <a:t>Etiopatogenia</a:t>
            </a:r>
            <a:endParaRPr b="1" sz="1400">
              <a:solidFill>
                <a:srgbClr val="FFFFFF"/>
              </a:solidFill>
              <a:latin typeface="Lato"/>
              <a:ea typeface="Lato"/>
              <a:cs typeface="Lato"/>
              <a:sym typeface="Lato"/>
            </a:endParaRPr>
          </a:p>
          <a:p>
            <a:pPr indent="-317500" lvl="0" marL="457200" rtl="0" algn="l">
              <a:spcBef>
                <a:spcPts val="1600"/>
              </a:spcBef>
              <a:spcAft>
                <a:spcPts val="0"/>
              </a:spcAft>
              <a:buClr>
                <a:srgbClr val="FFFFFF"/>
              </a:buClr>
              <a:buSzPts val="1400"/>
              <a:buFont typeface="Lato"/>
              <a:buChar char="●"/>
            </a:pPr>
            <a:r>
              <a:rPr lang="es-419" sz="1400">
                <a:solidFill>
                  <a:srgbClr val="FFFFFF"/>
                </a:solidFill>
                <a:latin typeface="Lato"/>
                <a:ea typeface="Lato"/>
                <a:cs typeface="Lato"/>
                <a:sym typeface="Lato"/>
              </a:rPr>
              <a:t>No se conoce la etiología de los tumores cerebrales. </a:t>
            </a:r>
            <a:endParaRPr sz="1400">
              <a:solidFill>
                <a:srgbClr val="FFFFFF"/>
              </a:solidFill>
              <a:latin typeface="Lato"/>
              <a:ea typeface="Lato"/>
              <a:cs typeface="Lato"/>
              <a:sym typeface="Lato"/>
            </a:endParaRPr>
          </a:p>
          <a:p>
            <a:pPr indent="-317500" lvl="0" marL="457200" rtl="0" algn="l">
              <a:spcBef>
                <a:spcPts val="0"/>
              </a:spcBef>
              <a:spcAft>
                <a:spcPts val="0"/>
              </a:spcAft>
              <a:buClr>
                <a:srgbClr val="FFFFFF"/>
              </a:buClr>
              <a:buSzPts val="1400"/>
              <a:buFont typeface="Lato"/>
              <a:buChar char="●"/>
            </a:pPr>
            <a:r>
              <a:rPr lang="es-419" sz="1400">
                <a:solidFill>
                  <a:srgbClr val="FFFFFF"/>
                </a:solidFill>
                <a:latin typeface="Lato"/>
                <a:ea typeface="Lato"/>
                <a:cs typeface="Lato"/>
                <a:sym typeface="Lato"/>
              </a:rPr>
              <a:t>La hipótesis general es que sobre una determinada predisposición genética pueden actuar factores ambientales que faciliten el desarrollo de los tumores. </a:t>
            </a:r>
            <a:endParaRPr sz="1400">
              <a:solidFill>
                <a:srgbClr val="FFFFFF"/>
              </a:solidFill>
              <a:latin typeface="Lato"/>
              <a:ea typeface="Lato"/>
              <a:cs typeface="Lato"/>
              <a:sym typeface="Lato"/>
            </a:endParaRPr>
          </a:p>
          <a:p>
            <a:pPr indent="-317500" lvl="0" marL="457200" rtl="0" algn="l">
              <a:spcBef>
                <a:spcPts val="0"/>
              </a:spcBef>
              <a:spcAft>
                <a:spcPts val="0"/>
              </a:spcAft>
              <a:buClr>
                <a:srgbClr val="FFFFFF"/>
              </a:buClr>
              <a:buSzPts val="1400"/>
              <a:buFont typeface="Lato"/>
              <a:buChar char="●"/>
            </a:pPr>
            <a:r>
              <a:rPr lang="es-419" sz="1400">
                <a:solidFill>
                  <a:srgbClr val="FFFFFF"/>
                </a:solidFill>
                <a:latin typeface="Lato"/>
                <a:ea typeface="Lato"/>
                <a:cs typeface="Lato"/>
                <a:sym typeface="Lato"/>
              </a:rPr>
              <a:t>La exposición a radiaciones ionizantes se ha relacionado con una mayor incidencia de gliomas y meningiomas. </a:t>
            </a:r>
            <a:endParaRPr sz="1400">
              <a:solidFill>
                <a:srgbClr val="FFFFFF"/>
              </a:solidFill>
              <a:latin typeface="Lato"/>
              <a:ea typeface="Lato"/>
              <a:cs typeface="Lato"/>
              <a:sym typeface="Lato"/>
            </a:endParaRPr>
          </a:p>
          <a:p>
            <a:pPr indent="-317500" lvl="0" marL="457200" rtl="0" algn="l">
              <a:spcBef>
                <a:spcPts val="0"/>
              </a:spcBef>
              <a:spcAft>
                <a:spcPts val="0"/>
              </a:spcAft>
              <a:buClr>
                <a:srgbClr val="FFFFFF"/>
              </a:buClr>
              <a:buSzPts val="1400"/>
              <a:buFont typeface="Lato"/>
              <a:buChar char="●"/>
            </a:pPr>
            <a:r>
              <a:rPr lang="es-419" sz="1400">
                <a:solidFill>
                  <a:srgbClr val="FFFFFF"/>
                </a:solidFill>
                <a:latin typeface="Lato"/>
                <a:ea typeface="Lato"/>
                <a:cs typeface="Lato"/>
                <a:sym typeface="Lato"/>
              </a:rPr>
              <a:t>Los estados de inmunodepresión facilitan el desarrollo de los linfomas cerebrales.</a:t>
            </a:r>
            <a:endParaRPr sz="1400">
              <a:solidFill>
                <a:srgbClr val="FFFFFF"/>
              </a:solidFill>
              <a:latin typeface="Lato"/>
              <a:ea typeface="Lato"/>
              <a:cs typeface="Lato"/>
              <a:sym typeface="Lato"/>
            </a:endParaRPr>
          </a:p>
          <a:p>
            <a:pPr indent="0" lvl="0" marL="0" rtl="0" algn="l">
              <a:spcBef>
                <a:spcPts val="1600"/>
              </a:spcBef>
              <a:spcAft>
                <a:spcPts val="0"/>
              </a:spcAft>
              <a:buNone/>
            </a:pPr>
            <a:r>
              <a:t/>
            </a:r>
            <a:endParaRPr sz="1400">
              <a:solidFill>
                <a:srgbClr val="FFFFFF"/>
              </a:solidFill>
            </a:endParaRPr>
          </a:p>
          <a:p>
            <a:pPr indent="0" lvl="0" marL="0" rtl="0" algn="l">
              <a:spcBef>
                <a:spcPts val="1600"/>
              </a:spcBef>
              <a:spcAft>
                <a:spcPts val="0"/>
              </a:spcAft>
              <a:buNone/>
            </a:pPr>
            <a:r>
              <a:t/>
            </a:r>
            <a:endParaRPr sz="1600">
              <a:solidFill>
                <a:srgbClr val="FFFFFF"/>
              </a:solidFill>
            </a:endParaRPr>
          </a:p>
          <a:p>
            <a:pPr indent="0" lvl="0" marL="0" rtl="0" algn="l">
              <a:spcBef>
                <a:spcPts val="1600"/>
              </a:spcBef>
              <a:spcAft>
                <a:spcPts val="1600"/>
              </a:spcAft>
              <a:buNone/>
            </a:pPr>
            <a:r>
              <a:t/>
            </a:r>
            <a:endParaRPr sz="1600">
              <a:solidFill>
                <a:srgbClr val="FFFFFF"/>
              </a:solidFill>
            </a:endParaRPr>
          </a:p>
        </p:txBody>
      </p:sp>
      <p:sp>
        <p:nvSpPr>
          <p:cNvPr id="235" name="Google Shape;235;p40"/>
          <p:cNvSpPr txBox="1"/>
          <p:nvPr>
            <p:ph type="title"/>
          </p:nvPr>
        </p:nvSpPr>
        <p:spPr>
          <a:xfrm>
            <a:off x="0" y="0"/>
            <a:ext cx="9144000" cy="499200"/>
          </a:xfrm>
          <a:prstGeom prst="rect">
            <a:avLst/>
          </a:prstGeom>
          <a:solidFill>
            <a:srgbClr val="0B5394"/>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700">
                <a:solidFill>
                  <a:srgbClr val="FFFFFF"/>
                </a:solidFill>
              </a:rPr>
              <a:t>Tumores cerebrales primarios: Aspectos generales</a:t>
            </a:r>
            <a:endParaRPr b="1" sz="2700">
              <a:solidFill>
                <a:srgbClr val="FFFFFF"/>
              </a:solidFill>
            </a:endParaRPr>
          </a:p>
        </p:txBody>
      </p:sp>
      <p:sp>
        <p:nvSpPr>
          <p:cNvPr id="236" name="Google Shape;236;p40"/>
          <p:cNvSpPr txBox="1"/>
          <p:nvPr>
            <p:ph type="title"/>
          </p:nvPr>
        </p:nvSpPr>
        <p:spPr>
          <a:xfrm>
            <a:off x="0" y="458200"/>
            <a:ext cx="9144000" cy="535200"/>
          </a:xfrm>
          <a:prstGeom prst="rect">
            <a:avLst/>
          </a:prstGeom>
          <a:solidFill>
            <a:srgbClr val="CFE2F3"/>
          </a:solidFill>
        </p:spPr>
        <p:txBody>
          <a:bodyPr anchorCtr="0" anchor="t" bIns="91425" lIns="91425" spcFirstLastPara="1" rIns="91425" wrap="square" tIns="91425">
            <a:noAutofit/>
          </a:bodyPr>
          <a:lstStyle/>
          <a:p>
            <a:pPr indent="0" lvl="0" marL="0" rtl="0" algn="ctr">
              <a:spcBef>
                <a:spcPts val="0"/>
              </a:spcBef>
              <a:spcAft>
                <a:spcPts val="0"/>
              </a:spcAft>
              <a:buNone/>
            </a:pPr>
            <a:r>
              <a:rPr b="1" lang="es-419" sz="2000">
                <a:latin typeface="Raleway"/>
                <a:ea typeface="Raleway"/>
                <a:cs typeface="Raleway"/>
                <a:sym typeface="Raleway"/>
              </a:rPr>
              <a:t>ETIOPATOGENIA</a:t>
            </a:r>
            <a:endParaRPr b="1" sz="2000">
              <a:latin typeface="Raleway"/>
              <a:ea typeface="Raleway"/>
              <a:cs typeface="Raleway"/>
              <a:sym typeface="Raleway"/>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3" name="Shape 533"/>
        <p:cNvGrpSpPr/>
        <p:nvPr/>
      </p:nvGrpSpPr>
      <p:grpSpPr>
        <a:xfrm>
          <a:off x="0" y="0"/>
          <a:ext cx="0" cy="0"/>
          <a:chOff x="0" y="0"/>
          <a:chExt cx="0" cy="0"/>
        </a:xfrm>
      </p:grpSpPr>
      <p:sp>
        <p:nvSpPr>
          <p:cNvPr id="534" name="Google Shape;534;p76"/>
          <p:cNvSpPr txBox="1"/>
          <p:nvPr>
            <p:ph type="title"/>
          </p:nvPr>
        </p:nvSpPr>
        <p:spPr>
          <a:xfrm>
            <a:off x="0" y="0"/>
            <a:ext cx="91440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535" name="Google Shape;535;p76"/>
          <p:cNvSpPr txBox="1"/>
          <p:nvPr>
            <p:ph idx="1" type="body"/>
          </p:nvPr>
        </p:nvSpPr>
        <p:spPr>
          <a:xfrm>
            <a:off x="0" y="1428700"/>
            <a:ext cx="3234000" cy="3714900"/>
          </a:xfrm>
          <a:prstGeom prst="rect">
            <a:avLst/>
          </a:prstGeom>
          <a:solidFill>
            <a:schemeClr val="lt2"/>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3000">
                <a:latin typeface="Lobster"/>
                <a:ea typeface="Lobster"/>
                <a:cs typeface="Lobster"/>
                <a:sym typeface="Lobster"/>
              </a:rPr>
              <a:t>Oligodendrioglioma y Oligodendrioglioma anaplásico IDH</a:t>
            </a:r>
            <a:endParaRPr sz="3000">
              <a:latin typeface="Lobster"/>
              <a:ea typeface="Lobster"/>
              <a:cs typeface="Lobster"/>
              <a:sym typeface="Lobste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536" name="Google Shape;536;p76"/>
          <p:cNvSpPr txBox="1"/>
          <p:nvPr>
            <p:ph type="title"/>
          </p:nvPr>
        </p:nvSpPr>
        <p:spPr>
          <a:xfrm>
            <a:off x="0" y="4736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TUMORES DERIVADOS DEL NEUROEPITELIO</a:t>
            </a:r>
            <a:endParaRPr sz="2000"/>
          </a:p>
        </p:txBody>
      </p:sp>
      <p:sp>
        <p:nvSpPr>
          <p:cNvPr id="537" name="Google Shape;537;p76"/>
          <p:cNvSpPr txBox="1"/>
          <p:nvPr/>
        </p:nvSpPr>
        <p:spPr>
          <a:xfrm>
            <a:off x="0" y="893450"/>
            <a:ext cx="9144000" cy="63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2600">
                <a:solidFill>
                  <a:schemeClr val="accent3"/>
                </a:solidFill>
                <a:latin typeface="Raleway"/>
                <a:ea typeface="Raleway"/>
                <a:cs typeface="Raleway"/>
                <a:sym typeface="Raleway"/>
              </a:rPr>
              <a:t>Tumores Gliales Difusos</a:t>
            </a:r>
            <a:endParaRPr b="1" sz="2600">
              <a:solidFill>
                <a:schemeClr val="accent3"/>
              </a:solidFill>
              <a:latin typeface="Raleway"/>
              <a:ea typeface="Raleway"/>
              <a:cs typeface="Raleway"/>
              <a:sym typeface="Raleway"/>
            </a:endParaRPr>
          </a:p>
        </p:txBody>
      </p:sp>
      <p:sp>
        <p:nvSpPr>
          <p:cNvPr id="538" name="Google Shape;538;p76"/>
          <p:cNvSpPr txBox="1"/>
          <p:nvPr/>
        </p:nvSpPr>
        <p:spPr>
          <a:xfrm>
            <a:off x="3234000" y="1428700"/>
            <a:ext cx="5910000" cy="37149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a:latin typeface="Lato"/>
                <a:ea typeface="Lato"/>
                <a:cs typeface="Lato"/>
                <a:sym typeface="Lato"/>
              </a:rPr>
              <a:t>10-17% de tumores gliales</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Más</a:t>
            </a:r>
            <a:r>
              <a:rPr lang="es-419">
                <a:latin typeface="Lato"/>
                <a:ea typeface="Lato"/>
                <a:cs typeface="Lato"/>
                <a:sym typeface="Lato"/>
              </a:rPr>
              <a:t> frecuentes en </a:t>
            </a:r>
            <a:r>
              <a:rPr lang="es-419">
                <a:latin typeface="Lato"/>
                <a:ea typeface="Lato"/>
                <a:cs typeface="Lato"/>
                <a:sym typeface="Lato"/>
              </a:rPr>
              <a:t>lóbulos</a:t>
            </a:r>
            <a:r>
              <a:rPr lang="es-419">
                <a:latin typeface="Lato"/>
                <a:ea typeface="Lato"/>
                <a:cs typeface="Lato"/>
                <a:sym typeface="Lato"/>
              </a:rPr>
              <a:t> frontales y temporales </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Forman masas bien delimitadas y de aspecto </a:t>
            </a:r>
            <a:r>
              <a:rPr lang="es-419">
                <a:latin typeface="Lato"/>
                <a:ea typeface="Lato"/>
                <a:cs typeface="Lato"/>
                <a:sym typeface="Lato"/>
              </a:rPr>
              <a:t>homogéneo</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Tendencia a calcificarse</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b="1" lang="es-419" sz="2000">
                <a:highlight>
                  <a:srgbClr val="CFE2F3"/>
                </a:highlight>
                <a:latin typeface="Lato"/>
                <a:ea typeface="Lato"/>
                <a:cs typeface="Lato"/>
                <a:sym typeface="Lato"/>
              </a:rPr>
              <a:t>Clínica y Diagnóstico</a:t>
            </a:r>
            <a:endParaRPr b="1" sz="2000">
              <a:highlight>
                <a:srgbClr val="CFE2F3"/>
              </a:highlight>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Presentación progresiva, promedio de 1 año de HC</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En TC y RM: Aspecto redondeado y homogéneo, captación difusa o lobulada de contraste y escaso edema </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Las calcificaciones en TC son el dato más orientador del dx</a:t>
            </a:r>
            <a:endParaRPr>
              <a:latin typeface="Lato"/>
              <a:ea typeface="Lato"/>
              <a:cs typeface="Lato"/>
              <a:sym typeface="Lato"/>
            </a:endParaRPr>
          </a:p>
          <a:p>
            <a:pPr indent="0" lvl="0" marL="0" rtl="0" algn="l">
              <a:spcBef>
                <a:spcPts val="0"/>
              </a:spcBef>
              <a:spcAft>
                <a:spcPts val="0"/>
              </a:spcAft>
              <a:buNone/>
            </a:pPr>
            <a:r>
              <a:rPr b="1" lang="es-419" sz="2000">
                <a:highlight>
                  <a:srgbClr val="CFE2F3"/>
                </a:highlight>
                <a:latin typeface="Lato"/>
                <a:ea typeface="Lato"/>
                <a:cs typeface="Lato"/>
                <a:sym typeface="Lato"/>
              </a:rPr>
              <a:t>Tratamiento </a:t>
            </a:r>
            <a:endParaRPr b="1" sz="2000">
              <a:highlight>
                <a:srgbClr val="CFE2F3"/>
              </a:highlight>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Los oligodendrogliomas no anaplásicos se tratan con </a:t>
            </a:r>
            <a:r>
              <a:rPr lang="es-419">
                <a:latin typeface="Lato"/>
                <a:ea typeface="Lato"/>
                <a:cs typeface="Lato"/>
                <a:sym typeface="Lato"/>
              </a:rPr>
              <a:t>cirugía</a:t>
            </a:r>
            <a:r>
              <a:rPr lang="es-419">
                <a:latin typeface="Lato"/>
                <a:ea typeface="Lato"/>
                <a:cs typeface="Lato"/>
                <a:sym typeface="Lato"/>
              </a:rPr>
              <a:t> seguida de radioterapia y quimioterapia . </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Los </a:t>
            </a:r>
            <a:r>
              <a:rPr lang="es-419">
                <a:latin typeface="Lato"/>
                <a:ea typeface="Lato"/>
                <a:cs typeface="Lato"/>
                <a:sym typeface="Lato"/>
              </a:rPr>
              <a:t>anaplásicos</a:t>
            </a:r>
            <a:r>
              <a:rPr lang="es-419">
                <a:latin typeface="Lato"/>
                <a:ea typeface="Lato"/>
                <a:cs typeface="Lato"/>
                <a:sym typeface="Lato"/>
              </a:rPr>
              <a:t> se tratan igual, pero llegando a dosis de irradiación total 60Gy</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El </a:t>
            </a:r>
            <a:r>
              <a:rPr lang="es-419">
                <a:latin typeface="Lato"/>
                <a:ea typeface="Lato"/>
                <a:cs typeface="Lato"/>
                <a:sym typeface="Lato"/>
              </a:rPr>
              <a:t>régimen</a:t>
            </a:r>
            <a:r>
              <a:rPr lang="es-419">
                <a:latin typeface="Lato"/>
                <a:ea typeface="Lato"/>
                <a:cs typeface="Lato"/>
                <a:sym typeface="Lato"/>
              </a:rPr>
              <a:t> de </a:t>
            </a:r>
            <a:r>
              <a:rPr lang="es-419">
                <a:latin typeface="Lato"/>
                <a:ea typeface="Lato"/>
                <a:cs typeface="Lato"/>
                <a:sym typeface="Lato"/>
              </a:rPr>
              <a:t>quimioterapia</a:t>
            </a:r>
            <a:r>
              <a:rPr lang="es-419">
                <a:latin typeface="Lato"/>
                <a:ea typeface="Lato"/>
                <a:cs typeface="Lato"/>
                <a:sym typeface="Lato"/>
              </a:rPr>
              <a:t> es el esquema PCV</a:t>
            </a:r>
            <a:endParaRPr>
              <a:latin typeface="Lato"/>
              <a:ea typeface="Lato"/>
              <a:cs typeface="Lato"/>
              <a:sym typeface="La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2" name="Shape 542"/>
        <p:cNvGrpSpPr/>
        <p:nvPr/>
      </p:nvGrpSpPr>
      <p:grpSpPr>
        <a:xfrm>
          <a:off x="0" y="0"/>
          <a:ext cx="0" cy="0"/>
          <a:chOff x="0" y="0"/>
          <a:chExt cx="0" cy="0"/>
        </a:xfrm>
      </p:grpSpPr>
      <p:sp>
        <p:nvSpPr>
          <p:cNvPr id="543" name="Google Shape;543;p77"/>
          <p:cNvSpPr txBox="1"/>
          <p:nvPr>
            <p:ph type="title"/>
          </p:nvPr>
        </p:nvSpPr>
        <p:spPr>
          <a:xfrm>
            <a:off x="0" y="0"/>
            <a:ext cx="91440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544" name="Google Shape;544;p77"/>
          <p:cNvSpPr txBox="1"/>
          <p:nvPr>
            <p:ph idx="1" type="body"/>
          </p:nvPr>
        </p:nvSpPr>
        <p:spPr>
          <a:xfrm>
            <a:off x="0" y="1532450"/>
            <a:ext cx="3033600" cy="1386000"/>
          </a:xfrm>
          <a:prstGeom prst="rect">
            <a:avLst/>
          </a:prstGeom>
          <a:solidFill>
            <a:srgbClr val="F3F3F3"/>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3000">
                <a:latin typeface="Lobster"/>
                <a:ea typeface="Lobster"/>
                <a:cs typeface="Lobster"/>
                <a:sym typeface="Lobster"/>
              </a:rPr>
              <a:t>Astrocitoma </a:t>
            </a:r>
            <a:r>
              <a:rPr lang="es-419" sz="3000">
                <a:latin typeface="Lobster"/>
                <a:ea typeface="Lobster"/>
                <a:cs typeface="Lobster"/>
                <a:sym typeface="Lobster"/>
              </a:rPr>
              <a:t>Pilocítico</a:t>
            </a:r>
            <a:endParaRPr sz="3000">
              <a:latin typeface="Lobster"/>
              <a:ea typeface="Lobster"/>
              <a:cs typeface="Lobster"/>
              <a:sym typeface="Lobste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lnSpc>
                <a:spcPct val="100000"/>
              </a:lnSpc>
              <a:spcBef>
                <a:spcPts val="1600"/>
              </a:spcBef>
              <a:spcAft>
                <a:spcPts val="0"/>
              </a:spcAft>
              <a:buNone/>
            </a:pPr>
            <a:r>
              <a:t/>
            </a:r>
            <a:endParaRPr sz="1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400">
              <a:solidFill>
                <a:srgbClr val="000000"/>
              </a:solidFill>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1600"/>
              </a:spcBef>
              <a:spcAft>
                <a:spcPts val="1600"/>
              </a:spcAft>
              <a:buNone/>
            </a:pPr>
            <a:r>
              <a:t/>
            </a:r>
            <a:endParaRPr/>
          </a:p>
        </p:txBody>
      </p:sp>
      <p:sp>
        <p:nvSpPr>
          <p:cNvPr id="545" name="Google Shape;545;p77"/>
          <p:cNvSpPr txBox="1"/>
          <p:nvPr>
            <p:ph type="title"/>
          </p:nvPr>
        </p:nvSpPr>
        <p:spPr>
          <a:xfrm>
            <a:off x="0" y="4736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TUMORES DERIVADOS DEL NEUROEPITELIO</a:t>
            </a:r>
            <a:endParaRPr sz="2000"/>
          </a:p>
        </p:txBody>
      </p:sp>
      <p:sp>
        <p:nvSpPr>
          <p:cNvPr id="546" name="Google Shape;546;p77"/>
          <p:cNvSpPr txBox="1"/>
          <p:nvPr/>
        </p:nvSpPr>
        <p:spPr>
          <a:xfrm>
            <a:off x="0" y="893450"/>
            <a:ext cx="9144000" cy="63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2600">
                <a:solidFill>
                  <a:schemeClr val="accent2"/>
                </a:solidFill>
                <a:latin typeface="Raleway"/>
                <a:ea typeface="Raleway"/>
                <a:cs typeface="Raleway"/>
                <a:sym typeface="Raleway"/>
              </a:rPr>
              <a:t>Tumores Gliales Localizados</a:t>
            </a:r>
            <a:endParaRPr b="1" sz="2600">
              <a:solidFill>
                <a:schemeClr val="accent2"/>
              </a:solidFill>
              <a:latin typeface="Raleway"/>
              <a:ea typeface="Raleway"/>
              <a:cs typeface="Raleway"/>
              <a:sym typeface="Raleway"/>
            </a:endParaRPr>
          </a:p>
        </p:txBody>
      </p:sp>
      <p:sp>
        <p:nvSpPr>
          <p:cNvPr id="547" name="Google Shape;547;p77"/>
          <p:cNvSpPr txBox="1"/>
          <p:nvPr/>
        </p:nvSpPr>
        <p:spPr>
          <a:xfrm>
            <a:off x="2969525" y="1532450"/>
            <a:ext cx="6205500" cy="13860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a:latin typeface="Lato"/>
                <a:ea typeface="Lato"/>
                <a:cs typeface="Lato"/>
                <a:sym typeface="Lato"/>
              </a:rPr>
              <a:t>Preferencia por el nervio óptico, di</a:t>
            </a:r>
            <a:r>
              <a:rPr lang="es-419">
                <a:latin typeface="Lato"/>
                <a:ea typeface="Lato"/>
                <a:cs typeface="Lato"/>
                <a:sym typeface="Lato"/>
              </a:rPr>
              <a:t>encéfalo</a:t>
            </a:r>
            <a:r>
              <a:rPr lang="es-419">
                <a:latin typeface="Lato"/>
                <a:ea typeface="Lato"/>
                <a:cs typeface="Lato"/>
                <a:sym typeface="Lato"/>
              </a:rPr>
              <a:t>, </a:t>
            </a:r>
            <a:r>
              <a:rPr lang="es-419">
                <a:latin typeface="Lato"/>
                <a:ea typeface="Lato"/>
                <a:cs typeface="Lato"/>
                <a:sym typeface="Lato"/>
              </a:rPr>
              <a:t>tronco</a:t>
            </a:r>
            <a:r>
              <a:rPr lang="es-419">
                <a:latin typeface="Lato"/>
                <a:ea typeface="Lato"/>
                <a:cs typeface="Lato"/>
                <a:sym typeface="Lato"/>
              </a:rPr>
              <a:t> </a:t>
            </a:r>
            <a:r>
              <a:rPr lang="es-419">
                <a:latin typeface="Lato"/>
                <a:ea typeface="Lato"/>
                <a:cs typeface="Lato"/>
                <a:sym typeface="Lato"/>
              </a:rPr>
              <a:t>cerebral</a:t>
            </a:r>
            <a:r>
              <a:rPr lang="es-419">
                <a:latin typeface="Lato"/>
                <a:ea typeface="Lato"/>
                <a:cs typeface="Lato"/>
                <a:sym typeface="Lato"/>
              </a:rPr>
              <a:t> y cerebelo</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Predominancia en niños</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Crecimiento circunscrito y muy lento</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Captan mucho contraste en TC y RM </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Hay una activación de la </a:t>
            </a:r>
            <a:r>
              <a:rPr lang="es-419">
                <a:latin typeface="Lato"/>
                <a:ea typeface="Lato"/>
                <a:cs typeface="Lato"/>
                <a:sym typeface="Lato"/>
              </a:rPr>
              <a:t>vía</a:t>
            </a:r>
            <a:r>
              <a:rPr lang="es-419">
                <a:latin typeface="Lato"/>
                <a:ea typeface="Lato"/>
                <a:cs typeface="Lato"/>
                <a:sym typeface="Lato"/>
              </a:rPr>
              <a:t> de señalización MAPK, tx es en base a la inhibición de esta </a:t>
            </a:r>
            <a:r>
              <a:rPr lang="es-419">
                <a:latin typeface="Lato"/>
                <a:ea typeface="Lato"/>
                <a:cs typeface="Lato"/>
                <a:sym typeface="Lato"/>
              </a:rPr>
              <a:t>vía</a:t>
            </a:r>
            <a:endParaRPr>
              <a:latin typeface="Lato"/>
              <a:ea typeface="Lato"/>
              <a:cs typeface="Lato"/>
              <a:sym typeface="Lato"/>
            </a:endParaRPr>
          </a:p>
          <a:p>
            <a:pPr indent="0" lvl="0" marL="0" rtl="0" algn="ctr">
              <a:spcBef>
                <a:spcPts val="0"/>
              </a:spcBef>
              <a:spcAft>
                <a:spcPts val="0"/>
              </a:spcAft>
              <a:buNone/>
            </a:pPr>
            <a:r>
              <a:t/>
            </a:r>
            <a:endParaRPr sz="3000">
              <a:latin typeface="Lobster"/>
              <a:ea typeface="Lobster"/>
              <a:cs typeface="Lobster"/>
              <a:sym typeface="Lobster"/>
            </a:endParaRPr>
          </a:p>
          <a:p>
            <a:pPr indent="0" lvl="0" marL="0" rtl="0" algn="l">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sz="3000">
              <a:latin typeface="Lobster"/>
              <a:ea typeface="Lobster"/>
              <a:cs typeface="Lobster"/>
              <a:sym typeface="Lobste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latin typeface="Lato"/>
              <a:ea typeface="Lato"/>
              <a:cs typeface="Lato"/>
              <a:sym typeface="Lato"/>
            </a:endParaRPr>
          </a:p>
        </p:txBody>
      </p:sp>
      <p:sp>
        <p:nvSpPr>
          <p:cNvPr id="548" name="Google Shape;548;p77"/>
          <p:cNvSpPr txBox="1"/>
          <p:nvPr/>
        </p:nvSpPr>
        <p:spPr>
          <a:xfrm>
            <a:off x="6329100" y="2918450"/>
            <a:ext cx="2814600" cy="1439700"/>
          </a:xfrm>
          <a:prstGeom prst="rect">
            <a:avLst/>
          </a:prstGeom>
          <a:solidFill>
            <a:srgbClr val="A4C2F4"/>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sz="3000">
                <a:latin typeface="Lobster"/>
                <a:ea typeface="Lobster"/>
                <a:cs typeface="Lobster"/>
                <a:sym typeface="Lobster"/>
              </a:rPr>
              <a:t>Astrocitoma de </a:t>
            </a:r>
            <a:r>
              <a:rPr lang="es-419" sz="3000">
                <a:latin typeface="Lobster"/>
                <a:ea typeface="Lobster"/>
                <a:cs typeface="Lobster"/>
                <a:sym typeface="Lobster"/>
              </a:rPr>
              <a:t>célula</a:t>
            </a:r>
            <a:r>
              <a:rPr lang="es-419" sz="3000">
                <a:latin typeface="Lobster"/>
                <a:ea typeface="Lobster"/>
                <a:cs typeface="Lobster"/>
                <a:sym typeface="Lobster"/>
              </a:rPr>
              <a:t> gigante subependimario</a:t>
            </a:r>
            <a:endParaRPr sz="3000">
              <a:latin typeface="Lobster"/>
              <a:ea typeface="Lobster"/>
              <a:cs typeface="Lobster"/>
              <a:sym typeface="Lobster"/>
            </a:endParaRPr>
          </a:p>
        </p:txBody>
      </p:sp>
      <p:sp>
        <p:nvSpPr>
          <p:cNvPr id="549" name="Google Shape;549;p77"/>
          <p:cNvSpPr txBox="1"/>
          <p:nvPr/>
        </p:nvSpPr>
        <p:spPr>
          <a:xfrm>
            <a:off x="3033600" y="2918450"/>
            <a:ext cx="3295500" cy="1439700"/>
          </a:xfrm>
          <a:prstGeom prst="rect">
            <a:avLst/>
          </a:prstGeom>
          <a:solidFill>
            <a:srgbClr val="A4C2F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Son </a:t>
            </a:r>
            <a:r>
              <a:rPr lang="es-419">
                <a:latin typeface="Lato"/>
                <a:ea typeface="Lato"/>
                <a:cs typeface="Lato"/>
                <a:sym typeface="Lato"/>
              </a:rPr>
              <a:t>características</a:t>
            </a:r>
            <a:r>
              <a:rPr lang="es-419">
                <a:latin typeface="Lato"/>
                <a:ea typeface="Lato"/>
                <a:cs typeface="Lato"/>
                <a:sym typeface="Lato"/>
              </a:rPr>
              <a:t> de la esclerosis tuberosa. </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Su aspecto recuerda a los astrocitomas </a:t>
            </a:r>
            <a:r>
              <a:rPr lang="es-419">
                <a:latin typeface="Lato"/>
                <a:ea typeface="Lato"/>
                <a:cs typeface="Lato"/>
                <a:sym typeface="Lato"/>
              </a:rPr>
              <a:t>gemistocitos</a:t>
            </a:r>
            <a:r>
              <a:rPr lang="es-419">
                <a:latin typeface="Lato"/>
                <a:ea typeface="Lato"/>
                <a:cs typeface="Lato"/>
                <a:sym typeface="Lato"/>
              </a:rPr>
              <a:t>, pero son benignos </a:t>
            </a:r>
            <a:endParaRPr>
              <a:latin typeface="Lato"/>
              <a:ea typeface="Lato"/>
              <a:cs typeface="Lato"/>
              <a:sym typeface="Lato"/>
            </a:endParaRPr>
          </a:p>
        </p:txBody>
      </p:sp>
      <p:sp>
        <p:nvSpPr>
          <p:cNvPr id="550" name="Google Shape;550;p77"/>
          <p:cNvSpPr txBox="1"/>
          <p:nvPr/>
        </p:nvSpPr>
        <p:spPr>
          <a:xfrm>
            <a:off x="0" y="2956800"/>
            <a:ext cx="3033600" cy="218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sz="3000">
                <a:latin typeface="Lobster"/>
                <a:ea typeface="Lobster"/>
                <a:cs typeface="Lobster"/>
                <a:sym typeface="Lobster"/>
              </a:rPr>
              <a:t>Xantoastrocitoma pleomorfo y </a:t>
            </a:r>
            <a:r>
              <a:rPr lang="es-419" sz="3000">
                <a:latin typeface="Lobster"/>
                <a:ea typeface="Lobster"/>
                <a:cs typeface="Lobster"/>
                <a:sym typeface="Lobster"/>
              </a:rPr>
              <a:t>pleomórfico</a:t>
            </a:r>
            <a:r>
              <a:rPr lang="es-419" sz="3000">
                <a:latin typeface="Lobster"/>
                <a:ea typeface="Lobster"/>
                <a:cs typeface="Lobster"/>
                <a:sym typeface="Lobster"/>
              </a:rPr>
              <a:t> </a:t>
            </a:r>
            <a:r>
              <a:rPr lang="es-419" sz="3000">
                <a:latin typeface="Lobster"/>
                <a:ea typeface="Lobster"/>
                <a:cs typeface="Lobster"/>
                <a:sym typeface="Lobster"/>
              </a:rPr>
              <a:t>anaplásico</a:t>
            </a:r>
            <a:endParaRPr sz="3000">
              <a:latin typeface="Lobster"/>
              <a:ea typeface="Lobster"/>
              <a:cs typeface="Lobster"/>
              <a:sym typeface="Lobster"/>
            </a:endParaRPr>
          </a:p>
        </p:txBody>
      </p:sp>
      <p:sp>
        <p:nvSpPr>
          <p:cNvPr id="551" name="Google Shape;551;p77"/>
          <p:cNvSpPr txBox="1"/>
          <p:nvPr/>
        </p:nvSpPr>
        <p:spPr>
          <a:xfrm>
            <a:off x="3064625" y="4358150"/>
            <a:ext cx="6110400" cy="78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a:latin typeface="Lato"/>
                <a:ea typeface="Lato"/>
                <a:cs typeface="Lato"/>
                <a:sym typeface="Lato"/>
              </a:rPr>
              <a:t>Se confunde a menudo con un glioblastoma, pero su grado de malignidad suele ser menor (II o III)</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El tx es la extirpación quirurgica total siempre que sea posible</a:t>
            </a:r>
            <a:endParaRPr>
              <a:latin typeface="Lato"/>
              <a:ea typeface="Lato"/>
              <a:cs typeface="Lato"/>
              <a:sym typeface="Lat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5" name="Shape 555"/>
        <p:cNvGrpSpPr/>
        <p:nvPr/>
      </p:nvGrpSpPr>
      <p:grpSpPr>
        <a:xfrm>
          <a:off x="0" y="0"/>
          <a:ext cx="0" cy="0"/>
          <a:chOff x="0" y="0"/>
          <a:chExt cx="0" cy="0"/>
        </a:xfrm>
      </p:grpSpPr>
      <p:sp>
        <p:nvSpPr>
          <p:cNvPr id="556" name="Google Shape;556;p78"/>
          <p:cNvSpPr txBox="1"/>
          <p:nvPr>
            <p:ph idx="1" type="body"/>
          </p:nvPr>
        </p:nvSpPr>
        <p:spPr>
          <a:xfrm>
            <a:off x="0" y="1532450"/>
            <a:ext cx="9144000" cy="103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a:t>La </a:t>
            </a:r>
            <a:r>
              <a:rPr lang="es-419"/>
              <a:t>mayoría</a:t>
            </a:r>
            <a:r>
              <a:rPr lang="es-419"/>
              <a:t> de los </a:t>
            </a:r>
            <a:r>
              <a:rPr lang="es-419"/>
              <a:t>ependimomas</a:t>
            </a:r>
            <a:r>
              <a:rPr lang="es-419"/>
              <a:t> son tumores bien delimitados y curables </a:t>
            </a:r>
            <a:r>
              <a:rPr lang="es-419"/>
              <a:t>quirúrgicamente                                                                         Son poco frecuentes. Alrededor de 4%                                                                                                                                                                                              Sus células recuerdan a las ependimarias                                                                                                                                                                                                                      Puede metastizar por el LCR hacia el canal medular </a:t>
            </a:r>
            <a:endParaRPr/>
          </a:p>
          <a:p>
            <a:pPr indent="0" lvl="0" marL="0" rtl="0" algn="l">
              <a:spcBef>
                <a:spcPts val="1600"/>
              </a:spcBef>
              <a:spcAft>
                <a:spcPts val="1600"/>
              </a:spcAft>
              <a:buNone/>
            </a:pPr>
            <a:r>
              <a:t/>
            </a:r>
            <a:endParaRPr/>
          </a:p>
        </p:txBody>
      </p:sp>
      <p:sp>
        <p:nvSpPr>
          <p:cNvPr id="557" name="Google Shape;557;p78"/>
          <p:cNvSpPr txBox="1"/>
          <p:nvPr>
            <p:ph type="title"/>
          </p:nvPr>
        </p:nvSpPr>
        <p:spPr>
          <a:xfrm>
            <a:off x="0" y="0"/>
            <a:ext cx="91440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558" name="Google Shape;558;p78"/>
          <p:cNvSpPr txBox="1"/>
          <p:nvPr>
            <p:ph type="title"/>
          </p:nvPr>
        </p:nvSpPr>
        <p:spPr>
          <a:xfrm>
            <a:off x="0" y="4582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TUMORES DERIVADOS DEL NEUROEPITELIO</a:t>
            </a:r>
            <a:endParaRPr sz="2000"/>
          </a:p>
        </p:txBody>
      </p:sp>
      <p:sp>
        <p:nvSpPr>
          <p:cNvPr id="559" name="Google Shape;559;p78"/>
          <p:cNvSpPr txBox="1"/>
          <p:nvPr/>
        </p:nvSpPr>
        <p:spPr>
          <a:xfrm>
            <a:off x="0" y="893450"/>
            <a:ext cx="9144000" cy="4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2600">
                <a:latin typeface="Raleway"/>
                <a:ea typeface="Raleway"/>
                <a:cs typeface="Raleway"/>
                <a:sym typeface="Raleway"/>
              </a:rPr>
              <a:t>Tumores Ependimarios </a:t>
            </a:r>
            <a:endParaRPr b="1" sz="2100">
              <a:latin typeface="Raleway"/>
              <a:ea typeface="Raleway"/>
              <a:cs typeface="Raleway"/>
              <a:sym typeface="Raleway"/>
            </a:endParaRPr>
          </a:p>
        </p:txBody>
      </p:sp>
      <p:sp>
        <p:nvSpPr>
          <p:cNvPr id="560" name="Google Shape;560;p78"/>
          <p:cNvSpPr txBox="1"/>
          <p:nvPr/>
        </p:nvSpPr>
        <p:spPr>
          <a:xfrm>
            <a:off x="0" y="2571750"/>
            <a:ext cx="4448700" cy="25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sz="2000">
                <a:highlight>
                  <a:srgbClr val="CFE2F3"/>
                </a:highlight>
                <a:latin typeface="Lato"/>
                <a:ea typeface="Lato"/>
                <a:cs typeface="Lato"/>
                <a:sym typeface="Lato"/>
              </a:rPr>
              <a:t>Cuadro </a:t>
            </a:r>
            <a:r>
              <a:rPr lang="es-419" sz="2000">
                <a:highlight>
                  <a:srgbClr val="CFE2F3"/>
                </a:highlight>
                <a:latin typeface="Lato"/>
                <a:ea typeface="Lato"/>
                <a:cs typeface="Lato"/>
                <a:sym typeface="Lato"/>
              </a:rPr>
              <a:t>Clínico</a:t>
            </a:r>
            <a:r>
              <a:rPr lang="es-419" sz="2000">
                <a:highlight>
                  <a:srgbClr val="CFE2F3"/>
                </a:highlight>
                <a:latin typeface="Lato"/>
                <a:ea typeface="Lato"/>
                <a:cs typeface="Lato"/>
                <a:sym typeface="Lato"/>
              </a:rPr>
              <a:t> y Diagnóstico</a:t>
            </a:r>
            <a:endParaRPr sz="2000">
              <a:highlight>
                <a:srgbClr val="CFE2F3"/>
              </a:highlight>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El CC </a:t>
            </a:r>
            <a:r>
              <a:rPr lang="es-419">
                <a:latin typeface="Lato"/>
                <a:ea typeface="Lato"/>
                <a:cs typeface="Lato"/>
                <a:sym typeface="Lato"/>
              </a:rPr>
              <a:t>varía</a:t>
            </a:r>
            <a:r>
              <a:rPr lang="es-419">
                <a:latin typeface="Lato"/>
                <a:ea typeface="Lato"/>
                <a:cs typeface="Lato"/>
                <a:sym typeface="Lato"/>
              </a:rPr>
              <a:t> de acuerdo a la localización </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En Adultos: </a:t>
            </a:r>
            <a:r>
              <a:rPr lang="es-419">
                <a:latin typeface="Lato"/>
                <a:ea typeface="Lato"/>
                <a:cs typeface="Lato"/>
                <a:sym typeface="Lato"/>
              </a:rPr>
              <a:t>más</a:t>
            </a:r>
            <a:r>
              <a:rPr lang="es-419">
                <a:latin typeface="Lato"/>
                <a:ea typeface="Lato"/>
                <a:cs typeface="Lato"/>
                <a:sym typeface="Lato"/>
              </a:rPr>
              <a:t> frecuente en hemisferio cerebrales</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En </a:t>
            </a:r>
            <a:r>
              <a:rPr lang="es-419">
                <a:latin typeface="Lato"/>
                <a:ea typeface="Lato"/>
                <a:cs typeface="Lato"/>
                <a:sym typeface="Lato"/>
              </a:rPr>
              <a:t>Jóvenes</a:t>
            </a:r>
            <a:r>
              <a:rPr lang="es-419">
                <a:latin typeface="Lato"/>
                <a:ea typeface="Lato"/>
                <a:cs typeface="Lato"/>
                <a:sym typeface="Lato"/>
              </a:rPr>
              <a:t>: en la fosa posterior </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Puede producir un </a:t>
            </a:r>
            <a:r>
              <a:rPr lang="es-419">
                <a:latin typeface="Lato"/>
                <a:ea typeface="Lato"/>
                <a:cs typeface="Lato"/>
                <a:sym typeface="Lato"/>
              </a:rPr>
              <a:t>Síndrome</a:t>
            </a:r>
            <a:r>
              <a:rPr lang="es-419">
                <a:latin typeface="Lato"/>
                <a:ea typeface="Lato"/>
                <a:cs typeface="Lato"/>
                <a:sym typeface="Lato"/>
              </a:rPr>
              <a:t> </a:t>
            </a:r>
            <a:r>
              <a:rPr lang="es-419">
                <a:latin typeface="Lato"/>
                <a:ea typeface="Lato"/>
                <a:cs typeface="Lato"/>
                <a:sym typeface="Lato"/>
              </a:rPr>
              <a:t>Siringomiélico</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El ependimoma posterior se </a:t>
            </a:r>
            <a:r>
              <a:rPr lang="es-419">
                <a:latin typeface="Lato"/>
                <a:ea typeface="Lato"/>
                <a:cs typeface="Lato"/>
                <a:sym typeface="Lato"/>
              </a:rPr>
              <a:t>manifiesta</a:t>
            </a:r>
            <a:r>
              <a:rPr lang="es-419">
                <a:latin typeface="Lato"/>
                <a:ea typeface="Lato"/>
                <a:cs typeface="Lato"/>
                <a:sym typeface="Lato"/>
              </a:rPr>
              <a:t> por cefalea y </a:t>
            </a:r>
            <a:r>
              <a:rPr lang="es-419">
                <a:latin typeface="Lato"/>
                <a:ea typeface="Lato"/>
                <a:cs typeface="Lato"/>
                <a:sym typeface="Lato"/>
              </a:rPr>
              <a:t>síntomas</a:t>
            </a:r>
            <a:r>
              <a:rPr lang="es-419">
                <a:latin typeface="Lato"/>
                <a:ea typeface="Lato"/>
                <a:cs typeface="Lato"/>
                <a:sym typeface="Lato"/>
              </a:rPr>
              <a:t> cerebelosos o del tronco </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Tiene tendencia a sangrar</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En TC y RM: Imagen nodular redondeada con contraste uniforme</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
        <p:nvSpPr>
          <p:cNvPr id="561" name="Google Shape;561;p78"/>
          <p:cNvSpPr txBox="1"/>
          <p:nvPr/>
        </p:nvSpPr>
        <p:spPr>
          <a:xfrm>
            <a:off x="4448700" y="2571850"/>
            <a:ext cx="4695300" cy="25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sz="2100">
                <a:highlight>
                  <a:srgbClr val="D0E0E3"/>
                </a:highlight>
                <a:latin typeface="Lato"/>
                <a:ea typeface="Lato"/>
                <a:cs typeface="Lato"/>
                <a:sym typeface="Lato"/>
              </a:rPr>
              <a:t>Tratamiento</a:t>
            </a:r>
            <a:endParaRPr sz="2100">
              <a:highlight>
                <a:srgbClr val="D0E0E3"/>
              </a:highlight>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El tx </a:t>
            </a:r>
            <a:r>
              <a:rPr lang="es-419">
                <a:latin typeface="Lato"/>
                <a:ea typeface="Lato"/>
                <a:cs typeface="Lato"/>
                <a:sym typeface="Lato"/>
              </a:rPr>
              <a:t>quirúrgico</a:t>
            </a:r>
            <a:r>
              <a:rPr lang="es-419">
                <a:latin typeface="Lato"/>
                <a:ea typeface="Lato"/>
                <a:cs typeface="Lato"/>
                <a:sym typeface="Lato"/>
              </a:rPr>
              <a:t> puede ser curativo si se extirpa todo el tumor (Grado I)</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Se completa con radioterapia (Grado II y III)</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La quimioterapia se plantea para los niños con resecciones de tumores incompletas</a:t>
            </a:r>
            <a:endParaRPr>
              <a:latin typeface="Lato"/>
              <a:ea typeface="Lato"/>
              <a:cs typeface="Lato"/>
              <a:sym typeface="La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5" name="Shape 565"/>
        <p:cNvGrpSpPr/>
        <p:nvPr/>
      </p:nvGrpSpPr>
      <p:grpSpPr>
        <a:xfrm>
          <a:off x="0" y="0"/>
          <a:ext cx="0" cy="0"/>
          <a:chOff x="0" y="0"/>
          <a:chExt cx="0" cy="0"/>
        </a:xfrm>
      </p:grpSpPr>
      <p:sp>
        <p:nvSpPr>
          <p:cNvPr id="566" name="Google Shape;566;p79"/>
          <p:cNvSpPr/>
          <p:nvPr/>
        </p:nvSpPr>
        <p:spPr>
          <a:xfrm>
            <a:off x="0" y="993400"/>
            <a:ext cx="4556700" cy="4204200"/>
          </a:xfrm>
          <a:prstGeom prst="rect">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79"/>
          <p:cNvSpPr txBox="1"/>
          <p:nvPr>
            <p:ph idx="1" type="body"/>
          </p:nvPr>
        </p:nvSpPr>
        <p:spPr>
          <a:xfrm>
            <a:off x="0" y="2109750"/>
            <a:ext cx="4556700" cy="159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a:t>(PAPILOMA, PAPILOMA </a:t>
            </a:r>
            <a:r>
              <a:rPr lang="es-419"/>
              <a:t>ATÍPICO</a:t>
            </a:r>
            <a:r>
              <a:rPr lang="es-419"/>
              <a:t> Y CARCINOMA)                                                             Son tumores raros                                                                                           Afectan </a:t>
            </a:r>
            <a:r>
              <a:rPr lang="es-419"/>
              <a:t>más</a:t>
            </a:r>
            <a:r>
              <a:rPr lang="es-419"/>
              <a:t> a personas </a:t>
            </a:r>
            <a:r>
              <a:rPr lang="es-419"/>
              <a:t>jóvenes</a:t>
            </a:r>
            <a:r>
              <a:rPr lang="es-419"/>
              <a:t>                                                  Crecen en cualquier cavidad ventricular                                                 </a:t>
            </a:r>
            <a:r>
              <a:rPr lang="es-419"/>
              <a:t>Forma</a:t>
            </a:r>
            <a:r>
              <a:rPr lang="es-419"/>
              <a:t> de coliflor                                                                                     Tienen abundantes calcificaciones                                        Capacidad de diseminarse por LCR                                                       Se manifiesta por hidrocefalia e HIC                           Generalmente Benignas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568" name="Google Shape;568;p79"/>
          <p:cNvSpPr txBox="1"/>
          <p:nvPr>
            <p:ph type="title"/>
          </p:nvPr>
        </p:nvSpPr>
        <p:spPr>
          <a:xfrm>
            <a:off x="0" y="0"/>
            <a:ext cx="91440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569" name="Google Shape;569;p79"/>
          <p:cNvSpPr txBox="1"/>
          <p:nvPr>
            <p:ph type="title"/>
          </p:nvPr>
        </p:nvSpPr>
        <p:spPr>
          <a:xfrm>
            <a:off x="0" y="4582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TUMORES DERIVADOS DEL NEUROEPITELIO</a:t>
            </a:r>
            <a:endParaRPr sz="2000"/>
          </a:p>
        </p:txBody>
      </p:sp>
      <p:sp>
        <p:nvSpPr>
          <p:cNvPr id="570" name="Google Shape;570;p79"/>
          <p:cNvSpPr txBox="1"/>
          <p:nvPr/>
        </p:nvSpPr>
        <p:spPr>
          <a:xfrm>
            <a:off x="0" y="893450"/>
            <a:ext cx="4556700" cy="4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2600">
                <a:solidFill>
                  <a:srgbClr val="FFFFFF"/>
                </a:solidFill>
                <a:latin typeface="Raleway"/>
                <a:ea typeface="Raleway"/>
                <a:cs typeface="Raleway"/>
                <a:sym typeface="Raleway"/>
              </a:rPr>
              <a:t>Tumores de los plexos coroideos</a:t>
            </a:r>
            <a:endParaRPr b="1" sz="2100">
              <a:solidFill>
                <a:srgbClr val="FFFFFF"/>
              </a:solidFill>
              <a:latin typeface="Raleway"/>
              <a:ea typeface="Raleway"/>
              <a:cs typeface="Raleway"/>
              <a:sym typeface="Raleway"/>
            </a:endParaRPr>
          </a:p>
        </p:txBody>
      </p:sp>
      <p:sp>
        <p:nvSpPr>
          <p:cNvPr id="571" name="Google Shape;571;p79"/>
          <p:cNvSpPr txBox="1"/>
          <p:nvPr/>
        </p:nvSpPr>
        <p:spPr>
          <a:xfrm>
            <a:off x="4587300" y="893450"/>
            <a:ext cx="4556700" cy="4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2600">
                <a:latin typeface="Raleway"/>
                <a:ea typeface="Raleway"/>
                <a:cs typeface="Raleway"/>
                <a:sym typeface="Raleway"/>
              </a:rPr>
              <a:t>Tumores Neuronales y Neurogliales</a:t>
            </a:r>
            <a:endParaRPr b="1" sz="2100">
              <a:latin typeface="Raleway"/>
              <a:ea typeface="Raleway"/>
              <a:cs typeface="Raleway"/>
              <a:sym typeface="Raleway"/>
            </a:endParaRPr>
          </a:p>
        </p:txBody>
      </p:sp>
      <p:sp>
        <p:nvSpPr>
          <p:cNvPr id="572" name="Google Shape;572;p79"/>
          <p:cNvSpPr txBox="1"/>
          <p:nvPr/>
        </p:nvSpPr>
        <p:spPr>
          <a:xfrm>
            <a:off x="4587400" y="2109750"/>
            <a:ext cx="4556700" cy="258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a:highlight>
                  <a:srgbClr val="C9DAF8"/>
                </a:highlight>
                <a:latin typeface="Lato"/>
                <a:ea typeface="Lato"/>
                <a:cs typeface="Lato"/>
                <a:sym typeface="Lato"/>
              </a:rPr>
              <a:t>NEURONALES</a:t>
            </a:r>
            <a:endParaRPr>
              <a:highlight>
                <a:srgbClr val="C9DAF8"/>
              </a:highlight>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Incluye dos variedades principales; el gangliocitoma y el </a:t>
            </a:r>
            <a:r>
              <a:rPr lang="es-419">
                <a:latin typeface="Lato"/>
                <a:ea typeface="Lato"/>
                <a:cs typeface="Lato"/>
                <a:sym typeface="Lato"/>
              </a:rPr>
              <a:t>neurocitoma central</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s-419">
                <a:highlight>
                  <a:srgbClr val="C9DAF8"/>
                </a:highlight>
                <a:latin typeface="Lato"/>
                <a:ea typeface="Lato"/>
                <a:cs typeface="Lato"/>
                <a:sym typeface="Lato"/>
              </a:rPr>
              <a:t>NEUROGLIALES</a:t>
            </a:r>
            <a:endParaRPr>
              <a:highlight>
                <a:srgbClr val="C9DAF8"/>
              </a:highlight>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Son tumores muy raros </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Mayor incidencia en la infancia</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Se localizan en la corteza frontal o temporal</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Bien delimitados </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En TC: hipodensos a veces </a:t>
            </a:r>
            <a:r>
              <a:rPr lang="es-419">
                <a:latin typeface="Lato"/>
                <a:ea typeface="Lato"/>
                <a:cs typeface="Lato"/>
                <a:sym typeface="Lato"/>
              </a:rPr>
              <a:t>quísticos</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En RM: hipo o isointensos </a:t>
            </a:r>
            <a:endParaRPr>
              <a:latin typeface="Lato"/>
              <a:ea typeface="Lato"/>
              <a:cs typeface="Lato"/>
              <a:sym typeface="Lato"/>
            </a:endParaRPr>
          </a:p>
          <a:p>
            <a:pPr indent="0" lvl="0" marL="0" rtl="0" algn="ctr">
              <a:spcBef>
                <a:spcPts val="0"/>
              </a:spcBef>
              <a:spcAft>
                <a:spcPts val="0"/>
              </a:spcAft>
              <a:buNone/>
            </a:pPr>
            <a:r>
              <a:rPr lang="es-419">
                <a:latin typeface="Lato"/>
                <a:ea typeface="Lato"/>
                <a:cs typeface="Lato"/>
                <a:sym typeface="Lato"/>
              </a:rPr>
              <a:t>La reseccion qx consigue buenos resultados</a:t>
            </a:r>
            <a:endParaRPr>
              <a:latin typeface="Lato"/>
              <a:ea typeface="Lato"/>
              <a:cs typeface="Lato"/>
              <a:sym typeface="La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6" name="Shape 576"/>
        <p:cNvGrpSpPr/>
        <p:nvPr/>
      </p:nvGrpSpPr>
      <p:grpSpPr>
        <a:xfrm>
          <a:off x="0" y="0"/>
          <a:ext cx="0" cy="0"/>
          <a:chOff x="0" y="0"/>
          <a:chExt cx="0" cy="0"/>
        </a:xfrm>
      </p:grpSpPr>
      <p:sp>
        <p:nvSpPr>
          <p:cNvPr id="577" name="Google Shape;577;p80"/>
          <p:cNvSpPr txBox="1"/>
          <p:nvPr>
            <p:ph idx="1" type="body"/>
          </p:nvPr>
        </p:nvSpPr>
        <p:spPr>
          <a:xfrm>
            <a:off x="0" y="716225"/>
            <a:ext cx="9144000" cy="236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rPr lang="es-419"/>
              <a:t>En la </a:t>
            </a:r>
            <a:r>
              <a:rPr lang="es-419"/>
              <a:t>región</a:t>
            </a:r>
            <a:r>
              <a:rPr lang="es-419"/>
              <a:t> de la </a:t>
            </a:r>
            <a:r>
              <a:rPr lang="es-419"/>
              <a:t>glándula</a:t>
            </a:r>
            <a:r>
              <a:rPr lang="es-419"/>
              <a:t> pineal se pueden dar varios tipos de masas o tumores:</a:t>
            </a:r>
            <a:endParaRPr/>
          </a:p>
          <a:p>
            <a:pPr indent="-311150" lvl="0" marL="457200" rtl="0" algn="l">
              <a:spcBef>
                <a:spcPts val="1600"/>
              </a:spcBef>
              <a:spcAft>
                <a:spcPts val="0"/>
              </a:spcAft>
              <a:buSzPts val="1300"/>
              <a:buChar char="●"/>
            </a:pPr>
            <a:r>
              <a:rPr lang="es-419"/>
              <a:t>Derivados de las </a:t>
            </a:r>
            <a:r>
              <a:rPr lang="es-419"/>
              <a:t>células</a:t>
            </a:r>
            <a:r>
              <a:rPr lang="es-419"/>
              <a:t> pineales (pineocitoma y su variedad maligna, pineoblastoma)</a:t>
            </a:r>
            <a:endParaRPr/>
          </a:p>
          <a:p>
            <a:pPr indent="-311150" lvl="0" marL="457200" rtl="0" algn="l">
              <a:spcBef>
                <a:spcPts val="0"/>
              </a:spcBef>
              <a:spcAft>
                <a:spcPts val="0"/>
              </a:spcAft>
              <a:buSzPts val="1300"/>
              <a:buChar char="●"/>
            </a:pPr>
            <a:r>
              <a:rPr lang="es-419"/>
              <a:t>Tumores de tipo glial (astrocitomas, glioblastomas)</a:t>
            </a:r>
            <a:endParaRPr/>
          </a:p>
          <a:p>
            <a:pPr indent="-311150" lvl="0" marL="457200" rtl="0" algn="l">
              <a:spcBef>
                <a:spcPts val="0"/>
              </a:spcBef>
              <a:spcAft>
                <a:spcPts val="0"/>
              </a:spcAft>
              <a:buSzPts val="1300"/>
              <a:buChar char="●"/>
            </a:pPr>
            <a:r>
              <a:rPr lang="es-419"/>
              <a:t>Tumores derivados de </a:t>
            </a:r>
            <a:r>
              <a:rPr lang="es-419"/>
              <a:t>células</a:t>
            </a:r>
            <a:r>
              <a:rPr lang="es-419"/>
              <a:t> germinales (germinomas, carcinomas embrionarios, teratomas)</a:t>
            </a:r>
            <a:endParaRPr/>
          </a:p>
          <a:p>
            <a:pPr indent="-311150" lvl="0" marL="457200" rtl="0" algn="l">
              <a:spcBef>
                <a:spcPts val="0"/>
              </a:spcBef>
              <a:spcAft>
                <a:spcPts val="0"/>
              </a:spcAft>
              <a:buSzPts val="1300"/>
              <a:buChar char="●"/>
            </a:pPr>
            <a:r>
              <a:rPr lang="es-419"/>
              <a:t>Tumores mesenquimales (meningiomas y lipomas)</a:t>
            </a:r>
            <a:endParaRPr/>
          </a:p>
          <a:p>
            <a:pPr indent="-311150" lvl="0" marL="457200" rtl="0" algn="l">
              <a:spcBef>
                <a:spcPts val="0"/>
              </a:spcBef>
              <a:spcAft>
                <a:spcPts val="0"/>
              </a:spcAft>
              <a:buSzPts val="1300"/>
              <a:buChar char="●"/>
            </a:pPr>
            <a:r>
              <a:rPr lang="es-419"/>
              <a:t>Quistes de varios tipos</a:t>
            </a:r>
            <a:endParaRPr/>
          </a:p>
          <a:p>
            <a:pPr indent="-311150" lvl="0" marL="457200" rtl="0" algn="l">
              <a:spcBef>
                <a:spcPts val="0"/>
              </a:spcBef>
              <a:spcAft>
                <a:spcPts val="0"/>
              </a:spcAft>
              <a:buSzPts val="1300"/>
              <a:buChar char="●"/>
            </a:pPr>
            <a:r>
              <a:rPr lang="es-419"/>
              <a:t>Heterotopías</a:t>
            </a:r>
            <a:r>
              <a:rPr lang="es-419"/>
              <a:t> de </a:t>
            </a:r>
            <a:r>
              <a:rPr lang="es-419"/>
              <a:t>tejido</a:t>
            </a:r>
            <a:r>
              <a:rPr lang="es-419"/>
              <a:t> nervioso</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578" name="Google Shape;578;p80"/>
          <p:cNvSpPr txBox="1"/>
          <p:nvPr>
            <p:ph type="title"/>
          </p:nvPr>
        </p:nvSpPr>
        <p:spPr>
          <a:xfrm>
            <a:off x="0" y="0"/>
            <a:ext cx="91440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579" name="Google Shape;579;p80"/>
          <p:cNvSpPr txBox="1"/>
          <p:nvPr>
            <p:ph type="title"/>
          </p:nvPr>
        </p:nvSpPr>
        <p:spPr>
          <a:xfrm>
            <a:off x="0" y="4582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TUMORES DE LA </a:t>
            </a:r>
            <a:r>
              <a:rPr lang="es-419" sz="2000"/>
              <a:t>REGIÓN</a:t>
            </a:r>
            <a:r>
              <a:rPr lang="es-419" sz="2000"/>
              <a:t> PINEAL</a:t>
            </a:r>
            <a:endParaRPr sz="2000"/>
          </a:p>
        </p:txBody>
      </p:sp>
      <p:sp>
        <p:nvSpPr>
          <p:cNvPr id="580" name="Google Shape;580;p80"/>
          <p:cNvSpPr txBox="1"/>
          <p:nvPr/>
        </p:nvSpPr>
        <p:spPr>
          <a:xfrm>
            <a:off x="15400" y="3126150"/>
            <a:ext cx="9144000" cy="201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2600">
                <a:latin typeface="Raleway"/>
                <a:ea typeface="Raleway"/>
                <a:cs typeface="Raleway"/>
                <a:sym typeface="Raleway"/>
              </a:rPr>
              <a:t>Pineocitoma y Pineoblastoma</a:t>
            </a:r>
            <a:endParaRPr b="1" sz="2600">
              <a:latin typeface="Raleway"/>
              <a:ea typeface="Raleway"/>
              <a:cs typeface="Raleway"/>
              <a:sym typeface="Raleway"/>
            </a:endParaRPr>
          </a:p>
          <a:p>
            <a:pPr indent="0" lvl="0" marL="0" rtl="0" algn="ctr">
              <a:spcBef>
                <a:spcPts val="0"/>
              </a:spcBef>
              <a:spcAft>
                <a:spcPts val="0"/>
              </a:spcAft>
              <a:buNone/>
            </a:pPr>
            <a:r>
              <a:rPr lang="es-419" sz="1300">
                <a:latin typeface="Lato"/>
                <a:ea typeface="Lato"/>
                <a:cs typeface="Lato"/>
                <a:sym typeface="Lato"/>
              </a:rPr>
              <a:t>Deriva de las </a:t>
            </a:r>
            <a:r>
              <a:rPr lang="es-419" sz="1300">
                <a:latin typeface="Lato"/>
                <a:ea typeface="Lato"/>
                <a:cs typeface="Lato"/>
                <a:sym typeface="Lato"/>
              </a:rPr>
              <a:t>células</a:t>
            </a:r>
            <a:r>
              <a:rPr lang="es-419" sz="1300">
                <a:latin typeface="Lato"/>
                <a:ea typeface="Lato"/>
                <a:cs typeface="Lato"/>
                <a:sym typeface="Lato"/>
              </a:rPr>
              <a:t> </a:t>
            </a:r>
            <a:r>
              <a:rPr lang="es-419" sz="1300">
                <a:latin typeface="Lato"/>
                <a:ea typeface="Lato"/>
                <a:cs typeface="Lato"/>
                <a:sym typeface="Lato"/>
              </a:rPr>
              <a:t>intrínsecas</a:t>
            </a:r>
            <a:r>
              <a:rPr lang="es-419" sz="1300">
                <a:latin typeface="Lato"/>
                <a:ea typeface="Lato"/>
                <a:cs typeface="Lato"/>
                <a:sym typeface="Lato"/>
              </a:rPr>
              <a:t> de la pineal</a:t>
            </a:r>
            <a:endParaRPr sz="1300">
              <a:latin typeface="Lato"/>
              <a:ea typeface="Lato"/>
              <a:cs typeface="Lato"/>
              <a:sym typeface="Lato"/>
            </a:endParaRPr>
          </a:p>
          <a:p>
            <a:pPr indent="0" lvl="0" marL="0" rtl="0" algn="ctr">
              <a:spcBef>
                <a:spcPts val="0"/>
              </a:spcBef>
              <a:spcAft>
                <a:spcPts val="0"/>
              </a:spcAft>
              <a:buNone/>
            </a:pPr>
            <a:r>
              <a:rPr lang="es-419" sz="1300">
                <a:highlight>
                  <a:srgbClr val="C9DAF8"/>
                </a:highlight>
                <a:latin typeface="Lato"/>
                <a:ea typeface="Lato"/>
                <a:cs typeface="Lato"/>
                <a:sym typeface="Lato"/>
              </a:rPr>
              <a:t>Clínica</a:t>
            </a:r>
            <a:r>
              <a:rPr lang="es-419" sz="1300">
                <a:latin typeface="Lato"/>
                <a:ea typeface="Lato"/>
                <a:cs typeface="Lato"/>
                <a:sym typeface="Lato"/>
              </a:rPr>
              <a:t>: Se </a:t>
            </a:r>
            <a:r>
              <a:rPr lang="es-419" sz="1300">
                <a:latin typeface="Lato"/>
                <a:ea typeface="Lato"/>
                <a:cs typeface="Lato"/>
                <a:sym typeface="Lato"/>
              </a:rPr>
              <a:t>manifiesta</a:t>
            </a:r>
            <a:r>
              <a:rPr lang="es-419" sz="1300">
                <a:latin typeface="Lato"/>
                <a:ea typeface="Lato"/>
                <a:cs typeface="Lato"/>
                <a:sym typeface="Lato"/>
              </a:rPr>
              <a:t> por la aparición de cefalea, hidrocefalia e HIC y con </a:t>
            </a:r>
            <a:r>
              <a:rPr lang="es-419" sz="1300">
                <a:latin typeface="Lato"/>
                <a:ea typeface="Lato"/>
                <a:cs typeface="Lato"/>
                <a:sym typeface="Lato"/>
              </a:rPr>
              <a:t>síndrome</a:t>
            </a:r>
            <a:r>
              <a:rPr lang="es-419" sz="1300">
                <a:latin typeface="Lato"/>
                <a:ea typeface="Lato"/>
                <a:cs typeface="Lato"/>
                <a:sym typeface="Lato"/>
              </a:rPr>
              <a:t> pretectal del </a:t>
            </a:r>
            <a:r>
              <a:rPr lang="es-419" sz="1300">
                <a:latin typeface="Lato"/>
                <a:ea typeface="Lato"/>
                <a:cs typeface="Lato"/>
                <a:sym typeface="Lato"/>
              </a:rPr>
              <a:t>mesencéfalo</a:t>
            </a:r>
            <a:r>
              <a:rPr lang="es-419" sz="1300">
                <a:latin typeface="Lato"/>
                <a:ea typeface="Lato"/>
                <a:cs typeface="Lato"/>
                <a:sym typeface="Lato"/>
              </a:rPr>
              <a:t> o de Parinaud</a:t>
            </a:r>
            <a:endParaRPr sz="1300">
              <a:latin typeface="Lato"/>
              <a:ea typeface="Lato"/>
              <a:cs typeface="Lato"/>
              <a:sym typeface="Lato"/>
            </a:endParaRPr>
          </a:p>
          <a:p>
            <a:pPr indent="0" lvl="0" marL="0" rtl="0" algn="ctr">
              <a:spcBef>
                <a:spcPts val="0"/>
              </a:spcBef>
              <a:spcAft>
                <a:spcPts val="0"/>
              </a:spcAft>
              <a:buNone/>
            </a:pPr>
            <a:r>
              <a:rPr lang="es-419" sz="1300">
                <a:highlight>
                  <a:srgbClr val="C9DAF8"/>
                </a:highlight>
                <a:latin typeface="Lato"/>
                <a:ea typeface="Lato"/>
                <a:cs typeface="Lato"/>
                <a:sym typeface="Lato"/>
              </a:rPr>
              <a:t>Diagnóstico:</a:t>
            </a:r>
            <a:r>
              <a:rPr lang="es-419" sz="1300">
                <a:latin typeface="Lato"/>
                <a:ea typeface="Lato"/>
                <a:cs typeface="Lato"/>
                <a:sym typeface="Lato"/>
              </a:rPr>
              <a:t> La RM es la prueba de imagen de elección  </a:t>
            </a:r>
            <a:endParaRPr sz="1300">
              <a:latin typeface="Lato"/>
              <a:ea typeface="Lato"/>
              <a:cs typeface="Lato"/>
              <a:sym typeface="Lato"/>
            </a:endParaRPr>
          </a:p>
          <a:p>
            <a:pPr indent="0" lvl="0" marL="0" rtl="0" algn="ctr">
              <a:spcBef>
                <a:spcPts val="0"/>
              </a:spcBef>
              <a:spcAft>
                <a:spcPts val="0"/>
              </a:spcAft>
              <a:buNone/>
            </a:pPr>
            <a:r>
              <a:rPr lang="es-419" sz="1300">
                <a:highlight>
                  <a:srgbClr val="C9DAF8"/>
                </a:highlight>
                <a:latin typeface="Lato"/>
                <a:ea typeface="Lato"/>
                <a:cs typeface="Lato"/>
                <a:sym typeface="Lato"/>
              </a:rPr>
              <a:t>Tratamiento:</a:t>
            </a:r>
            <a:r>
              <a:rPr lang="es-419" sz="1300">
                <a:latin typeface="Lato"/>
                <a:ea typeface="Lato"/>
                <a:cs typeface="Lato"/>
                <a:sym typeface="Lato"/>
              </a:rPr>
              <a:t>Intervención qx cuando haya hidrocefalia y compresión del </a:t>
            </a:r>
            <a:r>
              <a:rPr lang="es-419" sz="1300">
                <a:latin typeface="Lato"/>
                <a:ea typeface="Lato"/>
                <a:cs typeface="Lato"/>
                <a:sym typeface="Lato"/>
              </a:rPr>
              <a:t>mesencéfalo</a:t>
            </a:r>
            <a:endParaRPr sz="1300">
              <a:latin typeface="Lato"/>
              <a:ea typeface="Lato"/>
              <a:cs typeface="Lato"/>
              <a:sym typeface="Lato"/>
            </a:endParaRPr>
          </a:p>
          <a:p>
            <a:pPr indent="0" lvl="0" marL="0" rtl="0" algn="ctr">
              <a:spcBef>
                <a:spcPts val="0"/>
              </a:spcBef>
              <a:spcAft>
                <a:spcPts val="0"/>
              </a:spcAft>
              <a:buNone/>
            </a:pPr>
            <a:r>
              <a:rPr lang="es-419" sz="1300">
                <a:latin typeface="Lato"/>
                <a:ea typeface="Lato"/>
                <a:cs typeface="Lato"/>
                <a:sym typeface="Lato"/>
              </a:rPr>
              <a:t>Se complementa tx con radioterapia local</a:t>
            </a:r>
            <a:endParaRPr sz="1300">
              <a:latin typeface="Lato"/>
              <a:ea typeface="Lato"/>
              <a:cs typeface="Lato"/>
              <a:sym typeface="Lato"/>
            </a:endParaRPr>
          </a:p>
          <a:p>
            <a:pPr indent="0" lvl="0" marL="0" rtl="0" algn="ctr">
              <a:spcBef>
                <a:spcPts val="0"/>
              </a:spcBef>
              <a:spcAft>
                <a:spcPts val="0"/>
              </a:spcAft>
              <a:buNone/>
            </a:pPr>
            <a:r>
              <a:t/>
            </a:r>
            <a:endParaRPr b="1">
              <a:latin typeface="Raleway"/>
              <a:ea typeface="Raleway"/>
              <a:cs typeface="Raleway"/>
              <a:sym typeface="Raleway"/>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4" name="Shape 584"/>
        <p:cNvGrpSpPr/>
        <p:nvPr/>
      </p:nvGrpSpPr>
      <p:grpSpPr>
        <a:xfrm>
          <a:off x="0" y="0"/>
          <a:ext cx="0" cy="0"/>
          <a:chOff x="0" y="0"/>
          <a:chExt cx="0" cy="0"/>
        </a:xfrm>
      </p:grpSpPr>
      <p:pic>
        <p:nvPicPr>
          <p:cNvPr id="585" name="Google Shape;585;p81"/>
          <p:cNvPicPr preferRelativeResize="0"/>
          <p:nvPr/>
        </p:nvPicPr>
        <p:blipFill rotWithShape="1">
          <a:blip r:embed="rId3">
            <a:alphaModFix/>
          </a:blip>
          <a:srcRect b="10211" l="21742" r="7551" t="18921"/>
          <a:stretch/>
        </p:blipFill>
        <p:spPr>
          <a:xfrm>
            <a:off x="0" y="-4623"/>
            <a:ext cx="9144001" cy="515273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9" name="Shape 589"/>
        <p:cNvGrpSpPr/>
        <p:nvPr/>
      </p:nvGrpSpPr>
      <p:grpSpPr>
        <a:xfrm>
          <a:off x="0" y="0"/>
          <a:ext cx="0" cy="0"/>
          <a:chOff x="0" y="0"/>
          <a:chExt cx="0" cy="0"/>
        </a:xfrm>
      </p:grpSpPr>
      <p:pic>
        <p:nvPicPr>
          <p:cNvPr id="590" name="Google Shape;590;p82"/>
          <p:cNvPicPr preferRelativeResize="0"/>
          <p:nvPr/>
        </p:nvPicPr>
        <p:blipFill rotWithShape="1">
          <a:blip r:embed="rId3">
            <a:alphaModFix/>
          </a:blip>
          <a:srcRect b="9630" l="21742" r="7551" t="18338"/>
          <a:stretch/>
        </p:blipFill>
        <p:spPr>
          <a:xfrm>
            <a:off x="-30450" y="-204812"/>
            <a:ext cx="9204900" cy="527207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4" name="Shape 594"/>
        <p:cNvGrpSpPr/>
        <p:nvPr/>
      </p:nvGrpSpPr>
      <p:grpSpPr>
        <a:xfrm>
          <a:off x="0" y="0"/>
          <a:ext cx="0" cy="0"/>
          <a:chOff x="0" y="0"/>
          <a:chExt cx="0" cy="0"/>
        </a:xfrm>
      </p:grpSpPr>
      <p:pic>
        <p:nvPicPr>
          <p:cNvPr id="595" name="Google Shape;595;p83"/>
          <p:cNvPicPr preferRelativeResize="0"/>
          <p:nvPr/>
        </p:nvPicPr>
        <p:blipFill rotWithShape="1">
          <a:blip r:embed="rId3">
            <a:alphaModFix/>
          </a:blip>
          <a:srcRect b="9630" l="22070" r="7551" t="19502"/>
          <a:stretch/>
        </p:blipFill>
        <p:spPr>
          <a:xfrm>
            <a:off x="0" y="-65400"/>
            <a:ext cx="9144001" cy="517663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9" name="Shape 599"/>
        <p:cNvGrpSpPr/>
        <p:nvPr/>
      </p:nvGrpSpPr>
      <p:grpSpPr>
        <a:xfrm>
          <a:off x="0" y="0"/>
          <a:ext cx="0" cy="0"/>
          <a:chOff x="0" y="0"/>
          <a:chExt cx="0" cy="0"/>
        </a:xfrm>
      </p:grpSpPr>
      <p:pic>
        <p:nvPicPr>
          <p:cNvPr id="600" name="Google Shape;600;p84"/>
          <p:cNvPicPr preferRelativeResize="0"/>
          <p:nvPr/>
        </p:nvPicPr>
        <p:blipFill rotWithShape="1">
          <a:blip r:embed="rId3">
            <a:alphaModFix/>
          </a:blip>
          <a:srcRect b="10212" l="21908" r="7713" t="19210"/>
          <a:stretch/>
        </p:blipFill>
        <p:spPr>
          <a:xfrm>
            <a:off x="0" y="-66775"/>
            <a:ext cx="9144001" cy="51554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4" name="Shape 604"/>
        <p:cNvGrpSpPr/>
        <p:nvPr/>
      </p:nvGrpSpPr>
      <p:grpSpPr>
        <a:xfrm>
          <a:off x="0" y="0"/>
          <a:ext cx="0" cy="0"/>
          <a:chOff x="0" y="0"/>
          <a:chExt cx="0" cy="0"/>
        </a:xfrm>
      </p:grpSpPr>
      <p:pic>
        <p:nvPicPr>
          <p:cNvPr id="605" name="Google Shape;605;p85"/>
          <p:cNvPicPr preferRelativeResize="0"/>
          <p:nvPr/>
        </p:nvPicPr>
        <p:blipFill rotWithShape="1">
          <a:blip r:embed="rId3">
            <a:alphaModFix/>
          </a:blip>
          <a:srcRect b="9624" l="21578" r="7879" t="18926"/>
          <a:stretch/>
        </p:blipFill>
        <p:spPr>
          <a:xfrm>
            <a:off x="-70275" y="-31750"/>
            <a:ext cx="9144001" cy="5207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Google Shape;241;p41"/>
          <p:cNvSpPr txBox="1"/>
          <p:nvPr>
            <p:ph idx="1" type="body"/>
          </p:nvPr>
        </p:nvSpPr>
        <p:spPr>
          <a:xfrm>
            <a:off x="432325" y="1505450"/>
            <a:ext cx="2782200" cy="3416400"/>
          </a:xfrm>
          <a:prstGeom prst="rect">
            <a:avLst/>
          </a:prstGeom>
        </p:spPr>
        <p:txBody>
          <a:bodyPr anchorCtr="0" anchor="t" bIns="91425" lIns="91425" spcFirstLastPara="1" rIns="91425" wrap="square" tIns="91425">
            <a:noAutofit/>
          </a:bodyPr>
          <a:lstStyle/>
          <a:p>
            <a:pPr indent="0" lvl="0" marL="0" rtl="0" algn="just">
              <a:spcBef>
                <a:spcPts val="0"/>
              </a:spcBef>
              <a:spcAft>
                <a:spcPts val="1600"/>
              </a:spcAft>
              <a:buNone/>
            </a:pPr>
            <a:r>
              <a:rPr lang="es-419" sz="1500">
                <a:solidFill>
                  <a:srgbClr val="000000"/>
                </a:solidFill>
              </a:rPr>
              <a:t>Los tumores cerebrales se desarrollan como consecuencia de la acumulación de una serie de anomalías genéticas que permiten a las células escapar de los mecanismos de regulación (crecimiento, diferenciación, etc.) y de la destrucción por el sistema inmunitario.</a:t>
            </a:r>
            <a:endParaRPr sz="1500">
              <a:solidFill>
                <a:srgbClr val="000000"/>
              </a:solidFill>
            </a:endParaRPr>
          </a:p>
        </p:txBody>
      </p:sp>
      <p:pic>
        <p:nvPicPr>
          <p:cNvPr id="242" name="Google Shape;242;p41"/>
          <p:cNvPicPr preferRelativeResize="0"/>
          <p:nvPr/>
        </p:nvPicPr>
        <p:blipFill rotWithShape="1">
          <a:blip r:embed="rId3">
            <a:alphaModFix/>
          </a:blip>
          <a:srcRect b="6252" l="0" r="0" t="0"/>
          <a:stretch/>
        </p:blipFill>
        <p:spPr>
          <a:xfrm>
            <a:off x="3580163" y="935050"/>
            <a:ext cx="5505475" cy="3986800"/>
          </a:xfrm>
          <a:prstGeom prst="rect">
            <a:avLst/>
          </a:prstGeom>
          <a:noFill/>
          <a:ln>
            <a:noFill/>
          </a:ln>
        </p:spPr>
      </p:pic>
      <p:sp>
        <p:nvSpPr>
          <p:cNvPr id="243" name="Google Shape;243;p41"/>
          <p:cNvSpPr txBox="1"/>
          <p:nvPr/>
        </p:nvSpPr>
        <p:spPr>
          <a:xfrm>
            <a:off x="3826388" y="4862550"/>
            <a:ext cx="5013000" cy="35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419" sz="1100">
                <a:latin typeface="Baloo Bhai"/>
                <a:ea typeface="Baloo Bhai"/>
                <a:cs typeface="Baloo Bhai"/>
                <a:sym typeface="Baloo Bhai"/>
              </a:rPr>
              <a:t>Vias de algunos cambios genéticos implicados en el desarrollo de tumores gliales</a:t>
            </a:r>
            <a:endParaRPr sz="1100">
              <a:latin typeface="Baloo Bhai"/>
              <a:ea typeface="Baloo Bhai"/>
              <a:cs typeface="Baloo Bhai"/>
              <a:sym typeface="Baloo Bhai"/>
            </a:endParaRPr>
          </a:p>
        </p:txBody>
      </p:sp>
      <p:sp>
        <p:nvSpPr>
          <p:cNvPr id="244" name="Google Shape;244;p41"/>
          <p:cNvSpPr txBox="1"/>
          <p:nvPr>
            <p:ph type="title"/>
          </p:nvPr>
        </p:nvSpPr>
        <p:spPr>
          <a:xfrm>
            <a:off x="0" y="499200"/>
            <a:ext cx="9144000" cy="535200"/>
          </a:xfrm>
          <a:prstGeom prst="rect">
            <a:avLst/>
          </a:prstGeom>
          <a:solidFill>
            <a:srgbClr val="CFE2F3"/>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GENÉTICA</a:t>
            </a:r>
            <a:r>
              <a:rPr lang="es-419" sz="2000"/>
              <a:t> MOLECULAR</a:t>
            </a:r>
            <a:endParaRPr sz="2000"/>
          </a:p>
        </p:txBody>
      </p:sp>
      <p:sp>
        <p:nvSpPr>
          <p:cNvPr id="245" name="Google Shape;245;p41"/>
          <p:cNvSpPr txBox="1"/>
          <p:nvPr>
            <p:ph type="title"/>
          </p:nvPr>
        </p:nvSpPr>
        <p:spPr>
          <a:xfrm>
            <a:off x="0" y="0"/>
            <a:ext cx="9144000" cy="499200"/>
          </a:xfrm>
          <a:prstGeom prst="rect">
            <a:avLst/>
          </a:prstGeom>
          <a:solidFill>
            <a:srgbClr val="0B5394"/>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700">
                <a:solidFill>
                  <a:srgbClr val="FFFFFF"/>
                </a:solidFill>
              </a:rPr>
              <a:t>Tumores cerebrales primarios: Aspectos generales</a:t>
            </a:r>
            <a:endParaRPr b="1" sz="2700">
              <a:solidFill>
                <a:srgbClr val="FFFFFF"/>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9" name="Shape 609"/>
        <p:cNvGrpSpPr/>
        <p:nvPr/>
      </p:nvGrpSpPr>
      <p:grpSpPr>
        <a:xfrm>
          <a:off x="0" y="0"/>
          <a:ext cx="0" cy="0"/>
          <a:chOff x="0" y="0"/>
          <a:chExt cx="0" cy="0"/>
        </a:xfrm>
      </p:grpSpPr>
      <p:pic>
        <p:nvPicPr>
          <p:cNvPr id="610" name="Google Shape;610;p86"/>
          <p:cNvPicPr preferRelativeResize="0"/>
          <p:nvPr/>
        </p:nvPicPr>
        <p:blipFill rotWithShape="1">
          <a:blip r:embed="rId3">
            <a:alphaModFix/>
          </a:blip>
          <a:srcRect b="11079" l="22234" r="7712" t="18926"/>
          <a:stretch/>
        </p:blipFill>
        <p:spPr>
          <a:xfrm>
            <a:off x="0" y="6650"/>
            <a:ext cx="9144001" cy="513684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4" name="Shape 614"/>
        <p:cNvGrpSpPr/>
        <p:nvPr/>
      </p:nvGrpSpPr>
      <p:grpSpPr>
        <a:xfrm>
          <a:off x="0" y="0"/>
          <a:ext cx="0" cy="0"/>
          <a:chOff x="0" y="0"/>
          <a:chExt cx="0" cy="0"/>
        </a:xfrm>
      </p:grpSpPr>
      <p:pic>
        <p:nvPicPr>
          <p:cNvPr id="615" name="Google Shape;615;p87"/>
          <p:cNvPicPr preferRelativeResize="0"/>
          <p:nvPr/>
        </p:nvPicPr>
        <p:blipFill rotWithShape="1">
          <a:blip r:embed="rId3">
            <a:alphaModFix/>
          </a:blip>
          <a:srcRect b="10212" l="22073" r="7873" t="19503"/>
          <a:stretch/>
        </p:blipFill>
        <p:spPr>
          <a:xfrm>
            <a:off x="0" y="-61276"/>
            <a:ext cx="9144001" cy="515818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9" name="Shape 619"/>
        <p:cNvGrpSpPr/>
        <p:nvPr/>
      </p:nvGrpSpPr>
      <p:grpSpPr>
        <a:xfrm>
          <a:off x="0" y="0"/>
          <a:ext cx="0" cy="0"/>
          <a:chOff x="0" y="0"/>
          <a:chExt cx="0" cy="0"/>
        </a:xfrm>
      </p:grpSpPr>
      <p:pic>
        <p:nvPicPr>
          <p:cNvPr id="620" name="Google Shape;620;p88"/>
          <p:cNvPicPr preferRelativeResize="0"/>
          <p:nvPr/>
        </p:nvPicPr>
        <p:blipFill rotWithShape="1">
          <a:blip r:embed="rId3">
            <a:alphaModFix/>
          </a:blip>
          <a:srcRect b="9916" l="21907" r="7878" t="19507"/>
          <a:stretch/>
        </p:blipFill>
        <p:spPr>
          <a:xfrm>
            <a:off x="0" y="21575"/>
            <a:ext cx="9101648"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4" name="Shape 624"/>
        <p:cNvGrpSpPr/>
        <p:nvPr/>
      </p:nvGrpSpPr>
      <p:grpSpPr>
        <a:xfrm>
          <a:off x="0" y="0"/>
          <a:ext cx="0" cy="0"/>
          <a:chOff x="0" y="0"/>
          <a:chExt cx="0" cy="0"/>
        </a:xfrm>
      </p:grpSpPr>
      <p:pic>
        <p:nvPicPr>
          <p:cNvPr id="625" name="Google Shape;625;p89"/>
          <p:cNvPicPr preferRelativeResize="0"/>
          <p:nvPr/>
        </p:nvPicPr>
        <p:blipFill rotWithShape="1">
          <a:blip r:embed="rId3">
            <a:alphaModFix/>
          </a:blip>
          <a:srcRect b="9916" l="21578" r="7554" t="19507"/>
          <a:stretch/>
        </p:blipFill>
        <p:spPr>
          <a:xfrm>
            <a:off x="1" y="11850"/>
            <a:ext cx="9144001" cy="511980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9" name="Shape 629"/>
        <p:cNvGrpSpPr/>
        <p:nvPr/>
      </p:nvGrpSpPr>
      <p:grpSpPr>
        <a:xfrm>
          <a:off x="0" y="0"/>
          <a:ext cx="0" cy="0"/>
          <a:chOff x="0" y="0"/>
          <a:chExt cx="0" cy="0"/>
        </a:xfrm>
      </p:grpSpPr>
      <p:pic>
        <p:nvPicPr>
          <p:cNvPr id="630" name="Google Shape;630;p90"/>
          <p:cNvPicPr preferRelativeResize="0"/>
          <p:nvPr/>
        </p:nvPicPr>
        <p:blipFill rotWithShape="1">
          <a:blip r:embed="rId3">
            <a:alphaModFix/>
          </a:blip>
          <a:srcRect b="9916" l="21578" r="7720" t="19507"/>
          <a:stretch/>
        </p:blipFill>
        <p:spPr>
          <a:xfrm>
            <a:off x="0" y="5938"/>
            <a:ext cx="9144001" cy="513161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4" name="Shape 634"/>
        <p:cNvGrpSpPr/>
        <p:nvPr/>
      </p:nvGrpSpPr>
      <p:grpSpPr>
        <a:xfrm>
          <a:off x="0" y="0"/>
          <a:ext cx="0" cy="0"/>
          <a:chOff x="0" y="0"/>
          <a:chExt cx="0" cy="0"/>
        </a:xfrm>
      </p:grpSpPr>
      <p:pic>
        <p:nvPicPr>
          <p:cNvPr id="635" name="Google Shape;635;p91"/>
          <p:cNvPicPr preferRelativeResize="0"/>
          <p:nvPr/>
        </p:nvPicPr>
        <p:blipFill rotWithShape="1">
          <a:blip r:embed="rId3">
            <a:alphaModFix/>
          </a:blip>
          <a:srcRect b="9340" l="21578" r="7720" t="18923"/>
          <a:stretch/>
        </p:blipFill>
        <p:spPr>
          <a:xfrm>
            <a:off x="0" y="-36300"/>
            <a:ext cx="9144001" cy="521608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9" name="Shape 639"/>
        <p:cNvGrpSpPr/>
        <p:nvPr/>
      </p:nvGrpSpPr>
      <p:grpSpPr>
        <a:xfrm>
          <a:off x="0" y="0"/>
          <a:ext cx="0" cy="0"/>
          <a:chOff x="0" y="0"/>
          <a:chExt cx="0" cy="0"/>
        </a:xfrm>
      </p:grpSpPr>
      <p:pic>
        <p:nvPicPr>
          <p:cNvPr id="640" name="Google Shape;640;p92"/>
          <p:cNvPicPr preferRelativeResize="0"/>
          <p:nvPr/>
        </p:nvPicPr>
        <p:blipFill rotWithShape="1">
          <a:blip r:embed="rId3">
            <a:alphaModFix/>
          </a:blip>
          <a:srcRect b="10212" l="21578" r="7879" t="19503"/>
          <a:stretch/>
        </p:blipFill>
        <p:spPr>
          <a:xfrm>
            <a:off x="0" y="10562"/>
            <a:ext cx="9144001" cy="512236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4" name="Shape 644"/>
        <p:cNvGrpSpPr/>
        <p:nvPr/>
      </p:nvGrpSpPr>
      <p:grpSpPr>
        <a:xfrm>
          <a:off x="0" y="0"/>
          <a:ext cx="0" cy="0"/>
          <a:chOff x="0" y="0"/>
          <a:chExt cx="0" cy="0"/>
        </a:xfrm>
      </p:grpSpPr>
      <p:pic>
        <p:nvPicPr>
          <p:cNvPr id="645" name="Google Shape;645;p93"/>
          <p:cNvPicPr preferRelativeResize="0"/>
          <p:nvPr/>
        </p:nvPicPr>
        <p:blipFill rotWithShape="1">
          <a:blip r:embed="rId3">
            <a:alphaModFix/>
          </a:blip>
          <a:srcRect b="9916" l="21738" r="8046" t="19507"/>
          <a:stretch/>
        </p:blipFill>
        <p:spPr>
          <a:xfrm>
            <a:off x="0" y="-11976"/>
            <a:ext cx="9144001" cy="516744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pic>
        <p:nvPicPr>
          <p:cNvPr id="650" name="Google Shape;650;p94"/>
          <p:cNvPicPr preferRelativeResize="0"/>
          <p:nvPr/>
        </p:nvPicPr>
        <p:blipFill rotWithShape="1">
          <a:blip r:embed="rId3">
            <a:alphaModFix/>
          </a:blip>
          <a:srcRect b="9627" l="21903" r="7555" t="19212"/>
          <a:stretch/>
        </p:blipFill>
        <p:spPr>
          <a:xfrm>
            <a:off x="0" y="-21174"/>
            <a:ext cx="9144001" cy="518583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4" name="Shape 654"/>
        <p:cNvGrpSpPr/>
        <p:nvPr/>
      </p:nvGrpSpPr>
      <p:grpSpPr>
        <a:xfrm>
          <a:off x="0" y="0"/>
          <a:ext cx="0" cy="0"/>
          <a:chOff x="0" y="0"/>
          <a:chExt cx="0" cy="0"/>
        </a:xfrm>
      </p:grpSpPr>
      <p:pic>
        <p:nvPicPr>
          <p:cNvPr id="655" name="Google Shape;655;p95"/>
          <p:cNvPicPr preferRelativeResize="0"/>
          <p:nvPr/>
        </p:nvPicPr>
        <p:blipFill rotWithShape="1">
          <a:blip r:embed="rId3">
            <a:alphaModFix/>
          </a:blip>
          <a:srcRect b="9631" l="21415" r="7390" t="18919"/>
          <a:stretch/>
        </p:blipFill>
        <p:spPr>
          <a:xfrm>
            <a:off x="0" y="-7863"/>
            <a:ext cx="9144001" cy="515923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42"/>
          <p:cNvSpPr txBox="1"/>
          <p:nvPr>
            <p:ph idx="1" type="body"/>
          </p:nvPr>
        </p:nvSpPr>
        <p:spPr>
          <a:xfrm>
            <a:off x="221300" y="1197375"/>
            <a:ext cx="5484900" cy="3051900"/>
          </a:xfrm>
          <a:prstGeom prst="rect">
            <a:avLst/>
          </a:prstGeom>
          <a:solidFill>
            <a:srgbClr val="CCCCCC"/>
          </a:solidFill>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Font typeface="Lato"/>
              <a:buChar char="●"/>
            </a:pPr>
            <a:r>
              <a:rPr lang="es-419" sz="1400">
                <a:solidFill>
                  <a:srgbClr val="000000"/>
                </a:solidFill>
                <a:latin typeface="Lato"/>
                <a:ea typeface="Lato"/>
                <a:cs typeface="Lato"/>
                <a:sym typeface="Lato"/>
              </a:rPr>
              <a:t>Las neoplasias cerebrales no producen metástasis fuera del SNC, salvo rarísimas excepciones de metástasis hematógenas espontáneas o facilitadas por el acto neuroquirúrgico.</a:t>
            </a:r>
            <a:endParaRPr sz="1400">
              <a:solidFill>
                <a:srgbClr val="000000"/>
              </a:solidFill>
              <a:latin typeface="Lato"/>
              <a:ea typeface="Lato"/>
              <a:cs typeface="Lato"/>
              <a:sym typeface="Lato"/>
            </a:endParaRPr>
          </a:p>
          <a:p>
            <a:pPr indent="-317500" lvl="0" marL="457200" rtl="0" algn="l">
              <a:spcBef>
                <a:spcPts val="0"/>
              </a:spcBef>
              <a:spcAft>
                <a:spcPts val="0"/>
              </a:spcAft>
              <a:buClr>
                <a:srgbClr val="000000"/>
              </a:buClr>
              <a:buSzPts val="1400"/>
              <a:buFont typeface="Lato"/>
              <a:buChar char="●"/>
            </a:pPr>
            <a:r>
              <a:rPr lang="es-419" sz="1400">
                <a:solidFill>
                  <a:srgbClr val="000000"/>
                </a:solidFill>
                <a:latin typeface="Lato"/>
                <a:ea typeface="Lato"/>
                <a:cs typeface="Lato"/>
                <a:sym typeface="Lato"/>
              </a:rPr>
              <a:t>Algunos tumores cerebrales (meduloblastoma, ependimoma, linfoma, germinoma, más raramente gliomas malignos) se extienden dentro del espacio meníngeo.</a:t>
            </a:r>
            <a:endParaRPr sz="1400">
              <a:solidFill>
                <a:srgbClr val="000000"/>
              </a:solidFill>
              <a:latin typeface="Lato"/>
              <a:ea typeface="Lato"/>
              <a:cs typeface="Lato"/>
              <a:sym typeface="Lato"/>
            </a:endParaRPr>
          </a:p>
          <a:p>
            <a:pPr indent="-317500" lvl="0" marL="457200" rtl="0" algn="l">
              <a:spcBef>
                <a:spcPts val="0"/>
              </a:spcBef>
              <a:spcAft>
                <a:spcPts val="0"/>
              </a:spcAft>
              <a:buClr>
                <a:srgbClr val="000000"/>
              </a:buClr>
              <a:buSzPts val="1400"/>
              <a:buFont typeface="Lato"/>
              <a:buChar char="●"/>
            </a:pPr>
            <a:r>
              <a:rPr lang="es-419" sz="1400">
                <a:solidFill>
                  <a:srgbClr val="000000"/>
                </a:solidFill>
                <a:latin typeface="Lato"/>
                <a:ea typeface="Lato"/>
                <a:cs typeface="Lato"/>
                <a:sym typeface="Lato"/>
              </a:rPr>
              <a:t>La diseminación por el líquido cefalorraquídeo (LCR) es frecuente en las metástasis de carcinomas y linfomas. </a:t>
            </a:r>
            <a:endParaRPr sz="1400">
              <a:solidFill>
                <a:srgbClr val="000000"/>
              </a:solidFill>
              <a:latin typeface="Lato"/>
              <a:ea typeface="Lato"/>
              <a:cs typeface="Lato"/>
              <a:sym typeface="Lato"/>
            </a:endParaRPr>
          </a:p>
          <a:p>
            <a:pPr indent="-317500" lvl="0" marL="457200" rtl="0" algn="l">
              <a:spcBef>
                <a:spcPts val="0"/>
              </a:spcBef>
              <a:spcAft>
                <a:spcPts val="0"/>
              </a:spcAft>
              <a:buClr>
                <a:srgbClr val="000000"/>
              </a:buClr>
              <a:buSzPts val="1400"/>
              <a:buFont typeface="Lato"/>
              <a:buChar char="●"/>
            </a:pPr>
            <a:r>
              <a:rPr lang="es-419" sz="1400">
                <a:solidFill>
                  <a:srgbClr val="000000"/>
                </a:solidFill>
                <a:latin typeface="Lato"/>
                <a:ea typeface="Lato"/>
                <a:cs typeface="Lato"/>
                <a:sym typeface="Lato"/>
              </a:rPr>
              <a:t>Algunos tumores cerebrales primarios, como ciertos gliomas y linfomas, pueden ser multifocales desde el inicio y dan la apariencia de metástasis de neoplasias viscerales. </a:t>
            </a:r>
            <a:endParaRPr sz="1400">
              <a:solidFill>
                <a:srgbClr val="000000"/>
              </a:solidFill>
              <a:latin typeface="Lato"/>
              <a:ea typeface="Lato"/>
              <a:cs typeface="Lato"/>
              <a:sym typeface="Lato"/>
            </a:endParaRPr>
          </a:p>
        </p:txBody>
      </p:sp>
      <p:pic>
        <p:nvPicPr>
          <p:cNvPr id="251" name="Google Shape;251;p42"/>
          <p:cNvPicPr preferRelativeResize="0"/>
          <p:nvPr/>
        </p:nvPicPr>
        <p:blipFill>
          <a:blip r:embed="rId3">
            <a:alphaModFix/>
          </a:blip>
          <a:stretch>
            <a:fillRect/>
          </a:stretch>
        </p:blipFill>
        <p:spPr>
          <a:xfrm>
            <a:off x="6031225" y="1043225"/>
            <a:ext cx="2986475" cy="3841775"/>
          </a:xfrm>
          <a:prstGeom prst="rect">
            <a:avLst/>
          </a:prstGeom>
          <a:noFill/>
          <a:ln>
            <a:noFill/>
          </a:ln>
        </p:spPr>
      </p:pic>
      <p:sp>
        <p:nvSpPr>
          <p:cNvPr id="252" name="Google Shape;252;p42"/>
          <p:cNvSpPr txBox="1"/>
          <p:nvPr>
            <p:ph type="title"/>
          </p:nvPr>
        </p:nvSpPr>
        <p:spPr>
          <a:xfrm>
            <a:off x="0" y="458200"/>
            <a:ext cx="9144000" cy="535200"/>
          </a:xfrm>
          <a:prstGeom prst="rect">
            <a:avLst/>
          </a:prstGeom>
          <a:solidFill>
            <a:srgbClr val="CFE2F3"/>
          </a:solidFill>
        </p:spPr>
        <p:txBody>
          <a:bodyPr anchorCtr="0" anchor="t" bIns="91425" lIns="91425" spcFirstLastPara="1" rIns="91425" wrap="square" tIns="91425">
            <a:noAutofit/>
          </a:bodyPr>
          <a:lstStyle/>
          <a:p>
            <a:pPr indent="0" lvl="0" marL="0" rtl="0" algn="ctr">
              <a:spcBef>
                <a:spcPts val="0"/>
              </a:spcBef>
              <a:spcAft>
                <a:spcPts val="0"/>
              </a:spcAft>
              <a:buNone/>
            </a:pPr>
            <a:r>
              <a:rPr b="1" lang="es-419" sz="2000">
                <a:latin typeface="Raleway"/>
                <a:ea typeface="Raleway"/>
                <a:cs typeface="Raleway"/>
                <a:sym typeface="Raleway"/>
              </a:rPr>
              <a:t>MECANISMOS DE </a:t>
            </a:r>
            <a:r>
              <a:rPr b="1" lang="es-419" sz="2000">
                <a:latin typeface="Raleway"/>
                <a:ea typeface="Raleway"/>
                <a:cs typeface="Raleway"/>
                <a:sym typeface="Raleway"/>
              </a:rPr>
              <a:t>PROPAGACIÓN</a:t>
            </a:r>
            <a:endParaRPr b="1" sz="2000">
              <a:latin typeface="Raleway"/>
              <a:ea typeface="Raleway"/>
              <a:cs typeface="Raleway"/>
              <a:sym typeface="Raleway"/>
            </a:endParaRPr>
          </a:p>
        </p:txBody>
      </p:sp>
      <p:sp>
        <p:nvSpPr>
          <p:cNvPr id="253" name="Google Shape;253;p42"/>
          <p:cNvSpPr txBox="1"/>
          <p:nvPr>
            <p:ph type="title"/>
          </p:nvPr>
        </p:nvSpPr>
        <p:spPr>
          <a:xfrm>
            <a:off x="0" y="0"/>
            <a:ext cx="9144000" cy="499200"/>
          </a:xfrm>
          <a:prstGeom prst="rect">
            <a:avLst/>
          </a:prstGeom>
          <a:solidFill>
            <a:srgbClr val="0B5394"/>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700">
                <a:solidFill>
                  <a:srgbClr val="FFFFFF"/>
                </a:solidFill>
              </a:rPr>
              <a:t>Tumores cerebrales primarios: Aspectos generales</a:t>
            </a:r>
            <a:endParaRPr b="1" sz="2700">
              <a:solidFill>
                <a:srgbClr val="FFFFFF"/>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9" name="Shape 659"/>
        <p:cNvGrpSpPr/>
        <p:nvPr/>
      </p:nvGrpSpPr>
      <p:grpSpPr>
        <a:xfrm>
          <a:off x="0" y="0"/>
          <a:ext cx="0" cy="0"/>
          <a:chOff x="0" y="0"/>
          <a:chExt cx="0" cy="0"/>
        </a:xfrm>
      </p:grpSpPr>
      <p:pic>
        <p:nvPicPr>
          <p:cNvPr id="660" name="Google Shape;660;p96"/>
          <p:cNvPicPr preferRelativeResize="0"/>
          <p:nvPr/>
        </p:nvPicPr>
        <p:blipFill rotWithShape="1">
          <a:blip r:embed="rId3">
            <a:alphaModFix/>
          </a:blip>
          <a:srcRect b="9634" l="21578" r="7393" t="18629"/>
          <a:stretch/>
        </p:blipFill>
        <p:spPr>
          <a:xfrm>
            <a:off x="-2" y="-24300"/>
            <a:ext cx="9144001" cy="519209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4" name="Shape 664"/>
        <p:cNvGrpSpPr/>
        <p:nvPr/>
      </p:nvGrpSpPr>
      <p:grpSpPr>
        <a:xfrm>
          <a:off x="0" y="0"/>
          <a:ext cx="0" cy="0"/>
          <a:chOff x="0" y="0"/>
          <a:chExt cx="0" cy="0"/>
        </a:xfrm>
      </p:grpSpPr>
      <p:pic>
        <p:nvPicPr>
          <p:cNvPr id="665" name="Google Shape;665;p97"/>
          <p:cNvPicPr preferRelativeResize="0"/>
          <p:nvPr/>
        </p:nvPicPr>
        <p:blipFill rotWithShape="1">
          <a:blip r:embed="rId3">
            <a:alphaModFix/>
          </a:blip>
          <a:srcRect b="9916" l="21578" r="7554" t="19507"/>
          <a:stretch/>
        </p:blipFill>
        <p:spPr>
          <a:xfrm>
            <a:off x="-21162" y="0"/>
            <a:ext cx="9186330" cy="51435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9" name="Shape 669"/>
        <p:cNvGrpSpPr/>
        <p:nvPr/>
      </p:nvGrpSpPr>
      <p:grpSpPr>
        <a:xfrm>
          <a:off x="0" y="0"/>
          <a:ext cx="0" cy="0"/>
          <a:chOff x="0" y="0"/>
          <a:chExt cx="0" cy="0"/>
        </a:xfrm>
      </p:grpSpPr>
      <p:pic>
        <p:nvPicPr>
          <p:cNvPr id="670" name="Google Shape;670;p98"/>
          <p:cNvPicPr preferRelativeResize="0"/>
          <p:nvPr/>
        </p:nvPicPr>
        <p:blipFill rotWithShape="1">
          <a:blip r:embed="rId3">
            <a:alphaModFix/>
          </a:blip>
          <a:srcRect b="9627" l="21578" r="7393" t="19212"/>
          <a:stretch/>
        </p:blipFill>
        <p:spPr>
          <a:xfrm>
            <a:off x="0" y="-3274"/>
            <a:ext cx="9144001" cy="515005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4" name="Shape 674"/>
        <p:cNvGrpSpPr/>
        <p:nvPr/>
      </p:nvGrpSpPr>
      <p:grpSpPr>
        <a:xfrm>
          <a:off x="0" y="0"/>
          <a:ext cx="0" cy="0"/>
          <a:chOff x="0" y="0"/>
          <a:chExt cx="0" cy="0"/>
        </a:xfrm>
      </p:grpSpPr>
      <p:pic>
        <p:nvPicPr>
          <p:cNvPr id="675" name="Google Shape;675;p99"/>
          <p:cNvPicPr preferRelativeResize="0"/>
          <p:nvPr/>
        </p:nvPicPr>
        <p:blipFill rotWithShape="1">
          <a:blip r:embed="rId3">
            <a:alphaModFix/>
          </a:blip>
          <a:srcRect b="9636" l="21578" r="7393" t="18337"/>
          <a:stretch/>
        </p:blipFill>
        <p:spPr>
          <a:xfrm>
            <a:off x="0" y="-34800"/>
            <a:ext cx="9144001" cy="521311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9" name="Shape 679"/>
        <p:cNvGrpSpPr/>
        <p:nvPr/>
      </p:nvGrpSpPr>
      <p:grpSpPr>
        <a:xfrm>
          <a:off x="0" y="0"/>
          <a:ext cx="0" cy="0"/>
          <a:chOff x="0" y="0"/>
          <a:chExt cx="0" cy="0"/>
        </a:xfrm>
      </p:grpSpPr>
      <p:pic>
        <p:nvPicPr>
          <p:cNvPr id="680" name="Google Shape;680;p100"/>
          <p:cNvPicPr preferRelativeResize="0"/>
          <p:nvPr/>
        </p:nvPicPr>
        <p:blipFill rotWithShape="1">
          <a:blip r:embed="rId3">
            <a:alphaModFix/>
          </a:blip>
          <a:srcRect b="10211" l="21907" r="7878" t="18921"/>
          <a:stretch/>
        </p:blipFill>
        <p:spPr>
          <a:xfrm>
            <a:off x="0" y="-22601"/>
            <a:ext cx="9144001" cy="518870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4" name="Shape 684"/>
        <p:cNvGrpSpPr/>
        <p:nvPr/>
      </p:nvGrpSpPr>
      <p:grpSpPr>
        <a:xfrm>
          <a:off x="0" y="0"/>
          <a:ext cx="0" cy="0"/>
          <a:chOff x="0" y="0"/>
          <a:chExt cx="0" cy="0"/>
        </a:xfrm>
      </p:grpSpPr>
      <p:pic>
        <p:nvPicPr>
          <p:cNvPr id="685" name="Google Shape;685;p101"/>
          <p:cNvPicPr preferRelativeResize="0"/>
          <p:nvPr/>
        </p:nvPicPr>
        <p:blipFill rotWithShape="1">
          <a:blip r:embed="rId3">
            <a:alphaModFix/>
          </a:blip>
          <a:srcRect b="9340" l="21740" r="7717" t="18923"/>
          <a:stretch/>
        </p:blipFill>
        <p:spPr>
          <a:xfrm>
            <a:off x="0" y="-42322"/>
            <a:ext cx="9144001" cy="522813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9" name="Shape 689"/>
        <p:cNvGrpSpPr/>
        <p:nvPr/>
      </p:nvGrpSpPr>
      <p:grpSpPr>
        <a:xfrm>
          <a:off x="0" y="0"/>
          <a:ext cx="0" cy="0"/>
          <a:chOff x="0" y="0"/>
          <a:chExt cx="0" cy="0"/>
        </a:xfrm>
      </p:grpSpPr>
      <p:sp>
        <p:nvSpPr>
          <p:cNvPr id="690" name="Google Shape;690;p102"/>
          <p:cNvSpPr txBox="1"/>
          <p:nvPr>
            <p:ph type="title"/>
          </p:nvPr>
        </p:nvSpPr>
        <p:spPr>
          <a:xfrm>
            <a:off x="0" y="0"/>
            <a:ext cx="9144000" cy="535200"/>
          </a:xfrm>
          <a:prstGeom prst="rect">
            <a:avLst/>
          </a:prstGeom>
          <a:solidFill>
            <a:srgbClr val="EFEFEF"/>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691" name="Google Shape;691;p102"/>
          <p:cNvSpPr txBox="1"/>
          <p:nvPr>
            <p:ph type="title"/>
          </p:nvPr>
        </p:nvSpPr>
        <p:spPr>
          <a:xfrm>
            <a:off x="0" y="535200"/>
            <a:ext cx="9144000" cy="535200"/>
          </a:xfrm>
          <a:prstGeom prst="rect">
            <a:avLst/>
          </a:prstGeom>
          <a:solidFill>
            <a:srgbClr val="4A86E8"/>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a:t>craneofaringioma </a:t>
            </a:r>
            <a:endParaRPr/>
          </a:p>
        </p:txBody>
      </p:sp>
      <p:sp>
        <p:nvSpPr>
          <p:cNvPr id="692" name="Google Shape;692;p102"/>
          <p:cNvSpPr txBox="1"/>
          <p:nvPr/>
        </p:nvSpPr>
        <p:spPr>
          <a:xfrm>
            <a:off x="120875" y="1553725"/>
            <a:ext cx="6043200" cy="2837700"/>
          </a:xfrm>
          <a:prstGeom prst="rect">
            <a:avLst/>
          </a:prstGeom>
          <a:solidFill>
            <a:srgbClr val="EFEFEF"/>
          </a:solid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s-419" sz="1500"/>
              <a:t>Es un tumor ectodérmico que crece en la región de la silla turca de restos de la bolsa de Rathke. Es similar histológicamente a los quistes epidermoides.</a:t>
            </a:r>
            <a:endParaRPr sz="1500"/>
          </a:p>
          <a:p>
            <a:pPr indent="0" lvl="0" marL="0" rtl="0" algn="just">
              <a:lnSpc>
                <a:spcPct val="115000"/>
              </a:lnSpc>
              <a:spcBef>
                <a:spcPts val="0"/>
              </a:spcBef>
              <a:spcAft>
                <a:spcPts val="0"/>
              </a:spcAft>
              <a:buNone/>
            </a:pPr>
            <a:r>
              <a:rPr lang="es-419" sz="1500"/>
              <a:t>Puede tener dos zonas diferentes: una sólida con calci­ficaciones visibles en las radiografías y otra quística con un contenido oscuro y oleoso.     </a:t>
            </a:r>
            <a:endParaRPr/>
          </a:p>
          <a:p>
            <a:pPr indent="0" lvl="0" marL="0" rtl="0" algn="just">
              <a:spcBef>
                <a:spcPts val="0"/>
              </a:spcBef>
              <a:spcAft>
                <a:spcPts val="0"/>
              </a:spcAft>
              <a:buNone/>
            </a:pPr>
            <a:r>
              <a:rPr lang="es-419" sz="1500"/>
              <a:t>tumor selar benigno </a:t>
            </a:r>
            <a:r>
              <a:rPr lang="es-419" sz="1500"/>
              <a:t>más</a:t>
            </a:r>
            <a:r>
              <a:rPr lang="es-419" sz="1500"/>
              <a:t> frecuente en </a:t>
            </a:r>
            <a:r>
              <a:rPr lang="es-419" sz="1500">
                <a:highlight>
                  <a:srgbClr val="FFFF00"/>
                </a:highlight>
              </a:rPr>
              <a:t>pediatría</a:t>
            </a:r>
            <a:r>
              <a:rPr lang="es-419" sz="1500">
                <a:highlight>
                  <a:srgbClr val="FFFF00"/>
                </a:highlight>
              </a:rPr>
              <a:t>. </a:t>
            </a:r>
            <a:endParaRPr sz="1500">
              <a:highlight>
                <a:srgbClr val="FFFF00"/>
              </a:highlight>
            </a:endParaRPr>
          </a:p>
          <a:p>
            <a:pPr indent="0" lvl="0" marL="0" rtl="0" algn="just">
              <a:spcBef>
                <a:spcPts val="0"/>
              </a:spcBef>
              <a:spcAft>
                <a:spcPts val="0"/>
              </a:spcAft>
              <a:buNone/>
            </a:pPr>
            <a:r>
              <a:rPr lang="es-419" sz="1500"/>
              <a:t>se origina a partir de restos embrionarios del conducto </a:t>
            </a:r>
            <a:r>
              <a:rPr lang="es-419" sz="1500"/>
              <a:t>faringo hipofisario</a:t>
            </a:r>
            <a:r>
              <a:rPr lang="es-419" sz="1500"/>
              <a:t>, y se caracteriza por un componente </a:t>
            </a:r>
            <a:r>
              <a:rPr lang="es-419" sz="1500"/>
              <a:t>quístico</a:t>
            </a:r>
            <a:r>
              <a:rPr lang="es-419" sz="1500"/>
              <a:t> rico en colesterol y otro </a:t>
            </a:r>
            <a:r>
              <a:rPr lang="es-419" sz="1500"/>
              <a:t>sólido</a:t>
            </a:r>
            <a:r>
              <a:rPr lang="es-419" sz="1500"/>
              <a:t> con calcificaciones.</a:t>
            </a:r>
            <a:endParaRPr sz="1500"/>
          </a:p>
          <a:p>
            <a:pPr indent="0" lvl="0" marL="0" rtl="0" algn="just">
              <a:spcBef>
                <a:spcPts val="0"/>
              </a:spcBef>
              <a:spcAft>
                <a:spcPts val="0"/>
              </a:spcAft>
              <a:buNone/>
            </a:pPr>
            <a:r>
              <a:t/>
            </a:r>
            <a:endParaRPr sz="1500"/>
          </a:p>
          <a:p>
            <a:pPr indent="0" lvl="0" marL="0" rtl="0" algn="just">
              <a:spcBef>
                <a:spcPts val="0"/>
              </a:spcBef>
              <a:spcAft>
                <a:spcPts val="0"/>
              </a:spcAft>
              <a:buNone/>
            </a:pPr>
            <a:r>
              <a:t/>
            </a:r>
            <a:endParaRPr sz="1500"/>
          </a:p>
          <a:p>
            <a:pPr indent="0" lvl="0" marL="0" rtl="0" algn="just">
              <a:spcBef>
                <a:spcPts val="0"/>
              </a:spcBef>
              <a:spcAft>
                <a:spcPts val="0"/>
              </a:spcAft>
              <a:buNone/>
            </a:pPr>
            <a:r>
              <a:t/>
            </a:r>
            <a:endParaRPr sz="1500"/>
          </a:p>
          <a:p>
            <a:pPr indent="0" lvl="0" marL="457200" rtl="0" algn="just">
              <a:spcBef>
                <a:spcPts val="0"/>
              </a:spcBef>
              <a:spcAft>
                <a:spcPts val="0"/>
              </a:spcAft>
              <a:buNone/>
            </a:pPr>
            <a:r>
              <a:t/>
            </a:r>
            <a:endParaRPr sz="1500"/>
          </a:p>
        </p:txBody>
      </p:sp>
      <p:pic>
        <p:nvPicPr>
          <p:cNvPr id="693" name="Google Shape;693;p102"/>
          <p:cNvPicPr preferRelativeResize="0"/>
          <p:nvPr/>
        </p:nvPicPr>
        <p:blipFill rotWithShape="1">
          <a:blip r:embed="rId3">
            <a:alphaModFix/>
          </a:blip>
          <a:srcRect b="35747" l="49546" r="6389" t="9759"/>
          <a:stretch/>
        </p:blipFill>
        <p:spPr>
          <a:xfrm>
            <a:off x="6164075" y="1070400"/>
            <a:ext cx="2490975" cy="4107400"/>
          </a:xfrm>
          <a:prstGeom prst="rect">
            <a:avLst/>
          </a:prstGeom>
          <a:noFill/>
          <a:ln>
            <a:noFill/>
          </a:ln>
        </p:spPr>
      </p:pic>
      <p:pic>
        <p:nvPicPr>
          <p:cNvPr id="694" name="Google Shape;694;p102"/>
          <p:cNvPicPr preferRelativeResize="0"/>
          <p:nvPr/>
        </p:nvPicPr>
        <p:blipFill rotWithShape="1">
          <a:blip r:embed="rId3">
            <a:alphaModFix/>
          </a:blip>
          <a:srcRect b="35747" l="49546" r="6389" t="60684"/>
          <a:stretch/>
        </p:blipFill>
        <p:spPr>
          <a:xfrm rot="-5400000">
            <a:off x="6869787" y="2855663"/>
            <a:ext cx="3998749" cy="428224"/>
          </a:xfrm>
          <a:prstGeom prst="rect">
            <a:avLst/>
          </a:prstGeom>
          <a:noFill/>
          <a:ln cap="flat" cmpd="sng" w="19050">
            <a:solidFill>
              <a:srgbClr val="E06666"/>
            </a:solidFill>
            <a:prstDash val="solid"/>
            <a:round/>
            <a:headEnd len="sm" w="sm" type="none"/>
            <a:tailEnd len="sm" w="sm" type="none"/>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8" name="Shape 698"/>
        <p:cNvGrpSpPr/>
        <p:nvPr/>
      </p:nvGrpSpPr>
      <p:grpSpPr>
        <a:xfrm>
          <a:off x="0" y="0"/>
          <a:ext cx="0" cy="0"/>
          <a:chOff x="0" y="0"/>
          <a:chExt cx="0" cy="0"/>
        </a:xfrm>
      </p:grpSpPr>
      <p:sp>
        <p:nvSpPr>
          <p:cNvPr id="699" name="Google Shape;699;p103"/>
          <p:cNvSpPr/>
          <p:nvPr/>
        </p:nvSpPr>
        <p:spPr>
          <a:xfrm>
            <a:off x="0" y="1008800"/>
            <a:ext cx="3746700" cy="429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03"/>
          <p:cNvSpPr txBox="1"/>
          <p:nvPr>
            <p:ph type="title"/>
          </p:nvPr>
        </p:nvSpPr>
        <p:spPr>
          <a:xfrm>
            <a:off x="0" y="0"/>
            <a:ext cx="9144000" cy="535200"/>
          </a:xfrm>
          <a:prstGeom prst="rect">
            <a:avLst/>
          </a:prstGeom>
          <a:solidFill>
            <a:srgbClr val="EFEFEF"/>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701" name="Google Shape;701;p103"/>
          <p:cNvSpPr txBox="1"/>
          <p:nvPr>
            <p:ph idx="1" type="body"/>
          </p:nvPr>
        </p:nvSpPr>
        <p:spPr>
          <a:xfrm>
            <a:off x="0" y="874500"/>
            <a:ext cx="3746700" cy="2670900"/>
          </a:xfrm>
          <a:prstGeom prst="rect">
            <a:avLst/>
          </a:prstGeom>
          <a:noFill/>
        </p:spPr>
        <p:txBody>
          <a:bodyPr anchorCtr="0" anchor="t" bIns="91425" lIns="91425" spcFirstLastPara="1" rIns="91425" wrap="square" tIns="91425">
            <a:noAutofit/>
          </a:bodyPr>
          <a:lstStyle/>
          <a:p>
            <a:pPr indent="0" lvl="0" marL="0" rtl="0" algn="just">
              <a:spcBef>
                <a:spcPts val="0"/>
              </a:spcBef>
              <a:spcAft>
                <a:spcPts val="0"/>
              </a:spcAft>
              <a:buNone/>
            </a:pPr>
            <a:r>
              <a:rPr lang="es-419" sz="3000">
                <a:solidFill>
                  <a:srgbClr val="000000"/>
                </a:solidFill>
                <a:latin typeface="Lobster"/>
                <a:ea typeface="Lobster"/>
                <a:cs typeface="Lobster"/>
                <a:sym typeface="Lobster"/>
              </a:rPr>
              <a:t>                    </a:t>
            </a:r>
            <a:r>
              <a:rPr lang="es-419" sz="3000">
                <a:solidFill>
                  <a:srgbClr val="000000"/>
                </a:solidFill>
                <a:latin typeface="Lobster"/>
                <a:ea typeface="Lobster"/>
                <a:cs typeface="Lobster"/>
                <a:sym typeface="Lobster"/>
              </a:rPr>
              <a:t>clínica</a:t>
            </a:r>
            <a:r>
              <a:rPr lang="es-419" sz="3000">
                <a:solidFill>
                  <a:srgbClr val="000000"/>
                </a:solidFill>
                <a:latin typeface="Lobster"/>
                <a:ea typeface="Lobster"/>
                <a:cs typeface="Lobster"/>
                <a:sym typeface="Lobster"/>
              </a:rPr>
              <a:t> </a:t>
            </a:r>
            <a:endParaRPr sz="1400">
              <a:solidFill>
                <a:srgbClr val="000000"/>
              </a:solidFill>
            </a:endParaRPr>
          </a:p>
          <a:p>
            <a:pPr indent="0" lvl="0" marL="0" rtl="0" algn="just">
              <a:lnSpc>
                <a:spcPct val="100000"/>
              </a:lnSpc>
              <a:spcBef>
                <a:spcPts val="0"/>
              </a:spcBef>
              <a:spcAft>
                <a:spcPts val="0"/>
              </a:spcAft>
              <a:buNone/>
            </a:pPr>
            <a:r>
              <a:rPr lang="es-419" sz="1500">
                <a:solidFill>
                  <a:srgbClr val="000000"/>
                </a:solidFill>
                <a:latin typeface="Arial"/>
                <a:ea typeface="Arial"/>
                <a:cs typeface="Arial"/>
                <a:sym typeface="Arial"/>
              </a:rPr>
              <a:t>El paciente presenta:</a:t>
            </a:r>
            <a:endParaRPr sz="1500">
              <a:solidFill>
                <a:srgbClr val="000000"/>
              </a:solidFill>
              <a:latin typeface="Arial"/>
              <a:ea typeface="Arial"/>
              <a:cs typeface="Arial"/>
              <a:sym typeface="Arial"/>
            </a:endParaRPr>
          </a:p>
          <a:p>
            <a:pPr indent="-323850" lvl="0" marL="457200" rtl="0" algn="just">
              <a:lnSpc>
                <a:spcPct val="100000"/>
              </a:lnSpc>
              <a:spcBef>
                <a:spcPts val="0"/>
              </a:spcBef>
              <a:spcAft>
                <a:spcPts val="0"/>
              </a:spcAft>
              <a:buClr>
                <a:srgbClr val="000000"/>
              </a:buClr>
              <a:buSzPts val="1500"/>
              <a:buFont typeface="Arial"/>
              <a:buChar char="➔"/>
            </a:pPr>
            <a:r>
              <a:rPr lang="es-419" sz="1500">
                <a:solidFill>
                  <a:srgbClr val="000000"/>
                </a:solidFill>
                <a:latin typeface="Arial"/>
                <a:ea typeface="Arial"/>
                <a:cs typeface="Arial"/>
                <a:sym typeface="Arial"/>
              </a:rPr>
              <a:t> cefalea.</a:t>
            </a:r>
            <a:endParaRPr sz="1500">
              <a:solidFill>
                <a:srgbClr val="000000"/>
              </a:solidFill>
              <a:latin typeface="Arial"/>
              <a:ea typeface="Arial"/>
              <a:cs typeface="Arial"/>
              <a:sym typeface="Arial"/>
            </a:endParaRPr>
          </a:p>
          <a:p>
            <a:pPr indent="-323850" lvl="0" marL="457200" rtl="0" algn="just">
              <a:lnSpc>
                <a:spcPct val="100000"/>
              </a:lnSpc>
              <a:spcBef>
                <a:spcPts val="0"/>
              </a:spcBef>
              <a:spcAft>
                <a:spcPts val="0"/>
              </a:spcAft>
              <a:buClr>
                <a:srgbClr val="000000"/>
              </a:buClr>
              <a:buSzPts val="1500"/>
              <a:buFont typeface="Arial"/>
              <a:buChar char="➔"/>
            </a:pPr>
            <a:r>
              <a:rPr lang="es-419" sz="1500">
                <a:solidFill>
                  <a:srgbClr val="000000"/>
                </a:solidFill>
                <a:latin typeface="Arial"/>
                <a:ea typeface="Arial"/>
                <a:cs typeface="Arial"/>
                <a:sym typeface="Arial"/>
              </a:rPr>
              <a:t> disminución visual o campimetría</a:t>
            </a:r>
            <a:endParaRPr sz="1500">
              <a:solidFill>
                <a:srgbClr val="000000"/>
              </a:solidFill>
              <a:latin typeface="Arial"/>
              <a:ea typeface="Arial"/>
              <a:cs typeface="Arial"/>
              <a:sym typeface="Arial"/>
            </a:endParaRPr>
          </a:p>
          <a:p>
            <a:pPr indent="-323850" lvl="0" marL="457200" rtl="0" algn="just">
              <a:lnSpc>
                <a:spcPct val="100000"/>
              </a:lnSpc>
              <a:spcBef>
                <a:spcPts val="0"/>
              </a:spcBef>
              <a:spcAft>
                <a:spcPts val="0"/>
              </a:spcAft>
              <a:buClr>
                <a:srgbClr val="000000"/>
              </a:buClr>
              <a:buSzPts val="1500"/>
              <a:buFont typeface="Arial"/>
              <a:buChar char="➔"/>
            </a:pPr>
            <a:r>
              <a:rPr lang="es-419" sz="1500">
                <a:solidFill>
                  <a:srgbClr val="000000"/>
                </a:solidFill>
                <a:latin typeface="Arial"/>
                <a:ea typeface="Arial"/>
                <a:cs typeface="Arial"/>
                <a:sym typeface="Arial"/>
              </a:rPr>
              <a:t> y alteraciones endocrinas:</a:t>
            </a:r>
            <a:endParaRPr sz="1500">
              <a:solidFill>
                <a:srgbClr val="000000"/>
              </a:solidFill>
              <a:latin typeface="Arial"/>
              <a:ea typeface="Arial"/>
              <a:cs typeface="Arial"/>
              <a:sym typeface="Arial"/>
            </a:endParaRPr>
          </a:p>
          <a:p>
            <a:pPr indent="-323850" lvl="0" marL="457200" rtl="0" algn="just">
              <a:lnSpc>
                <a:spcPct val="100000"/>
              </a:lnSpc>
              <a:spcBef>
                <a:spcPts val="0"/>
              </a:spcBef>
              <a:spcAft>
                <a:spcPts val="0"/>
              </a:spcAft>
              <a:buClr>
                <a:srgbClr val="000000"/>
              </a:buClr>
              <a:buSzPts val="1500"/>
              <a:buFont typeface="Arial"/>
              <a:buChar char="➔"/>
            </a:pPr>
            <a:r>
              <a:rPr lang="es-419" sz="1500">
                <a:solidFill>
                  <a:srgbClr val="000000"/>
                </a:solidFill>
                <a:latin typeface="Arial"/>
                <a:ea typeface="Arial"/>
                <a:cs typeface="Arial"/>
                <a:sym typeface="Arial"/>
              </a:rPr>
              <a:t> diabetes insípida.</a:t>
            </a:r>
            <a:endParaRPr sz="1500">
              <a:solidFill>
                <a:srgbClr val="000000"/>
              </a:solidFill>
              <a:latin typeface="Arial"/>
              <a:ea typeface="Arial"/>
              <a:cs typeface="Arial"/>
              <a:sym typeface="Arial"/>
            </a:endParaRPr>
          </a:p>
          <a:p>
            <a:pPr indent="-323850" lvl="0" marL="457200" rtl="0" algn="just">
              <a:lnSpc>
                <a:spcPct val="100000"/>
              </a:lnSpc>
              <a:spcBef>
                <a:spcPts val="0"/>
              </a:spcBef>
              <a:spcAft>
                <a:spcPts val="0"/>
              </a:spcAft>
              <a:buClr>
                <a:srgbClr val="000000"/>
              </a:buClr>
              <a:buSzPts val="1500"/>
              <a:buFont typeface="Arial"/>
              <a:buChar char="➔"/>
            </a:pPr>
            <a:r>
              <a:rPr lang="es-419" sz="1500">
                <a:solidFill>
                  <a:srgbClr val="000000"/>
                </a:solidFill>
                <a:latin typeface="Arial"/>
                <a:ea typeface="Arial"/>
                <a:cs typeface="Arial"/>
                <a:sym typeface="Arial"/>
              </a:rPr>
              <a:t> hipotiroidismo.</a:t>
            </a:r>
            <a:endParaRPr sz="1500">
              <a:solidFill>
                <a:srgbClr val="000000"/>
              </a:solidFill>
              <a:latin typeface="Arial"/>
              <a:ea typeface="Arial"/>
              <a:cs typeface="Arial"/>
              <a:sym typeface="Arial"/>
            </a:endParaRPr>
          </a:p>
          <a:p>
            <a:pPr indent="-323850" lvl="0" marL="457200" rtl="0" algn="just">
              <a:lnSpc>
                <a:spcPct val="100000"/>
              </a:lnSpc>
              <a:spcBef>
                <a:spcPts val="0"/>
              </a:spcBef>
              <a:spcAft>
                <a:spcPts val="0"/>
              </a:spcAft>
              <a:buClr>
                <a:srgbClr val="000000"/>
              </a:buClr>
              <a:buSzPts val="1500"/>
              <a:buFont typeface="Arial"/>
              <a:buChar char="➔"/>
            </a:pPr>
            <a:r>
              <a:rPr lang="es-419" sz="1500">
                <a:solidFill>
                  <a:srgbClr val="000000"/>
                </a:solidFill>
                <a:latin typeface="Arial"/>
                <a:ea typeface="Arial"/>
                <a:cs typeface="Arial"/>
                <a:sym typeface="Arial"/>
              </a:rPr>
              <a:t>hipercortisolismo.</a:t>
            </a:r>
            <a:endParaRPr sz="1500">
              <a:solidFill>
                <a:srgbClr val="000000"/>
              </a:solidFill>
              <a:latin typeface="Arial"/>
              <a:ea typeface="Arial"/>
              <a:cs typeface="Arial"/>
              <a:sym typeface="Arial"/>
            </a:endParaRPr>
          </a:p>
          <a:p>
            <a:pPr indent="-323850" lvl="0" marL="457200" rtl="0" algn="just">
              <a:lnSpc>
                <a:spcPct val="100000"/>
              </a:lnSpc>
              <a:spcBef>
                <a:spcPts val="0"/>
              </a:spcBef>
              <a:spcAft>
                <a:spcPts val="0"/>
              </a:spcAft>
              <a:buClr>
                <a:srgbClr val="000000"/>
              </a:buClr>
              <a:buSzPts val="1500"/>
              <a:buFont typeface="Arial"/>
              <a:buChar char="➔"/>
            </a:pPr>
            <a:r>
              <a:rPr lang="es-419" sz="1500">
                <a:solidFill>
                  <a:srgbClr val="000000"/>
                </a:solidFill>
                <a:latin typeface="Arial"/>
                <a:ea typeface="Arial"/>
                <a:cs typeface="Arial"/>
                <a:sym typeface="Arial"/>
              </a:rPr>
              <a:t> talla baja y retardo puberal</a:t>
            </a:r>
            <a:endParaRPr sz="1500">
              <a:solidFill>
                <a:srgbClr val="000000"/>
              </a:solidFill>
              <a:latin typeface="Arial"/>
              <a:ea typeface="Arial"/>
              <a:cs typeface="Arial"/>
              <a:sym typeface="Arial"/>
            </a:endParaRPr>
          </a:p>
          <a:p>
            <a:pPr indent="0" lvl="0" marL="0" rtl="0" algn="just">
              <a:spcBef>
                <a:spcPts val="0"/>
              </a:spcBef>
              <a:spcAft>
                <a:spcPts val="0"/>
              </a:spcAft>
              <a:buNone/>
            </a:pPr>
            <a:r>
              <a:t/>
            </a:r>
            <a:endParaRPr sz="1400">
              <a:solidFill>
                <a:srgbClr val="000000"/>
              </a:solidFill>
            </a:endParaRPr>
          </a:p>
          <a:p>
            <a:pPr indent="0" lvl="0" marL="0" rtl="0" algn="just">
              <a:spcBef>
                <a:spcPts val="0"/>
              </a:spcBef>
              <a:spcAft>
                <a:spcPts val="0"/>
              </a:spcAft>
              <a:buNone/>
            </a:pPr>
            <a:r>
              <a:t/>
            </a:r>
            <a:endParaRPr sz="1400">
              <a:solidFill>
                <a:srgbClr val="000000"/>
              </a:solidFill>
            </a:endParaRPr>
          </a:p>
          <a:p>
            <a:pPr indent="0" lvl="0" marL="0" rtl="0" algn="just">
              <a:spcBef>
                <a:spcPts val="0"/>
              </a:spcBef>
              <a:spcAft>
                <a:spcPts val="0"/>
              </a:spcAft>
              <a:buNone/>
            </a:pPr>
            <a:r>
              <a:t/>
            </a:r>
            <a:endParaRPr sz="1400">
              <a:solidFill>
                <a:srgbClr val="000000"/>
              </a:solidFill>
              <a:latin typeface="Arial"/>
              <a:ea typeface="Arial"/>
              <a:cs typeface="Arial"/>
              <a:sym typeface="Arial"/>
            </a:endParaRPr>
          </a:p>
          <a:p>
            <a:pPr indent="0" lvl="0" marL="0" rtl="0" algn="just">
              <a:spcBef>
                <a:spcPts val="0"/>
              </a:spcBef>
              <a:spcAft>
                <a:spcPts val="0"/>
              </a:spcAft>
              <a:buNone/>
            </a:pPr>
            <a:r>
              <a:t/>
            </a:r>
            <a:endParaRPr sz="1400">
              <a:solidFill>
                <a:srgbClr val="000000"/>
              </a:solidFill>
            </a:endParaRPr>
          </a:p>
          <a:p>
            <a:pPr indent="0" lvl="0" marL="0" rtl="0" algn="just">
              <a:spcBef>
                <a:spcPts val="0"/>
              </a:spcBef>
              <a:spcAft>
                <a:spcPts val="0"/>
              </a:spcAft>
              <a:buNone/>
            </a:pPr>
            <a:r>
              <a:t/>
            </a:r>
            <a:endParaRPr sz="1400">
              <a:solidFill>
                <a:srgbClr val="000000"/>
              </a:solidFill>
            </a:endParaRPr>
          </a:p>
          <a:p>
            <a:pPr indent="0" lvl="0" marL="0" rtl="0" algn="just">
              <a:spcBef>
                <a:spcPts val="0"/>
              </a:spcBef>
              <a:spcAft>
                <a:spcPts val="0"/>
              </a:spcAft>
              <a:buNone/>
            </a:pPr>
            <a:r>
              <a:t/>
            </a:r>
            <a:endParaRPr sz="1400">
              <a:solidFill>
                <a:srgbClr val="000000"/>
              </a:solidFill>
            </a:endParaRPr>
          </a:p>
          <a:p>
            <a:pPr indent="0" lvl="0" marL="0" rtl="0" algn="just">
              <a:spcBef>
                <a:spcPts val="0"/>
              </a:spcBef>
              <a:spcAft>
                <a:spcPts val="0"/>
              </a:spcAft>
              <a:buNone/>
            </a:pPr>
            <a:r>
              <a:rPr b="1" lang="es-419" sz="3300">
                <a:solidFill>
                  <a:srgbClr val="FFFFFF"/>
                </a:solidFill>
                <a:latin typeface="Raleway"/>
                <a:ea typeface="Raleway"/>
                <a:cs typeface="Raleway"/>
                <a:sym typeface="Raleway"/>
              </a:rPr>
              <a:t>                               </a:t>
            </a:r>
            <a:endParaRPr sz="1800"/>
          </a:p>
        </p:txBody>
      </p:sp>
      <p:sp>
        <p:nvSpPr>
          <p:cNvPr id="702" name="Google Shape;702;p103"/>
          <p:cNvSpPr txBox="1"/>
          <p:nvPr>
            <p:ph type="title"/>
          </p:nvPr>
        </p:nvSpPr>
        <p:spPr>
          <a:xfrm>
            <a:off x="0" y="4736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TUMORES Y OTROS PROCESOS PATOLÓGICOS DE LA REGIÓN SELAR</a:t>
            </a:r>
            <a:endParaRPr sz="2000"/>
          </a:p>
        </p:txBody>
      </p:sp>
      <p:sp>
        <p:nvSpPr>
          <p:cNvPr id="703" name="Google Shape;703;p103"/>
          <p:cNvSpPr txBox="1"/>
          <p:nvPr/>
        </p:nvSpPr>
        <p:spPr>
          <a:xfrm>
            <a:off x="6723175" y="1367750"/>
            <a:ext cx="2338500" cy="3000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s-419" sz="2600">
                <a:highlight>
                  <a:srgbClr val="CFE2F3"/>
                </a:highlight>
                <a:latin typeface="Raleway"/>
                <a:ea typeface="Raleway"/>
                <a:cs typeface="Raleway"/>
                <a:sym typeface="Raleway"/>
              </a:rPr>
              <a:t>Tratamiento</a:t>
            </a:r>
            <a:endParaRPr b="1" sz="2600">
              <a:highlight>
                <a:srgbClr val="CFE2F3"/>
              </a:highlight>
              <a:latin typeface="Raleway"/>
              <a:ea typeface="Raleway"/>
              <a:cs typeface="Raleway"/>
              <a:sym typeface="Raleway"/>
            </a:endParaRPr>
          </a:p>
          <a:p>
            <a:pPr indent="0" lvl="0" marL="0" rtl="0" algn="just">
              <a:lnSpc>
                <a:spcPct val="115000"/>
              </a:lnSpc>
              <a:spcBef>
                <a:spcPts val="0"/>
              </a:spcBef>
              <a:spcAft>
                <a:spcPts val="0"/>
              </a:spcAft>
              <a:buNone/>
            </a:pPr>
            <a:r>
              <a:t/>
            </a:r>
            <a:endParaRPr sz="1100">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t/>
            </a:r>
            <a:endParaRPr sz="1100">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lang="es-419">
                <a:latin typeface="Lato"/>
                <a:ea typeface="Lato"/>
                <a:cs typeface="Lato"/>
                <a:sym typeface="Lato"/>
              </a:rPr>
              <a:t>El tumor es </a:t>
            </a:r>
            <a:r>
              <a:rPr lang="es-419">
                <a:latin typeface="Lato"/>
                <a:ea typeface="Lato"/>
                <a:cs typeface="Lato"/>
                <a:sym typeface="Lato"/>
              </a:rPr>
              <a:t>extirpado</a:t>
            </a:r>
            <a:r>
              <a:rPr lang="es-419">
                <a:latin typeface="Lato"/>
                <a:ea typeface="Lato"/>
                <a:cs typeface="Lato"/>
                <a:sym typeface="Lato"/>
              </a:rPr>
              <a:t> quirúrgi­camente, aunque la morbilidad es elevada por la localización y el  difícil postoperatorio (diabetes insípida y otros síntomas de insuficiencia hipofisaria).  Muchos casos recidivan por extirpación incompleta.  Es muy poco radiosensible.</a:t>
            </a:r>
            <a:endParaRPr sz="1700">
              <a:latin typeface="Lato"/>
              <a:ea typeface="Lato"/>
              <a:cs typeface="Lato"/>
              <a:sym typeface="Lato"/>
            </a:endParaRPr>
          </a:p>
        </p:txBody>
      </p:sp>
      <p:pic>
        <p:nvPicPr>
          <p:cNvPr id="704" name="Google Shape;704;p103"/>
          <p:cNvPicPr preferRelativeResize="0"/>
          <p:nvPr/>
        </p:nvPicPr>
        <p:blipFill rotWithShape="1">
          <a:blip r:embed="rId3">
            <a:alphaModFix/>
          </a:blip>
          <a:srcRect b="11643" l="25963" r="48868" t="30772"/>
          <a:stretch/>
        </p:blipFill>
        <p:spPr>
          <a:xfrm>
            <a:off x="3979375" y="1260950"/>
            <a:ext cx="2498100" cy="3213600"/>
          </a:xfrm>
          <a:prstGeom prst="rect">
            <a:avLst/>
          </a:prstGeom>
          <a:noFill/>
          <a:ln>
            <a:noFill/>
          </a:ln>
        </p:spPr>
      </p:pic>
      <p:sp>
        <p:nvSpPr>
          <p:cNvPr id="705" name="Google Shape;705;p103"/>
          <p:cNvSpPr txBox="1"/>
          <p:nvPr/>
        </p:nvSpPr>
        <p:spPr>
          <a:xfrm>
            <a:off x="0" y="3545400"/>
            <a:ext cx="3854400" cy="1665300"/>
          </a:xfrm>
          <a:prstGeom prst="rect">
            <a:avLst/>
          </a:prstGeom>
          <a:solidFill>
            <a:srgbClr val="EFEFEF"/>
          </a:solid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s-419"/>
              <a:t>l</a:t>
            </a:r>
            <a:r>
              <a:rPr lang="es-419"/>
              <a:t>a RM de encéfalo evalúa el compromiso de las estructuras paraselares. es necesario, además realizar potenciales visuales, campimetría y perfil hormonal</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9" name="Shape 709"/>
        <p:cNvGrpSpPr/>
        <p:nvPr/>
      </p:nvGrpSpPr>
      <p:grpSpPr>
        <a:xfrm>
          <a:off x="0" y="0"/>
          <a:ext cx="0" cy="0"/>
          <a:chOff x="0" y="0"/>
          <a:chExt cx="0" cy="0"/>
        </a:xfrm>
      </p:grpSpPr>
      <p:sp>
        <p:nvSpPr>
          <p:cNvPr id="710" name="Google Shape;710;p104"/>
          <p:cNvSpPr txBox="1"/>
          <p:nvPr>
            <p:ph type="title"/>
          </p:nvPr>
        </p:nvSpPr>
        <p:spPr>
          <a:xfrm>
            <a:off x="0" y="0"/>
            <a:ext cx="9144000" cy="535200"/>
          </a:xfrm>
          <a:prstGeom prst="rect">
            <a:avLst/>
          </a:prstGeom>
          <a:solidFill>
            <a:srgbClr val="EFEFEF"/>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711" name="Google Shape;711;p104"/>
          <p:cNvSpPr txBox="1"/>
          <p:nvPr>
            <p:ph type="title"/>
          </p:nvPr>
        </p:nvSpPr>
        <p:spPr>
          <a:xfrm>
            <a:off x="0" y="4736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TUMORES DE LAS </a:t>
            </a:r>
            <a:r>
              <a:rPr lang="es-419" sz="2000"/>
              <a:t>CÉLULAS</a:t>
            </a:r>
            <a:r>
              <a:rPr lang="es-419" sz="2000"/>
              <a:t> GERMINALES</a:t>
            </a:r>
            <a:endParaRPr sz="2000"/>
          </a:p>
        </p:txBody>
      </p:sp>
      <p:sp>
        <p:nvSpPr>
          <p:cNvPr id="712" name="Google Shape;712;p104"/>
          <p:cNvSpPr txBox="1"/>
          <p:nvPr>
            <p:ph type="title"/>
          </p:nvPr>
        </p:nvSpPr>
        <p:spPr>
          <a:xfrm>
            <a:off x="0" y="473588"/>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Adenoma de </a:t>
            </a:r>
            <a:r>
              <a:rPr lang="es-419" sz="2000"/>
              <a:t>hipófisis</a:t>
            </a:r>
            <a:r>
              <a:rPr lang="es-419" sz="2000"/>
              <a:t> </a:t>
            </a:r>
            <a:endParaRPr sz="2000"/>
          </a:p>
        </p:txBody>
      </p:sp>
      <p:sp>
        <p:nvSpPr>
          <p:cNvPr id="713" name="Google Shape;713;p104"/>
          <p:cNvSpPr txBox="1"/>
          <p:nvPr/>
        </p:nvSpPr>
        <p:spPr>
          <a:xfrm>
            <a:off x="0" y="1008800"/>
            <a:ext cx="9144000" cy="23823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a:latin typeface="Lato"/>
                <a:ea typeface="Lato"/>
                <a:cs typeface="Lato"/>
                <a:sym typeface="Lato"/>
              </a:rPr>
              <a:t>los tumores </a:t>
            </a:r>
            <a:r>
              <a:rPr lang="es-419">
                <a:latin typeface="Lato"/>
                <a:ea typeface="Lato"/>
                <a:cs typeface="Lato"/>
                <a:sym typeface="Lato"/>
              </a:rPr>
              <a:t>hipofisarios</a:t>
            </a:r>
            <a:r>
              <a:rPr lang="es-419">
                <a:latin typeface="Lato"/>
                <a:ea typeface="Lato"/>
                <a:cs typeface="Lato"/>
                <a:sym typeface="Lato"/>
              </a:rPr>
              <a:t> se identifican en 20% de las personas en la </a:t>
            </a:r>
            <a:r>
              <a:rPr lang="es-419">
                <a:latin typeface="Lato"/>
                <a:ea typeface="Lato"/>
                <a:cs typeface="Lato"/>
                <a:sym typeface="Lato"/>
              </a:rPr>
              <a:t>población</a:t>
            </a:r>
            <a:r>
              <a:rPr lang="es-419">
                <a:latin typeface="Lato"/>
                <a:ea typeface="Lato"/>
                <a:cs typeface="Lato"/>
                <a:sym typeface="Lato"/>
              </a:rPr>
              <a:t> general , y se clasifican de acuerdo con su </a:t>
            </a:r>
            <a:r>
              <a:rPr lang="es-419">
                <a:latin typeface="Lato"/>
                <a:ea typeface="Lato"/>
                <a:cs typeface="Lato"/>
                <a:sym typeface="Lato"/>
              </a:rPr>
              <a:t>producción</a:t>
            </a:r>
            <a:r>
              <a:rPr lang="es-419">
                <a:latin typeface="Lato"/>
                <a:ea typeface="Lato"/>
                <a:cs typeface="Lato"/>
                <a:sym typeface="Lato"/>
              </a:rPr>
              <a:t> hormonal y tamaño.</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De acuerdo con su </a:t>
            </a:r>
            <a:r>
              <a:rPr lang="es-419">
                <a:highlight>
                  <a:srgbClr val="FFFF00"/>
                </a:highlight>
                <a:latin typeface="Lato"/>
                <a:ea typeface="Lato"/>
                <a:cs typeface="Lato"/>
                <a:sym typeface="Lato"/>
              </a:rPr>
              <a:t>tamaño,</a:t>
            </a:r>
            <a:r>
              <a:rPr lang="es-419">
                <a:latin typeface="Lato"/>
                <a:ea typeface="Lato"/>
                <a:cs typeface="Lato"/>
                <a:sym typeface="Lato"/>
              </a:rPr>
              <a:t> los adenomas </a:t>
            </a:r>
            <a:r>
              <a:rPr lang="es-419">
                <a:latin typeface="Lato"/>
                <a:ea typeface="Lato"/>
                <a:cs typeface="Lato"/>
                <a:sym typeface="Lato"/>
              </a:rPr>
              <a:t>hipofisarios</a:t>
            </a:r>
            <a:r>
              <a:rPr lang="es-419">
                <a:latin typeface="Lato"/>
                <a:ea typeface="Lato"/>
                <a:cs typeface="Lato"/>
                <a:sym typeface="Lato"/>
              </a:rPr>
              <a:t> se clasifican en:</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s-419">
                <a:latin typeface="Lato"/>
                <a:ea typeface="Lato"/>
                <a:cs typeface="Lato"/>
                <a:sym typeface="Lato"/>
              </a:rPr>
              <a:t>Microadenomas ( &lt;</a:t>
            </a:r>
            <a:r>
              <a:rPr lang="es-419">
                <a:latin typeface="Lato"/>
                <a:ea typeface="Lato"/>
                <a:cs typeface="Lato"/>
                <a:sym typeface="Lato"/>
              </a:rPr>
              <a:t>10 mm</a:t>
            </a:r>
            <a:r>
              <a:rPr lang="es-419">
                <a:latin typeface="Lato"/>
                <a:ea typeface="Lato"/>
                <a:cs typeface="Lato"/>
                <a:sym typeface="Lato"/>
              </a:rPr>
              <a:t> de </a:t>
            </a:r>
            <a:r>
              <a:rPr lang="es-419">
                <a:latin typeface="Lato"/>
                <a:ea typeface="Lato"/>
                <a:cs typeface="Lato"/>
                <a:sym typeface="Lato"/>
              </a:rPr>
              <a:t>diámetro</a:t>
            </a:r>
            <a:r>
              <a:rPr lang="es-419">
                <a:latin typeface="Lato"/>
                <a:ea typeface="Lato"/>
                <a:cs typeface="Lato"/>
                <a:sym typeface="Lato"/>
              </a:rPr>
              <a:t> ).</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s-419">
                <a:latin typeface="Lato"/>
                <a:ea typeface="Lato"/>
                <a:cs typeface="Lato"/>
                <a:sym typeface="Lato"/>
              </a:rPr>
              <a:t>Macroadenomas (&gt;</a:t>
            </a:r>
            <a:r>
              <a:rPr lang="es-419">
                <a:latin typeface="Lato"/>
                <a:ea typeface="Lato"/>
                <a:cs typeface="Lato"/>
                <a:sym typeface="Lato"/>
              </a:rPr>
              <a:t>10 mm</a:t>
            </a:r>
            <a:r>
              <a:rPr lang="es-419">
                <a:latin typeface="Lato"/>
                <a:ea typeface="Lato"/>
                <a:cs typeface="Lato"/>
                <a:sym typeface="Lato"/>
              </a:rPr>
              <a:t> de </a:t>
            </a:r>
            <a:r>
              <a:rPr lang="es-419">
                <a:latin typeface="Lato"/>
                <a:ea typeface="Lato"/>
                <a:cs typeface="Lato"/>
                <a:sym typeface="Lato"/>
              </a:rPr>
              <a:t>diámetro</a:t>
            </a:r>
            <a:r>
              <a:rPr lang="es-419">
                <a:latin typeface="Lato"/>
                <a:ea typeface="Lato"/>
                <a:cs typeface="Lato"/>
                <a:sym typeface="Lato"/>
              </a:rPr>
              <a:t>).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Por su </a:t>
            </a:r>
            <a:r>
              <a:rPr lang="es-419">
                <a:highlight>
                  <a:srgbClr val="FFFF00"/>
                </a:highlight>
                <a:latin typeface="Lato"/>
                <a:ea typeface="Lato"/>
                <a:cs typeface="Lato"/>
                <a:sym typeface="Lato"/>
              </a:rPr>
              <a:t>producción</a:t>
            </a:r>
            <a:r>
              <a:rPr lang="es-419">
                <a:highlight>
                  <a:srgbClr val="FFFF00"/>
                </a:highlight>
                <a:latin typeface="Lato"/>
                <a:ea typeface="Lato"/>
                <a:cs typeface="Lato"/>
                <a:sym typeface="Lato"/>
              </a:rPr>
              <a:t> hormonal </a:t>
            </a:r>
            <a:r>
              <a:rPr lang="es-419">
                <a:latin typeface="Lato"/>
                <a:ea typeface="Lato"/>
                <a:cs typeface="Lato"/>
                <a:sym typeface="Lato"/>
              </a:rPr>
              <a:t>se clasifican en</a:t>
            </a:r>
            <a:endParaRPr>
              <a:latin typeface="Lato"/>
              <a:ea typeface="Lato"/>
              <a:cs typeface="Lato"/>
              <a:sym typeface="Lato"/>
            </a:endParaRPr>
          </a:p>
          <a:p>
            <a:pPr indent="-317500" lvl="0" marL="457200" rtl="0" algn="just">
              <a:spcBef>
                <a:spcPts val="0"/>
              </a:spcBef>
              <a:spcAft>
                <a:spcPts val="0"/>
              </a:spcAft>
              <a:buSzPts val="1400"/>
              <a:buFont typeface="Lato"/>
              <a:buChar char="●"/>
            </a:pPr>
            <a:r>
              <a:rPr lang="es-419">
                <a:latin typeface="Lato"/>
                <a:ea typeface="Lato"/>
                <a:cs typeface="Lato"/>
                <a:sym typeface="Lato"/>
              </a:rPr>
              <a:t>Funcionales ( la </a:t>
            </a:r>
            <a:r>
              <a:rPr lang="es-419">
                <a:latin typeface="Lato"/>
                <a:ea typeface="Lato"/>
                <a:cs typeface="Lato"/>
                <a:sym typeface="Lato"/>
              </a:rPr>
              <a:t>mayoría</a:t>
            </a:r>
            <a:r>
              <a:rPr lang="es-419">
                <a:latin typeface="Lato"/>
                <a:ea typeface="Lato"/>
                <a:cs typeface="Lato"/>
                <a:sym typeface="Lato"/>
              </a:rPr>
              <a:t>) </a:t>
            </a:r>
            <a:endParaRPr>
              <a:latin typeface="Lato"/>
              <a:ea typeface="Lato"/>
              <a:cs typeface="Lato"/>
              <a:sym typeface="Lato"/>
            </a:endParaRPr>
          </a:p>
          <a:p>
            <a:pPr indent="-317500" lvl="0" marL="457200" rtl="0" algn="just">
              <a:spcBef>
                <a:spcPts val="0"/>
              </a:spcBef>
              <a:spcAft>
                <a:spcPts val="0"/>
              </a:spcAft>
              <a:buSzPts val="1400"/>
              <a:buFont typeface="Lato"/>
              <a:buChar char="●"/>
            </a:pPr>
            <a:r>
              <a:rPr lang="es-419">
                <a:latin typeface="Lato"/>
                <a:ea typeface="Lato"/>
                <a:cs typeface="Lato"/>
                <a:sym typeface="Lato"/>
              </a:rPr>
              <a:t>No funcionales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pic>
        <p:nvPicPr>
          <p:cNvPr id="714" name="Google Shape;714;p104"/>
          <p:cNvPicPr preferRelativeResize="0"/>
          <p:nvPr/>
        </p:nvPicPr>
        <p:blipFill rotWithShape="1">
          <a:blip r:embed="rId3">
            <a:alphaModFix/>
          </a:blip>
          <a:srcRect b="18131" l="5857" r="7495" t="46275"/>
          <a:stretch/>
        </p:blipFill>
        <p:spPr>
          <a:xfrm>
            <a:off x="800091" y="3391026"/>
            <a:ext cx="7259170" cy="1676400"/>
          </a:xfrm>
          <a:prstGeom prst="rect">
            <a:avLst/>
          </a:prstGeom>
          <a:noFill/>
          <a:ln>
            <a:noFill/>
          </a:ln>
        </p:spPr>
      </p:pic>
      <p:sp>
        <p:nvSpPr>
          <p:cNvPr id="715" name="Google Shape;715;p104"/>
          <p:cNvSpPr txBox="1"/>
          <p:nvPr/>
        </p:nvSpPr>
        <p:spPr>
          <a:xfrm>
            <a:off x="5810250" y="1447800"/>
            <a:ext cx="3210000" cy="1190700"/>
          </a:xfrm>
          <a:prstGeom prst="rect">
            <a:avLst/>
          </a:prstGeom>
          <a:solidFill>
            <a:srgbClr val="4A86E8"/>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s-419">
                <a:latin typeface="Lato"/>
                <a:ea typeface="Lato"/>
                <a:cs typeface="Lato"/>
                <a:sym typeface="Lato"/>
              </a:rPr>
              <a:t>En general, los AH producen una hormona </a:t>
            </a:r>
            <a:r>
              <a:rPr lang="es-419">
                <a:latin typeface="Lato"/>
                <a:ea typeface="Lato"/>
                <a:cs typeface="Lato"/>
                <a:sym typeface="Lato"/>
              </a:rPr>
              <a:t>específica</a:t>
            </a:r>
            <a:r>
              <a:rPr lang="es-419">
                <a:latin typeface="Lato"/>
                <a:ea typeface="Lato"/>
                <a:cs typeface="Lato"/>
                <a:sym typeface="Lato"/>
              </a:rPr>
              <a:t> dependiendo de la cel. de origen , y algunos producen dos hormonas , dependiendo de su origen embrionario.</a:t>
            </a:r>
            <a:endParaRPr>
              <a:latin typeface="Lato"/>
              <a:ea typeface="Lato"/>
              <a:cs typeface="Lato"/>
              <a:sym typeface="Lato"/>
            </a:endParaRPr>
          </a:p>
        </p:txBody>
      </p:sp>
      <p:sp>
        <p:nvSpPr>
          <p:cNvPr id="716" name="Google Shape;716;p104"/>
          <p:cNvSpPr txBox="1"/>
          <p:nvPr/>
        </p:nvSpPr>
        <p:spPr>
          <a:xfrm>
            <a:off x="5810250" y="2719725"/>
            <a:ext cx="3210000" cy="590100"/>
          </a:xfrm>
          <a:prstGeom prst="rect">
            <a:avLst/>
          </a:prstGeom>
          <a:solidFill>
            <a:srgbClr val="FF9900"/>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s-419">
                <a:latin typeface="Lato"/>
                <a:ea typeface="Lato"/>
                <a:cs typeface="Lato"/>
                <a:sym typeface="Lato"/>
              </a:rPr>
              <a:t>la </a:t>
            </a:r>
            <a:r>
              <a:rPr lang="es-419">
                <a:latin typeface="Lato"/>
                <a:ea typeface="Lato"/>
                <a:cs typeface="Lato"/>
                <a:sym typeface="Lato"/>
              </a:rPr>
              <a:t>producción</a:t>
            </a:r>
            <a:r>
              <a:rPr lang="es-419">
                <a:latin typeface="Lato"/>
                <a:ea typeface="Lato"/>
                <a:cs typeface="Lato"/>
                <a:sym typeface="Lato"/>
              </a:rPr>
              <a:t> hormonal es proporcional al tamaño del tumor </a:t>
            </a:r>
            <a:endParaRPr>
              <a:latin typeface="Lato"/>
              <a:ea typeface="Lato"/>
              <a:cs typeface="Lato"/>
              <a:sym typeface="Lato"/>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0" name="Shape 720"/>
        <p:cNvGrpSpPr/>
        <p:nvPr/>
      </p:nvGrpSpPr>
      <p:grpSpPr>
        <a:xfrm>
          <a:off x="0" y="0"/>
          <a:ext cx="0" cy="0"/>
          <a:chOff x="0" y="0"/>
          <a:chExt cx="0" cy="0"/>
        </a:xfrm>
      </p:grpSpPr>
      <p:sp>
        <p:nvSpPr>
          <p:cNvPr id="721" name="Google Shape;721;p105"/>
          <p:cNvSpPr txBox="1"/>
          <p:nvPr>
            <p:ph type="title"/>
          </p:nvPr>
        </p:nvSpPr>
        <p:spPr>
          <a:xfrm>
            <a:off x="0" y="0"/>
            <a:ext cx="9144000" cy="535200"/>
          </a:xfrm>
          <a:prstGeom prst="rect">
            <a:avLst/>
          </a:prstGeom>
          <a:solidFill>
            <a:srgbClr val="EFEFEF"/>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722" name="Google Shape;722;p105"/>
          <p:cNvSpPr txBox="1"/>
          <p:nvPr>
            <p:ph type="title"/>
          </p:nvPr>
        </p:nvSpPr>
        <p:spPr>
          <a:xfrm>
            <a:off x="0" y="4736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TUMORES DE LAS CÉLULAS GERMINALES</a:t>
            </a:r>
            <a:endParaRPr sz="2000"/>
          </a:p>
        </p:txBody>
      </p:sp>
      <p:sp>
        <p:nvSpPr>
          <p:cNvPr id="723" name="Google Shape;723;p105"/>
          <p:cNvSpPr txBox="1"/>
          <p:nvPr>
            <p:ph type="title"/>
          </p:nvPr>
        </p:nvSpPr>
        <p:spPr>
          <a:xfrm>
            <a:off x="0" y="473588"/>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P</a:t>
            </a:r>
            <a:r>
              <a:rPr lang="es-419" sz="2000"/>
              <a:t>atología</a:t>
            </a:r>
            <a:r>
              <a:rPr lang="es-419" sz="2000"/>
              <a:t> </a:t>
            </a:r>
            <a:endParaRPr sz="2000"/>
          </a:p>
        </p:txBody>
      </p:sp>
      <p:sp>
        <p:nvSpPr>
          <p:cNvPr id="724" name="Google Shape;724;p105"/>
          <p:cNvSpPr txBox="1"/>
          <p:nvPr/>
        </p:nvSpPr>
        <p:spPr>
          <a:xfrm>
            <a:off x="0" y="1008800"/>
            <a:ext cx="5096700" cy="4064400"/>
          </a:xfrm>
          <a:prstGeom prst="rect">
            <a:avLst/>
          </a:prstGeom>
          <a:solidFill>
            <a:srgbClr val="D9D9D9"/>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s-419">
                <a:latin typeface="Lato"/>
                <a:ea typeface="Lato"/>
                <a:cs typeface="Lato"/>
                <a:sym typeface="Lato"/>
              </a:rPr>
              <a:t>l</a:t>
            </a:r>
            <a:r>
              <a:rPr lang="es-419" sz="1300"/>
              <a:t>os tumores </a:t>
            </a:r>
            <a:r>
              <a:rPr lang="es-419" sz="1300"/>
              <a:t>hipofisarios</a:t>
            </a:r>
            <a:r>
              <a:rPr lang="es-419" sz="1300"/>
              <a:t> son monoclonales y se postula que su origen se encuentra en una </a:t>
            </a:r>
            <a:r>
              <a:rPr lang="es-419" sz="1300"/>
              <a:t>mutación</a:t>
            </a:r>
            <a:r>
              <a:rPr lang="es-419" sz="1300"/>
              <a:t> de un </a:t>
            </a:r>
            <a:r>
              <a:rPr lang="es-419" sz="1300"/>
              <a:t>protooncogen</a:t>
            </a:r>
            <a:r>
              <a:rPr lang="es-419" sz="1300"/>
              <a:t> o una </a:t>
            </a:r>
            <a:r>
              <a:rPr lang="es-419" sz="1300"/>
              <a:t>mutación</a:t>
            </a:r>
            <a:r>
              <a:rPr lang="es-419" sz="1300"/>
              <a:t> inactivadora de un gen supresor.</a:t>
            </a:r>
            <a:endParaRPr sz="1300"/>
          </a:p>
          <a:p>
            <a:pPr indent="0" lvl="0" marL="0" rtl="0" algn="just">
              <a:spcBef>
                <a:spcPts val="0"/>
              </a:spcBef>
              <a:spcAft>
                <a:spcPts val="0"/>
              </a:spcAft>
              <a:buNone/>
            </a:pPr>
            <a:r>
              <a:t/>
            </a:r>
            <a:endParaRPr sz="1300"/>
          </a:p>
          <a:p>
            <a:pPr indent="0" lvl="0" marL="0" rtl="0" algn="just">
              <a:spcBef>
                <a:spcPts val="0"/>
              </a:spcBef>
              <a:spcAft>
                <a:spcPts val="0"/>
              </a:spcAft>
              <a:buNone/>
            </a:pPr>
            <a:r>
              <a:rPr lang="es-419" sz="1300"/>
              <a:t>35 a 45% de los adenomas </a:t>
            </a:r>
            <a:r>
              <a:rPr lang="es-419" sz="1300"/>
              <a:t>somatotropos</a:t>
            </a:r>
            <a:r>
              <a:rPr lang="es-419" sz="1300"/>
              <a:t> presentan mutaciones en 2 </a:t>
            </a:r>
            <a:r>
              <a:rPr lang="es-419" sz="1300"/>
              <a:t>aminoácidos</a:t>
            </a:r>
            <a:r>
              <a:rPr lang="es-419" sz="1300"/>
              <a:t> diferentes  </a:t>
            </a:r>
            <a:r>
              <a:rPr lang="es-419" sz="1300"/>
              <a:t>Arg 201</a:t>
            </a:r>
            <a:r>
              <a:rPr lang="es-419" sz="1300"/>
              <a:t> y </a:t>
            </a:r>
            <a:r>
              <a:rPr lang="es-419" sz="1300"/>
              <a:t>Glu 227</a:t>
            </a:r>
            <a:r>
              <a:rPr lang="es-419" sz="1300"/>
              <a:t>. que inducen la </a:t>
            </a:r>
            <a:r>
              <a:rPr lang="es-419" sz="1300"/>
              <a:t>activación</a:t>
            </a:r>
            <a:r>
              <a:rPr lang="es-419" sz="1300"/>
              <a:t> de Gsa y </a:t>
            </a:r>
            <a:r>
              <a:rPr lang="es-419" sz="1300"/>
              <a:t>además</a:t>
            </a:r>
            <a:r>
              <a:rPr lang="es-419" sz="1300"/>
              <a:t> </a:t>
            </a:r>
            <a:r>
              <a:rPr lang="es-419" sz="1300"/>
              <a:t>aumenta</a:t>
            </a:r>
            <a:r>
              <a:rPr lang="es-419" sz="1300"/>
              <a:t> el AMP </a:t>
            </a:r>
            <a:r>
              <a:rPr lang="es-419" sz="1300"/>
              <a:t>cíclico</a:t>
            </a:r>
            <a:r>
              <a:rPr lang="es-419" sz="1300"/>
              <a:t> generando crecimiento celular y aumento de la </a:t>
            </a:r>
            <a:r>
              <a:rPr lang="es-419" sz="1300"/>
              <a:t>producción</a:t>
            </a:r>
            <a:r>
              <a:rPr lang="es-419" sz="1300"/>
              <a:t> de GH.</a:t>
            </a:r>
            <a:endParaRPr sz="1300"/>
          </a:p>
          <a:p>
            <a:pPr indent="0" lvl="0" marL="0" rtl="0" algn="just">
              <a:spcBef>
                <a:spcPts val="0"/>
              </a:spcBef>
              <a:spcAft>
                <a:spcPts val="0"/>
              </a:spcAft>
              <a:buNone/>
            </a:pPr>
            <a:r>
              <a:t/>
            </a:r>
            <a:endParaRPr sz="1300"/>
          </a:p>
          <a:p>
            <a:pPr indent="0" lvl="0" marL="0" rtl="0" algn="just">
              <a:spcBef>
                <a:spcPts val="0"/>
              </a:spcBef>
              <a:spcAft>
                <a:spcPts val="0"/>
              </a:spcAft>
              <a:buNone/>
            </a:pPr>
            <a:r>
              <a:t/>
            </a:r>
            <a:endParaRPr sz="1300"/>
          </a:p>
          <a:p>
            <a:pPr indent="0" lvl="0" marL="0" rtl="0" algn="just">
              <a:spcBef>
                <a:spcPts val="0"/>
              </a:spcBef>
              <a:spcAft>
                <a:spcPts val="0"/>
              </a:spcAft>
              <a:buNone/>
            </a:pPr>
            <a:r>
              <a:t/>
            </a:r>
            <a:endParaRPr sz="1300"/>
          </a:p>
          <a:p>
            <a:pPr indent="0" lvl="0" marL="0" rtl="0" algn="just">
              <a:spcBef>
                <a:spcPts val="0"/>
              </a:spcBef>
              <a:spcAft>
                <a:spcPts val="0"/>
              </a:spcAft>
              <a:buNone/>
            </a:pPr>
            <a:r>
              <a:rPr lang="es-419" sz="1300"/>
              <a:t>condiciones </a:t>
            </a:r>
            <a:r>
              <a:rPr lang="es-419" sz="1300"/>
              <a:t>hereditarias</a:t>
            </a:r>
            <a:endParaRPr sz="1300"/>
          </a:p>
          <a:p>
            <a:pPr indent="-311150" lvl="0" marL="457200" rtl="0" algn="just">
              <a:spcBef>
                <a:spcPts val="0"/>
              </a:spcBef>
              <a:spcAft>
                <a:spcPts val="0"/>
              </a:spcAft>
              <a:buSzPts val="1300"/>
              <a:buChar char="❖"/>
            </a:pPr>
            <a:r>
              <a:rPr lang="es-419" sz="1300"/>
              <a:t>neoplasia endocrina </a:t>
            </a:r>
            <a:r>
              <a:rPr lang="es-419" sz="1300"/>
              <a:t>múltiple</a:t>
            </a:r>
            <a:r>
              <a:rPr lang="es-419" sz="1300"/>
              <a:t> tipo 1 ( NEM-I).</a:t>
            </a:r>
            <a:endParaRPr sz="1300"/>
          </a:p>
          <a:p>
            <a:pPr indent="-311150" lvl="0" marL="457200" rtl="0" algn="just">
              <a:spcBef>
                <a:spcPts val="0"/>
              </a:spcBef>
              <a:spcAft>
                <a:spcPts val="0"/>
              </a:spcAft>
              <a:buSzPts val="1300"/>
              <a:buChar char="❖"/>
            </a:pPr>
            <a:r>
              <a:rPr lang="es-419" sz="1300"/>
              <a:t>Sx de McCune-Albright. ( se asocia con mutaciones activadoras del Gsa y cursa con acromegalia).</a:t>
            </a:r>
            <a:endParaRPr sz="1300"/>
          </a:p>
        </p:txBody>
      </p:sp>
      <p:pic>
        <p:nvPicPr>
          <p:cNvPr id="725" name="Google Shape;725;p105"/>
          <p:cNvPicPr preferRelativeResize="0"/>
          <p:nvPr/>
        </p:nvPicPr>
        <p:blipFill>
          <a:blip r:embed="rId3">
            <a:alphaModFix/>
          </a:blip>
          <a:stretch>
            <a:fillRect/>
          </a:stretch>
        </p:blipFill>
        <p:spPr>
          <a:xfrm>
            <a:off x="5576023" y="1090725"/>
            <a:ext cx="2891700" cy="2198975"/>
          </a:xfrm>
          <a:prstGeom prst="rect">
            <a:avLst/>
          </a:prstGeom>
          <a:noFill/>
          <a:ln>
            <a:noFill/>
          </a:ln>
        </p:spPr>
      </p:pic>
      <p:pic>
        <p:nvPicPr>
          <p:cNvPr id="726" name="Google Shape;726;p105"/>
          <p:cNvPicPr preferRelativeResize="0"/>
          <p:nvPr/>
        </p:nvPicPr>
        <p:blipFill>
          <a:blip r:embed="rId4">
            <a:alphaModFix/>
          </a:blip>
          <a:stretch>
            <a:fillRect/>
          </a:stretch>
        </p:blipFill>
        <p:spPr>
          <a:xfrm>
            <a:off x="6370920" y="3115075"/>
            <a:ext cx="2447475" cy="2028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pic>
        <p:nvPicPr>
          <p:cNvPr id="258" name="Google Shape;258;p43"/>
          <p:cNvPicPr preferRelativeResize="0"/>
          <p:nvPr/>
        </p:nvPicPr>
        <p:blipFill rotWithShape="1">
          <a:blip r:embed="rId3">
            <a:alphaModFix/>
          </a:blip>
          <a:srcRect b="3297" l="0" r="0" t="0"/>
          <a:stretch/>
        </p:blipFill>
        <p:spPr>
          <a:xfrm>
            <a:off x="5875525" y="1312650"/>
            <a:ext cx="3268475" cy="3830850"/>
          </a:xfrm>
          <a:prstGeom prst="rect">
            <a:avLst/>
          </a:prstGeom>
          <a:noFill/>
          <a:ln>
            <a:noFill/>
          </a:ln>
        </p:spPr>
      </p:pic>
      <p:sp>
        <p:nvSpPr>
          <p:cNvPr id="259" name="Google Shape;259;p43"/>
          <p:cNvSpPr txBox="1"/>
          <p:nvPr/>
        </p:nvSpPr>
        <p:spPr>
          <a:xfrm>
            <a:off x="191150" y="1115100"/>
            <a:ext cx="5776200" cy="3000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s-419">
                <a:latin typeface="Lato"/>
                <a:ea typeface="Lato"/>
                <a:cs typeface="Lato"/>
                <a:sym typeface="Lato"/>
              </a:rPr>
              <a:t>•Se dividen en </a:t>
            </a:r>
            <a:r>
              <a:rPr b="1" lang="es-419">
                <a:latin typeface="Lato"/>
                <a:ea typeface="Lato"/>
                <a:cs typeface="Lato"/>
                <a:sym typeface="Lato"/>
              </a:rPr>
              <a:t>supratentoriales</a:t>
            </a:r>
            <a:r>
              <a:rPr lang="es-419">
                <a:latin typeface="Lato"/>
                <a:ea typeface="Lato"/>
                <a:cs typeface="Lato"/>
                <a:sym typeface="Lato"/>
              </a:rPr>
              <a:t> (los que </a:t>
            </a:r>
            <a:r>
              <a:rPr lang="es-419">
                <a:latin typeface="Lato"/>
                <a:ea typeface="Lato"/>
                <a:cs typeface="Lato"/>
                <a:sym typeface="Lato"/>
              </a:rPr>
              <a:t>están</a:t>
            </a:r>
            <a:r>
              <a:rPr lang="es-419">
                <a:latin typeface="Lato"/>
                <a:ea typeface="Lato"/>
                <a:cs typeface="Lato"/>
                <a:sym typeface="Lato"/>
              </a:rPr>
              <a:t> por arriba de la tienda del cerebelo) e </a:t>
            </a:r>
            <a:r>
              <a:rPr b="1" lang="es-419">
                <a:latin typeface="Lato"/>
                <a:ea typeface="Lato"/>
                <a:cs typeface="Lato"/>
                <a:sym typeface="Lato"/>
              </a:rPr>
              <a:t>infratentoriales</a:t>
            </a:r>
            <a:r>
              <a:rPr lang="es-419">
                <a:latin typeface="Lato"/>
                <a:ea typeface="Lato"/>
                <a:cs typeface="Lato"/>
                <a:sym typeface="Lato"/>
              </a:rPr>
              <a:t> (los que </a:t>
            </a:r>
            <a:r>
              <a:rPr lang="es-419">
                <a:latin typeface="Lato"/>
                <a:ea typeface="Lato"/>
                <a:cs typeface="Lato"/>
                <a:sym typeface="Lato"/>
              </a:rPr>
              <a:t>están</a:t>
            </a:r>
            <a:r>
              <a:rPr lang="es-419">
                <a:latin typeface="Lato"/>
                <a:ea typeface="Lato"/>
                <a:cs typeface="Lato"/>
                <a:sym typeface="Lato"/>
              </a:rPr>
              <a:t> por debajo de la tienda del cerebelo).</a:t>
            </a:r>
            <a:endParaRPr>
              <a:latin typeface="Lato"/>
              <a:ea typeface="Lato"/>
              <a:cs typeface="Lato"/>
              <a:sym typeface="Lato"/>
            </a:endParaRPr>
          </a:p>
          <a:p>
            <a:pPr indent="0" lvl="0" marL="0" rtl="0" algn="just">
              <a:lnSpc>
                <a:spcPct val="115000"/>
              </a:lnSpc>
              <a:spcBef>
                <a:spcPts val="0"/>
              </a:spcBef>
              <a:spcAft>
                <a:spcPts val="0"/>
              </a:spcAft>
              <a:buNone/>
            </a:pPr>
            <a:r>
              <a:t/>
            </a:r>
            <a:endParaRPr>
              <a:latin typeface="Lato"/>
              <a:ea typeface="Lato"/>
              <a:cs typeface="Lato"/>
              <a:sym typeface="Lato"/>
            </a:endParaRPr>
          </a:p>
          <a:p>
            <a:pPr indent="0" lvl="0" marL="0" rtl="0" algn="just">
              <a:lnSpc>
                <a:spcPct val="115000"/>
              </a:lnSpc>
              <a:spcBef>
                <a:spcPts val="0"/>
              </a:spcBef>
              <a:spcAft>
                <a:spcPts val="0"/>
              </a:spcAft>
              <a:buNone/>
            </a:pPr>
            <a:r>
              <a:rPr lang="es-419">
                <a:solidFill>
                  <a:schemeClr val="dk1"/>
                </a:solidFill>
                <a:latin typeface="Lato"/>
                <a:ea typeface="Lato"/>
                <a:cs typeface="Lato"/>
                <a:sym typeface="Lato"/>
              </a:rPr>
              <a:t>•</a:t>
            </a:r>
            <a:r>
              <a:rPr lang="es-419">
                <a:latin typeface="Lato"/>
                <a:ea typeface="Lato"/>
                <a:cs typeface="Lato"/>
                <a:sym typeface="Lato"/>
              </a:rPr>
              <a:t>En la infancia: 	70% Infratentorial	30% Supratentorial</a:t>
            </a:r>
            <a:endParaRPr>
              <a:latin typeface="Lato"/>
              <a:ea typeface="Lato"/>
              <a:cs typeface="Lato"/>
              <a:sym typeface="Lato"/>
            </a:endParaRPr>
          </a:p>
          <a:p>
            <a:pPr indent="0" lvl="0" marL="0" rtl="0" algn="just">
              <a:lnSpc>
                <a:spcPct val="115000"/>
              </a:lnSpc>
              <a:spcBef>
                <a:spcPts val="0"/>
              </a:spcBef>
              <a:spcAft>
                <a:spcPts val="0"/>
              </a:spcAft>
              <a:buNone/>
            </a:pPr>
            <a:r>
              <a:t/>
            </a:r>
            <a:endParaRPr>
              <a:latin typeface="Lato"/>
              <a:ea typeface="Lato"/>
              <a:cs typeface="Lato"/>
              <a:sym typeface="Lato"/>
            </a:endParaRPr>
          </a:p>
          <a:p>
            <a:pPr indent="0" lvl="0" marL="0" rtl="0" algn="just">
              <a:lnSpc>
                <a:spcPct val="115000"/>
              </a:lnSpc>
              <a:spcBef>
                <a:spcPts val="0"/>
              </a:spcBef>
              <a:spcAft>
                <a:spcPts val="0"/>
              </a:spcAft>
              <a:buNone/>
            </a:pPr>
            <a:r>
              <a:rPr lang="es-419">
                <a:solidFill>
                  <a:schemeClr val="dk1"/>
                </a:solidFill>
                <a:latin typeface="Lato"/>
                <a:ea typeface="Lato"/>
                <a:cs typeface="Lato"/>
                <a:sym typeface="Lato"/>
              </a:rPr>
              <a:t>•</a:t>
            </a:r>
            <a:r>
              <a:rPr lang="es-419">
                <a:latin typeface="Lato"/>
                <a:ea typeface="Lato"/>
                <a:cs typeface="Lato"/>
                <a:sym typeface="Lato"/>
              </a:rPr>
              <a:t>En la edad adulta la cifra se invierte:</a:t>
            </a:r>
            <a:endParaRPr>
              <a:latin typeface="Lato"/>
              <a:ea typeface="Lato"/>
              <a:cs typeface="Lato"/>
              <a:sym typeface="Lato"/>
            </a:endParaRPr>
          </a:p>
          <a:p>
            <a:pPr indent="0" lvl="0" marL="0" rtl="0" algn="just">
              <a:lnSpc>
                <a:spcPct val="115000"/>
              </a:lnSpc>
              <a:spcBef>
                <a:spcPts val="0"/>
              </a:spcBef>
              <a:spcAft>
                <a:spcPts val="0"/>
              </a:spcAft>
              <a:buNone/>
            </a:pPr>
            <a:r>
              <a:rPr lang="es-419">
                <a:latin typeface="Lato"/>
                <a:ea typeface="Lato"/>
                <a:cs typeface="Lato"/>
                <a:sym typeface="Lato"/>
              </a:rPr>
              <a:t>30% infratentorial 		70% Supratentorial</a:t>
            </a:r>
            <a:endParaRPr>
              <a:latin typeface="Lato"/>
              <a:ea typeface="Lato"/>
              <a:cs typeface="Lato"/>
              <a:sym typeface="Lato"/>
            </a:endParaRPr>
          </a:p>
          <a:p>
            <a:pPr indent="0" lvl="0" marL="457200" rtl="0" algn="just">
              <a:lnSpc>
                <a:spcPct val="115000"/>
              </a:lnSpc>
              <a:spcBef>
                <a:spcPts val="0"/>
              </a:spcBef>
              <a:spcAft>
                <a:spcPts val="0"/>
              </a:spcAft>
              <a:buNone/>
            </a:pPr>
            <a:r>
              <a:t/>
            </a:r>
            <a:endParaRPr>
              <a:latin typeface="Lato"/>
              <a:ea typeface="Lato"/>
              <a:cs typeface="Lato"/>
              <a:sym typeface="Lato"/>
            </a:endParaRPr>
          </a:p>
          <a:p>
            <a:pPr indent="0" lvl="0" marL="457200" rtl="0" algn="just">
              <a:lnSpc>
                <a:spcPct val="115000"/>
              </a:lnSpc>
              <a:spcBef>
                <a:spcPts val="0"/>
              </a:spcBef>
              <a:spcAft>
                <a:spcPts val="0"/>
              </a:spcAft>
              <a:buNone/>
            </a:pPr>
            <a:r>
              <a:t/>
            </a:r>
            <a:endParaRPr/>
          </a:p>
        </p:txBody>
      </p:sp>
      <p:sp>
        <p:nvSpPr>
          <p:cNvPr id="260" name="Google Shape;260;p43"/>
          <p:cNvSpPr txBox="1"/>
          <p:nvPr>
            <p:ph type="title"/>
          </p:nvPr>
        </p:nvSpPr>
        <p:spPr>
          <a:xfrm>
            <a:off x="0" y="458200"/>
            <a:ext cx="9144000" cy="535200"/>
          </a:xfrm>
          <a:prstGeom prst="rect">
            <a:avLst/>
          </a:prstGeom>
          <a:solidFill>
            <a:srgbClr val="CFE2F3"/>
          </a:solidFill>
        </p:spPr>
        <p:txBody>
          <a:bodyPr anchorCtr="0" anchor="t" bIns="91425" lIns="91425" spcFirstLastPara="1" rIns="91425" wrap="square" tIns="91425">
            <a:noAutofit/>
          </a:bodyPr>
          <a:lstStyle/>
          <a:p>
            <a:pPr indent="0" lvl="0" marL="0" rtl="0" algn="ctr">
              <a:spcBef>
                <a:spcPts val="0"/>
              </a:spcBef>
              <a:spcAft>
                <a:spcPts val="0"/>
              </a:spcAft>
              <a:buNone/>
            </a:pPr>
            <a:r>
              <a:rPr b="1" lang="es-419" sz="2000">
                <a:latin typeface="Raleway"/>
                <a:ea typeface="Raleway"/>
                <a:cs typeface="Raleway"/>
                <a:sym typeface="Raleway"/>
              </a:rPr>
              <a:t>CLASIFICACIÓN POR </a:t>
            </a:r>
            <a:r>
              <a:rPr b="1" lang="es-419" sz="2000">
                <a:latin typeface="Raleway"/>
                <a:ea typeface="Raleway"/>
                <a:cs typeface="Raleway"/>
                <a:sym typeface="Raleway"/>
              </a:rPr>
              <a:t>LOCALIZACIÓN</a:t>
            </a:r>
            <a:endParaRPr b="1" sz="2000">
              <a:latin typeface="Raleway"/>
              <a:ea typeface="Raleway"/>
              <a:cs typeface="Raleway"/>
              <a:sym typeface="Raleway"/>
            </a:endParaRPr>
          </a:p>
        </p:txBody>
      </p:sp>
      <p:sp>
        <p:nvSpPr>
          <p:cNvPr id="261" name="Google Shape;261;p43"/>
          <p:cNvSpPr txBox="1"/>
          <p:nvPr>
            <p:ph type="title"/>
          </p:nvPr>
        </p:nvSpPr>
        <p:spPr>
          <a:xfrm>
            <a:off x="0" y="0"/>
            <a:ext cx="9144000" cy="499200"/>
          </a:xfrm>
          <a:prstGeom prst="rect">
            <a:avLst/>
          </a:prstGeom>
          <a:solidFill>
            <a:srgbClr val="0B5394"/>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700">
                <a:solidFill>
                  <a:srgbClr val="FFFFFF"/>
                </a:solidFill>
              </a:rPr>
              <a:t>Tumores cerebrales primarios: Aspectos generales</a:t>
            </a:r>
            <a:endParaRPr b="1" sz="2700">
              <a:solidFill>
                <a:srgbClr val="FFFFFF"/>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0" name="Shape 730"/>
        <p:cNvGrpSpPr/>
        <p:nvPr/>
      </p:nvGrpSpPr>
      <p:grpSpPr>
        <a:xfrm>
          <a:off x="0" y="0"/>
          <a:ext cx="0" cy="0"/>
          <a:chOff x="0" y="0"/>
          <a:chExt cx="0" cy="0"/>
        </a:xfrm>
      </p:grpSpPr>
      <p:sp>
        <p:nvSpPr>
          <p:cNvPr id="731" name="Google Shape;731;p106"/>
          <p:cNvSpPr txBox="1"/>
          <p:nvPr>
            <p:ph type="title"/>
          </p:nvPr>
        </p:nvSpPr>
        <p:spPr>
          <a:xfrm>
            <a:off x="0" y="0"/>
            <a:ext cx="9144000" cy="535200"/>
          </a:xfrm>
          <a:prstGeom prst="rect">
            <a:avLst/>
          </a:prstGeom>
          <a:solidFill>
            <a:srgbClr val="EFEFEF"/>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732" name="Google Shape;732;p106"/>
          <p:cNvSpPr txBox="1"/>
          <p:nvPr>
            <p:ph type="title"/>
          </p:nvPr>
        </p:nvSpPr>
        <p:spPr>
          <a:xfrm>
            <a:off x="0" y="4736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TUMORES DE LAS CÉLULAS GERMINALES</a:t>
            </a:r>
            <a:endParaRPr sz="2000"/>
          </a:p>
        </p:txBody>
      </p:sp>
      <p:sp>
        <p:nvSpPr>
          <p:cNvPr id="733" name="Google Shape;733;p106"/>
          <p:cNvSpPr txBox="1"/>
          <p:nvPr>
            <p:ph type="title"/>
          </p:nvPr>
        </p:nvSpPr>
        <p:spPr>
          <a:xfrm>
            <a:off x="0" y="473588"/>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manifestaciones </a:t>
            </a:r>
            <a:r>
              <a:rPr lang="es-419" sz="2000"/>
              <a:t>clínicas</a:t>
            </a:r>
            <a:r>
              <a:rPr lang="es-419" sz="2000"/>
              <a:t> </a:t>
            </a:r>
            <a:endParaRPr sz="2000"/>
          </a:p>
        </p:txBody>
      </p:sp>
      <p:sp>
        <p:nvSpPr>
          <p:cNvPr id="734" name="Google Shape;734;p106"/>
          <p:cNvSpPr txBox="1"/>
          <p:nvPr/>
        </p:nvSpPr>
        <p:spPr>
          <a:xfrm>
            <a:off x="0" y="1008800"/>
            <a:ext cx="9144000" cy="1029600"/>
          </a:xfrm>
          <a:prstGeom prst="rect">
            <a:avLst/>
          </a:prstGeom>
          <a:solidFill>
            <a:srgbClr val="D9D9D9"/>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s-419"/>
              <a:t>s</a:t>
            </a:r>
            <a:r>
              <a:rPr lang="es-419"/>
              <a:t>e dividen en aquellas debidas a compromiso de estructuras </a:t>
            </a:r>
            <a:r>
              <a:rPr lang="es-419"/>
              <a:t>vecinas</a:t>
            </a:r>
            <a:r>
              <a:rPr lang="es-419"/>
              <a:t>, y aquellas derivadas de excesiva </a:t>
            </a:r>
            <a:r>
              <a:rPr lang="es-419"/>
              <a:t>secreción</a:t>
            </a:r>
            <a:r>
              <a:rPr lang="es-419"/>
              <a:t> hormonal.</a:t>
            </a:r>
            <a:endParaRPr sz="1300"/>
          </a:p>
        </p:txBody>
      </p:sp>
      <p:sp>
        <p:nvSpPr>
          <p:cNvPr id="735" name="Google Shape;735;p106"/>
          <p:cNvSpPr txBox="1"/>
          <p:nvPr/>
        </p:nvSpPr>
        <p:spPr>
          <a:xfrm>
            <a:off x="0" y="2038400"/>
            <a:ext cx="4781400" cy="314400"/>
          </a:xfrm>
          <a:prstGeom prst="rect">
            <a:avLst/>
          </a:prstGeom>
          <a:solidFill>
            <a:srgbClr val="3D85C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a:latin typeface="Lato"/>
                <a:ea typeface="Lato"/>
                <a:cs typeface="Lato"/>
                <a:sym typeface="Lato"/>
              </a:rPr>
              <a:t>Compromiso de estructuras </a:t>
            </a:r>
            <a:endParaRPr>
              <a:latin typeface="Lato"/>
              <a:ea typeface="Lato"/>
              <a:cs typeface="Lato"/>
              <a:sym typeface="Lato"/>
            </a:endParaRPr>
          </a:p>
        </p:txBody>
      </p:sp>
      <p:sp>
        <p:nvSpPr>
          <p:cNvPr id="736" name="Google Shape;736;p106"/>
          <p:cNvSpPr txBox="1"/>
          <p:nvPr/>
        </p:nvSpPr>
        <p:spPr>
          <a:xfrm>
            <a:off x="142800" y="2512000"/>
            <a:ext cx="4429200" cy="1647900"/>
          </a:xfrm>
          <a:prstGeom prst="rect">
            <a:avLst/>
          </a:prstGeom>
          <a:noFill/>
          <a:ln>
            <a:noFill/>
          </a:ln>
        </p:spPr>
        <p:txBody>
          <a:bodyPr anchorCtr="0" anchor="t" bIns="91425" lIns="91425" spcFirstLastPara="1" rIns="91425" wrap="square" tIns="91425">
            <a:noAutofit/>
          </a:bodyPr>
          <a:lstStyle/>
          <a:p>
            <a:pPr indent="-317500" lvl="0" marL="457200" rtl="0" algn="just">
              <a:spcBef>
                <a:spcPts val="0"/>
              </a:spcBef>
              <a:spcAft>
                <a:spcPts val="0"/>
              </a:spcAft>
              <a:buSzPts val="1400"/>
              <a:buFont typeface="Lato"/>
              <a:buChar char="●"/>
            </a:pPr>
            <a:r>
              <a:rPr lang="es-419">
                <a:latin typeface="Lato"/>
                <a:ea typeface="Lato"/>
                <a:cs typeface="Lato"/>
                <a:sym typeface="Lato"/>
              </a:rPr>
              <a:t>Cefalea</a:t>
            </a:r>
            <a:endParaRPr>
              <a:latin typeface="Lato"/>
              <a:ea typeface="Lato"/>
              <a:cs typeface="Lato"/>
              <a:sym typeface="Lato"/>
            </a:endParaRPr>
          </a:p>
          <a:p>
            <a:pPr indent="-317500" lvl="0" marL="457200" rtl="0" algn="just">
              <a:spcBef>
                <a:spcPts val="0"/>
              </a:spcBef>
              <a:spcAft>
                <a:spcPts val="0"/>
              </a:spcAft>
              <a:buSzPts val="1400"/>
              <a:buFont typeface="Lato"/>
              <a:buChar char="●"/>
            </a:pPr>
            <a:r>
              <a:rPr lang="es-419">
                <a:latin typeface="Lato"/>
                <a:ea typeface="Lato"/>
                <a:cs typeface="Lato"/>
                <a:sym typeface="Lato"/>
              </a:rPr>
              <a:t>Defectos visuales</a:t>
            </a:r>
            <a:endParaRPr>
              <a:latin typeface="Lato"/>
              <a:ea typeface="Lato"/>
              <a:cs typeface="Lato"/>
              <a:sym typeface="Lato"/>
            </a:endParaRPr>
          </a:p>
          <a:p>
            <a:pPr indent="-317500" lvl="0" marL="457200" rtl="0" algn="just">
              <a:spcBef>
                <a:spcPts val="0"/>
              </a:spcBef>
              <a:spcAft>
                <a:spcPts val="0"/>
              </a:spcAft>
              <a:buSzPts val="1400"/>
              <a:buFont typeface="Lato"/>
              <a:buChar char="●"/>
            </a:pPr>
            <a:r>
              <a:rPr lang="es-419">
                <a:latin typeface="Lato"/>
                <a:ea typeface="Lato"/>
                <a:cs typeface="Lato"/>
                <a:sym typeface="Lato"/>
              </a:rPr>
              <a:t>Co</a:t>
            </a:r>
            <a:r>
              <a:rPr lang="es-419">
                <a:latin typeface="Lato"/>
                <a:ea typeface="Lato"/>
                <a:cs typeface="Lato"/>
                <a:sym typeface="Lato"/>
              </a:rPr>
              <a:t>mpresión</a:t>
            </a:r>
            <a:r>
              <a:rPr lang="es-419">
                <a:latin typeface="Lato"/>
                <a:ea typeface="Lato"/>
                <a:cs typeface="Lato"/>
                <a:sym typeface="Lato"/>
              </a:rPr>
              <a:t> hipofisiaria con hipopituitarismo.</a:t>
            </a:r>
            <a:endParaRPr>
              <a:latin typeface="Lato"/>
              <a:ea typeface="Lato"/>
              <a:cs typeface="Lato"/>
              <a:sym typeface="Lato"/>
            </a:endParaRPr>
          </a:p>
          <a:p>
            <a:pPr indent="-317500" lvl="0" marL="457200" rtl="0" algn="just">
              <a:spcBef>
                <a:spcPts val="0"/>
              </a:spcBef>
              <a:spcAft>
                <a:spcPts val="0"/>
              </a:spcAft>
              <a:buSzPts val="1400"/>
              <a:buFont typeface="Lato"/>
              <a:buChar char="●"/>
            </a:pPr>
            <a:r>
              <a:t/>
            </a:r>
            <a:endParaRPr>
              <a:latin typeface="Lato"/>
              <a:ea typeface="Lato"/>
              <a:cs typeface="Lato"/>
              <a:sym typeface="Lato"/>
            </a:endParaRPr>
          </a:p>
          <a:p>
            <a:pPr indent="0" lvl="0" marL="457200" rtl="0" algn="just">
              <a:spcBef>
                <a:spcPts val="0"/>
              </a:spcBef>
              <a:spcAft>
                <a:spcPts val="0"/>
              </a:spcAft>
              <a:buNone/>
            </a:pPr>
            <a:r>
              <a:rPr lang="es-419">
                <a:latin typeface="Lato"/>
                <a:ea typeface="Lato"/>
                <a:cs typeface="Lato"/>
                <a:sym typeface="Lato"/>
              </a:rPr>
              <a:t>son </a:t>
            </a:r>
            <a:r>
              <a:rPr lang="es-419">
                <a:latin typeface="Lato"/>
                <a:ea typeface="Lato"/>
                <a:cs typeface="Lato"/>
                <a:sym typeface="Lato"/>
              </a:rPr>
              <a:t>más</a:t>
            </a:r>
            <a:r>
              <a:rPr lang="es-419">
                <a:latin typeface="Lato"/>
                <a:ea typeface="Lato"/>
                <a:cs typeface="Lato"/>
                <a:sym typeface="Lato"/>
              </a:rPr>
              <a:t> comunes en pacientes con macroadenomas que pueden comprimir </a:t>
            </a:r>
            <a:r>
              <a:rPr lang="es-419">
                <a:latin typeface="Lato"/>
                <a:ea typeface="Lato"/>
                <a:cs typeface="Lato"/>
                <a:sym typeface="Lato"/>
              </a:rPr>
              <a:t>el</a:t>
            </a:r>
            <a:r>
              <a:rPr lang="es-419">
                <a:latin typeface="Lato"/>
                <a:ea typeface="Lato"/>
                <a:cs typeface="Lato"/>
                <a:sym typeface="Lato"/>
              </a:rPr>
              <a:t> quiasma </a:t>
            </a:r>
            <a:r>
              <a:rPr lang="es-419">
                <a:latin typeface="Lato"/>
                <a:ea typeface="Lato"/>
                <a:cs typeface="Lato"/>
                <a:sym typeface="Lato"/>
              </a:rPr>
              <a:t>óptico</a:t>
            </a:r>
            <a:r>
              <a:rPr lang="es-419">
                <a:latin typeface="Lato"/>
                <a:ea typeface="Lato"/>
                <a:cs typeface="Lato"/>
                <a:sym typeface="Lato"/>
              </a:rPr>
              <a:t>.</a:t>
            </a:r>
            <a:endParaRPr>
              <a:latin typeface="Lato"/>
              <a:ea typeface="Lato"/>
              <a:cs typeface="Lato"/>
              <a:sym typeface="Lato"/>
            </a:endParaRPr>
          </a:p>
        </p:txBody>
      </p:sp>
      <p:pic>
        <p:nvPicPr>
          <p:cNvPr id="737" name="Google Shape;737;p106"/>
          <p:cNvPicPr preferRelativeResize="0"/>
          <p:nvPr/>
        </p:nvPicPr>
        <p:blipFill>
          <a:blip r:embed="rId3">
            <a:alphaModFix/>
          </a:blip>
          <a:stretch>
            <a:fillRect/>
          </a:stretch>
        </p:blipFill>
        <p:spPr>
          <a:xfrm>
            <a:off x="6695925" y="2200325"/>
            <a:ext cx="2105025" cy="21717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1" name="Shape 741"/>
        <p:cNvGrpSpPr/>
        <p:nvPr/>
      </p:nvGrpSpPr>
      <p:grpSpPr>
        <a:xfrm>
          <a:off x="0" y="0"/>
          <a:ext cx="0" cy="0"/>
          <a:chOff x="0" y="0"/>
          <a:chExt cx="0" cy="0"/>
        </a:xfrm>
      </p:grpSpPr>
      <p:sp>
        <p:nvSpPr>
          <p:cNvPr id="742" name="Google Shape;742;p107"/>
          <p:cNvSpPr txBox="1"/>
          <p:nvPr>
            <p:ph type="title"/>
          </p:nvPr>
        </p:nvSpPr>
        <p:spPr>
          <a:xfrm>
            <a:off x="0" y="0"/>
            <a:ext cx="9144000" cy="535200"/>
          </a:xfrm>
          <a:prstGeom prst="rect">
            <a:avLst/>
          </a:prstGeom>
          <a:solidFill>
            <a:srgbClr val="EFEFEF"/>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743" name="Google Shape;743;p107"/>
          <p:cNvSpPr txBox="1"/>
          <p:nvPr>
            <p:ph type="title"/>
          </p:nvPr>
        </p:nvSpPr>
        <p:spPr>
          <a:xfrm>
            <a:off x="0" y="4736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TUMORES DE LAS CÉLULAS GERMINALES</a:t>
            </a:r>
            <a:endParaRPr sz="2000"/>
          </a:p>
        </p:txBody>
      </p:sp>
      <p:sp>
        <p:nvSpPr>
          <p:cNvPr id="744" name="Google Shape;744;p107"/>
          <p:cNvSpPr txBox="1"/>
          <p:nvPr>
            <p:ph type="title"/>
          </p:nvPr>
        </p:nvSpPr>
        <p:spPr>
          <a:xfrm>
            <a:off x="0" y="473588"/>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manifestaciones clínicas </a:t>
            </a:r>
            <a:endParaRPr sz="2000"/>
          </a:p>
        </p:txBody>
      </p:sp>
      <p:sp>
        <p:nvSpPr>
          <p:cNvPr id="745" name="Google Shape;745;p107"/>
          <p:cNvSpPr txBox="1"/>
          <p:nvPr/>
        </p:nvSpPr>
        <p:spPr>
          <a:xfrm>
            <a:off x="0" y="1008800"/>
            <a:ext cx="9144000" cy="314400"/>
          </a:xfrm>
          <a:prstGeom prst="rect">
            <a:avLst/>
          </a:prstGeom>
          <a:solidFill>
            <a:srgbClr val="3D85C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1700">
                <a:latin typeface="Lato"/>
                <a:ea typeface="Lato"/>
                <a:cs typeface="Lato"/>
                <a:sym typeface="Lato"/>
              </a:rPr>
              <a:t>Secreción</a:t>
            </a:r>
            <a:r>
              <a:rPr b="1" lang="es-419" sz="1700">
                <a:latin typeface="Lato"/>
                <a:ea typeface="Lato"/>
                <a:cs typeface="Lato"/>
                <a:sym typeface="Lato"/>
              </a:rPr>
              <a:t> hormonal </a:t>
            </a:r>
            <a:endParaRPr b="1" sz="1700">
              <a:latin typeface="Lato"/>
              <a:ea typeface="Lato"/>
              <a:cs typeface="Lato"/>
              <a:sym typeface="Lato"/>
            </a:endParaRPr>
          </a:p>
        </p:txBody>
      </p:sp>
      <p:sp>
        <p:nvSpPr>
          <p:cNvPr id="746" name="Google Shape;746;p107"/>
          <p:cNvSpPr txBox="1"/>
          <p:nvPr/>
        </p:nvSpPr>
        <p:spPr>
          <a:xfrm>
            <a:off x="142800" y="2120875"/>
            <a:ext cx="4429200" cy="1647900"/>
          </a:xfrm>
          <a:prstGeom prst="rect">
            <a:avLst/>
          </a:prstGeom>
          <a:noFill/>
          <a:ln>
            <a:noFill/>
          </a:ln>
        </p:spPr>
        <p:txBody>
          <a:bodyPr anchorCtr="0" anchor="t" bIns="91425" lIns="91425" spcFirstLastPara="1" rIns="91425" wrap="square" tIns="91425">
            <a:noAutofit/>
          </a:bodyPr>
          <a:lstStyle/>
          <a:p>
            <a:pPr indent="-336550" lvl="0" marL="457200" rtl="0" algn="just">
              <a:spcBef>
                <a:spcPts val="0"/>
              </a:spcBef>
              <a:spcAft>
                <a:spcPts val="0"/>
              </a:spcAft>
              <a:buSzPts val="1700"/>
              <a:buChar char="●"/>
            </a:pPr>
            <a:r>
              <a:rPr lang="es-419" sz="1700"/>
              <a:t>Prolactinomas</a:t>
            </a:r>
            <a:endParaRPr sz="1700"/>
          </a:p>
          <a:p>
            <a:pPr indent="-336550" lvl="0" marL="457200" rtl="0" algn="just">
              <a:spcBef>
                <a:spcPts val="0"/>
              </a:spcBef>
              <a:spcAft>
                <a:spcPts val="0"/>
              </a:spcAft>
              <a:buSzPts val="1700"/>
              <a:buChar char="●"/>
            </a:pPr>
            <a:r>
              <a:rPr lang="es-419" sz="1700"/>
              <a:t>Acromegalia-gigantismo.</a:t>
            </a:r>
            <a:endParaRPr sz="1700"/>
          </a:p>
          <a:p>
            <a:pPr indent="-336550" lvl="0" marL="457200" rtl="0" algn="just">
              <a:spcBef>
                <a:spcPts val="0"/>
              </a:spcBef>
              <a:spcAft>
                <a:spcPts val="0"/>
              </a:spcAft>
              <a:buSzPts val="1700"/>
              <a:buChar char="●"/>
            </a:pPr>
            <a:r>
              <a:rPr lang="es-419" sz="1700"/>
              <a:t>Enfermedad de cushing .</a:t>
            </a:r>
            <a:endParaRPr sz="1700"/>
          </a:p>
          <a:p>
            <a:pPr indent="-336550" lvl="0" marL="457200" rtl="0" algn="just">
              <a:spcBef>
                <a:spcPts val="0"/>
              </a:spcBef>
              <a:spcAft>
                <a:spcPts val="0"/>
              </a:spcAft>
              <a:buSzPts val="1700"/>
              <a:buChar char="●"/>
            </a:pPr>
            <a:r>
              <a:rPr lang="es-419" sz="1700"/>
              <a:t>tumores de las </a:t>
            </a:r>
            <a:r>
              <a:rPr lang="es-419" sz="1700"/>
              <a:t>células</a:t>
            </a:r>
            <a:r>
              <a:rPr lang="es-419" sz="1700"/>
              <a:t> gonadotropas.</a:t>
            </a:r>
            <a:endParaRPr sz="1700"/>
          </a:p>
          <a:p>
            <a:pPr indent="-336550" lvl="0" marL="457200" rtl="0" algn="just">
              <a:spcBef>
                <a:spcPts val="0"/>
              </a:spcBef>
              <a:spcAft>
                <a:spcPts val="0"/>
              </a:spcAft>
              <a:buSzPts val="1700"/>
              <a:buChar char="●"/>
            </a:pPr>
            <a:r>
              <a:rPr lang="es-419" sz="1700"/>
              <a:t>tumores de </a:t>
            </a:r>
            <a:r>
              <a:rPr lang="es-419" sz="1700"/>
              <a:t>células</a:t>
            </a:r>
            <a:r>
              <a:rPr lang="es-419" sz="1700"/>
              <a:t> tirotropas. </a:t>
            </a:r>
            <a:endParaRPr sz="1700"/>
          </a:p>
        </p:txBody>
      </p:sp>
      <p:pic>
        <p:nvPicPr>
          <p:cNvPr id="747" name="Google Shape;747;p107"/>
          <p:cNvPicPr preferRelativeResize="0"/>
          <p:nvPr/>
        </p:nvPicPr>
        <p:blipFill>
          <a:blip r:embed="rId3">
            <a:alphaModFix/>
          </a:blip>
          <a:stretch>
            <a:fillRect/>
          </a:stretch>
        </p:blipFill>
        <p:spPr>
          <a:xfrm>
            <a:off x="4657725" y="1475600"/>
            <a:ext cx="2466975" cy="1847850"/>
          </a:xfrm>
          <a:prstGeom prst="rect">
            <a:avLst/>
          </a:prstGeom>
          <a:noFill/>
          <a:ln>
            <a:noFill/>
          </a:ln>
        </p:spPr>
      </p:pic>
      <p:pic>
        <p:nvPicPr>
          <p:cNvPr id="748" name="Google Shape;748;p107"/>
          <p:cNvPicPr preferRelativeResize="0"/>
          <p:nvPr/>
        </p:nvPicPr>
        <p:blipFill>
          <a:blip r:embed="rId4">
            <a:alphaModFix/>
          </a:blip>
          <a:stretch>
            <a:fillRect/>
          </a:stretch>
        </p:blipFill>
        <p:spPr>
          <a:xfrm>
            <a:off x="7277100" y="1710675"/>
            <a:ext cx="1714500" cy="1722154"/>
          </a:xfrm>
          <a:prstGeom prst="rect">
            <a:avLst/>
          </a:prstGeom>
          <a:noFill/>
          <a:ln>
            <a:noFill/>
          </a:ln>
        </p:spPr>
      </p:pic>
      <p:pic>
        <p:nvPicPr>
          <p:cNvPr id="749" name="Google Shape;749;p107"/>
          <p:cNvPicPr preferRelativeResize="0"/>
          <p:nvPr/>
        </p:nvPicPr>
        <p:blipFill>
          <a:blip r:embed="rId5">
            <a:alphaModFix/>
          </a:blip>
          <a:stretch>
            <a:fillRect/>
          </a:stretch>
        </p:blipFill>
        <p:spPr>
          <a:xfrm>
            <a:off x="6034500" y="3571804"/>
            <a:ext cx="2510484" cy="140587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3" name="Shape 753"/>
        <p:cNvGrpSpPr/>
        <p:nvPr/>
      </p:nvGrpSpPr>
      <p:grpSpPr>
        <a:xfrm>
          <a:off x="0" y="0"/>
          <a:ext cx="0" cy="0"/>
          <a:chOff x="0" y="0"/>
          <a:chExt cx="0" cy="0"/>
        </a:xfrm>
      </p:grpSpPr>
      <p:sp>
        <p:nvSpPr>
          <p:cNvPr id="754" name="Google Shape;754;p108"/>
          <p:cNvSpPr txBox="1"/>
          <p:nvPr>
            <p:ph type="title"/>
          </p:nvPr>
        </p:nvSpPr>
        <p:spPr>
          <a:xfrm>
            <a:off x="0" y="0"/>
            <a:ext cx="9144000" cy="535200"/>
          </a:xfrm>
          <a:prstGeom prst="rect">
            <a:avLst/>
          </a:prstGeom>
          <a:solidFill>
            <a:srgbClr val="EFEFEF"/>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755" name="Google Shape;755;p108"/>
          <p:cNvSpPr txBox="1"/>
          <p:nvPr>
            <p:ph type="title"/>
          </p:nvPr>
        </p:nvSpPr>
        <p:spPr>
          <a:xfrm>
            <a:off x="0" y="4736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TUMORES DE LAS CÉLULAS GERMINALES</a:t>
            </a:r>
            <a:endParaRPr sz="2000"/>
          </a:p>
        </p:txBody>
      </p:sp>
      <p:sp>
        <p:nvSpPr>
          <p:cNvPr id="756" name="Google Shape;756;p108"/>
          <p:cNvSpPr txBox="1"/>
          <p:nvPr>
            <p:ph type="title"/>
          </p:nvPr>
        </p:nvSpPr>
        <p:spPr>
          <a:xfrm>
            <a:off x="0" y="473588"/>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manifestaciones clínicas </a:t>
            </a:r>
            <a:endParaRPr sz="2000"/>
          </a:p>
        </p:txBody>
      </p:sp>
      <p:sp>
        <p:nvSpPr>
          <p:cNvPr id="757" name="Google Shape;757;p108"/>
          <p:cNvSpPr txBox="1"/>
          <p:nvPr/>
        </p:nvSpPr>
        <p:spPr>
          <a:xfrm>
            <a:off x="0" y="1008800"/>
            <a:ext cx="9144000" cy="314400"/>
          </a:xfrm>
          <a:prstGeom prst="rect">
            <a:avLst/>
          </a:prstGeom>
          <a:solidFill>
            <a:srgbClr val="3D85C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1900">
                <a:latin typeface="Lato"/>
                <a:ea typeface="Lato"/>
                <a:cs typeface="Lato"/>
                <a:sym typeface="Lato"/>
              </a:rPr>
              <a:t>Prolactina </a:t>
            </a:r>
            <a:endParaRPr b="1" sz="1900">
              <a:latin typeface="Lato"/>
              <a:ea typeface="Lato"/>
              <a:cs typeface="Lato"/>
              <a:sym typeface="Lato"/>
            </a:endParaRPr>
          </a:p>
        </p:txBody>
      </p:sp>
      <p:sp>
        <p:nvSpPr>
          <p:cNvPr id="758" name="Google Shape;758;p108"/>
          <p:cNvSpPr txBox="1"/>
          <p:nvPr/>
        </p:nvSpPr>
        <p:spPr>
          <a:xfrm>
            <a:off x="0" y="1323200"/>
            <a:ext cx="6634200" cy="3283200"/>
          </a:xfrm>
          <a:prstGeom prst="rect">
            <a:avLst/>
          </a:prstGeom>
          <a:noFill/>
          <a:ln>
            <a:noFill/>
          </a:ln>
        </p:spPr>
        <p:txBody>
          <a:bodyPr anchorCtr="0" anchor="t" bIns="91425" lIns="91425" spcFirstLastPara="1" rIns="91425" wrap="square" tIns="91425">
            <a:noAutofit/>
          </a:bodyPr>
          <a:lstStyle/>
          <a:p>
            <a:pPr indent="-336550" lvl="0" marL="457200" rtl="0" algn="just">
              <a:spcBef>
                <a:spcPts val="0"/>
              </a:spcBef>
              <a:spcAft>
                <a:spcPts val="0"/>
              </a:spcAft>
              <a:buSzPts val="1700"/>
              <a:buChar char="●"/>
            </a:pPr>
            <a:r>
              <a:rPr lang="es-419" sz="1700"/>
              <a:t>la </a:t>
            </a:r>
            <a:r>
              <a:rPr lang="es-419" sz="1700"/>
              <a:t>función</a:t>
            </a:r>
            <a:r>
              <a:rPr lang="es-419" sz="1700"/>
              <a:t> principal de la prolactina es inducir y </a:t>
            </a:r>
            <a:r>
              <a:rPr lang="es-419" sz="1700"/>
              <a:t>sostener</a:t>
            </a:r>
            <a:r>
              <a:rPr lang="es-419" sz="1700"/>
              <a:t> la lactancia.</a:t>
            </a:r>
            <a:endParaRPr sz="1700"/>
          </a:p>
          <a:p>
            <a:pPr indent="-336550" lvl="0" marL="457200" rtl="0" algn="just">
              <a:spcBef>
                <a:spcPts val="0"/>
              </a:spcBef>
              <a:spcAft>
                <a:spcPts val="0"/>
              </a:spcAft>
              <a:buSzPts val="1700"/>
              <a:buChar char="●"/>
            </a:pPr>
            <a:r>
              <a:rPr lang="es-419" sz="1700"/>
              <a:t>la prolactina </a:t>
            </a:r>
            <a:r>
              <a:rPr lang="es-419" sz="1700"/>
              <a:t>suprime</a:t>
            </a:r>
            <a:r>
              <a:rPr lang="es-419" sz="1700"/>
              <a:t> la </a:t>
            </a:r>
            <a:r>
              <a:rPr lang="es-419" sz="1700"/>
              <a:t>producción</a:t>
            </a:r>
            <a:r>
              <a:rPr lang="es-419" sz="1700"/>
              <a:t> de GnRH y consecuentemente los ciclos menstruales no se presentan durante la </a:t>
            </a:r>
            <a:r>
              <a:rPr lang="es-419" sz="1700"/>
              <a:t>lactancia</a:t>
            </a:r>
            <a:r>
              <a:rPr lang="es-419" sz="1700"/>
              <a:t> en medida que la </a:t>
            </a:r>
            <a:r>
              <a:rPr lang="es-419" sz="1700"/>
              <a:t>succión</a:t>
            </a:r>
            <a:r>
              <a:rPr lang="es-419" sz="1700"/>
              <a:t> suprime la </a:t>
            </a:r>
            <a:r>
              <a:rPr lang="es-419" sz="1700"/>
              <a:t>ovulación</a:t>
            </a:r>
            <a:r>
              <a:rPr lang="es-419" sz="1700"/>
              <a:t>.</a:t>
            </a:r>
            <a:endParaRPr sz="1700"/>
          </a:p>
          <a:p>
            <a:pPr indent="-336550" lvl="0" marL="457200" rtl="0" algn="just">
              <a:spcBef>
                <a:spcPts val="0"/>
              </a:spcBef>
              <a:spcAft>
                <a:spcPts val="0"/>
              </a:spcAft>
              <a:buSzPts val="1700"/>
              <a:buChar char="●"/>
            </a:pPr>
            <a:r>
              <a:rPr lang="es-419" sz="1700"/>
              <a:t>la </a:t>
            </a:r>
            <a:r>
              <a:rPr lang="es-419" sz="1700"/>
              <a:t>secreción</a:t>
            </a:r>
            <a:r>
              <a:rPr lang="es-419" sz="1700"/>
              <a:t> de </a:t>
            </a:r>
            <a:r>
              <a:rPr lang="es-419" sz="1700"/>
              <a:t>prolactina</a:t>
            </a:r>
            <a:r>
              <a:rPr lang="es-419" sz="1700"/>
              <a:t> es controlada por la </a:t>
            </a:r>
            <a:r>
              <a:rPr lang="es-419" sz="1700"/>
              <a:t>inhibición</a:t>
            </a:r>
            <a:r>
              <a:rPr lang="es-419" sz="1700"/>
              <a:t> </a:t>
            </a:r>
            <a:r>
              <a:rPr lang="es-419" sz="1700"/>
              <a:t>tónica</a:t>
            </a:r>
            <a:r>
              <a:rPr lang="es-419" sz="1700"/>
              <a:t> de dopamina a </a:t>
            </a:r>
            <a:r>
              <a:rPr lang="es-419" sz="1700"/>
              <a:t>través</a:t>
            </a:r>
            <a:r>
              <a:rPr lang="es-419" sz="1700"/>
              <a:t> de receptores D2 en las </a:t>
            </a:r>
            <a:r>
              <a:rPr lang="es-419" sz="1700"/>
              <a:t>células</a:t>
            </a:r>
            <a:r>
              <a:rPr lang="es-419" sz="1700"/>
              <a:t> lactotropas.</a:t>
            </a:r>
            <a:endParaRPr sz="1700"/>
          </a:p>
          <a:p>
            <a:pPr indent="-336550" lvl="0" marL="457200" rtl="0" algn="just">
              <a:spcBef>
                <a:spcPts val="0"/>
              </a:spcBef>
              <a:spcAft>
                <a:spcPts val="0"/>
              </a:spcAft>
              <a:buSzPts val="1700"/>
              <a:buChar char="●"/>
            </a:pPr>
            <a:r>
              <a:rPr lang="es-419" sz="1700"/>
              <a:t>su </a:t>
            </a:r>
            <a:r>
              <a:rPr lang="es-419" sz="1700"/>
              <a:t>concentración</a:t>
            </a:r>
            <a:r>
              <a:rPr lang="es-419" sz="1700"/>
              <a:t> </a:t>
            </a:r>
            <a:r>
              <a:rPr lang="es-419" sz="1700"/>
              <a:t>oscila</a:t>
            </a:r>
            <a:r>
              <a:rPr lang="es-419" sz="1700"/>
              <a:t> de 15 a </a:t>
            </a:r>
            <a:r>
              <a:rPr lang="es-419" sz="1700"/>
              <a:t>20 ng</a:t>
            </a:r>
            <a:r>
              <a:rPr lang="es-419" sz="1700"/>
              <a:t>/Ml en mujeres y de 10-15 ng/mg mL en </a:t>
            </a:r>
            <a:r>
              <a:rPr lang="es-419" sz="1700"/>
              <a:t>hombres</a:t>
            </a:r>
            <a:endParaRPr sz="1700"/>
          </a:p>
        </p:txBody>
      </p:sp>
      <p:pic>
        <p:nvPicPr>
          <p:cNvPr id="759" name="Google Shape;759;p108"/>
          <p:cNvPicPr preferRelativeResize="0"/>
          <p:nvPr/>
        </p:nvPicPr>
        <p:blipFill>
          <a:blip r:embed="rId3">
            <a:alphaModFix/>
          </a:blip>
          <a:stretch>
            <a:fillRect/>
          </a:stretch>
        </p:blipFill>
        <p:spPr>
          <a:xfrm>
            <a:off x="6914513" y="1496375"/>
            <a:ext cx="1895475" cy="24193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3" name="Shape 763"/>
        <p:cNvGrpSpPr/>
        <p:nvPr/>
      </p:nvGrpSpPr>
      <p:grpSpPr>
        <a:xfrm>
          <a:off x="0" y="0"/>
          <a:ext cx="0" cy="0"/>
          <a:chOff x="0" y="0"/>
          <a:chExt cx="0" cy="0"/>
        </a:xfrm>
      </p:grpSpPr>
      <p:sp>
        <p:nvSpPr>
          <p:cNvPr id="764" name="Google Shape;764;p109"/>
          <p:cNvSpPr txBox="1"/>
          <p:nvPr>
            <p:ph type="title"/>
          </p:nvPr>
        </p:nvSpPr>
        <p:spPr>
          <a:xfrm>
            <a:off x="0" y="0"/>
            <a:ext cx="9144000" cy="535200"/>
          </a:xfrm>
          <a:prstGeom prst="rect">
            <a:avLst/>
          </a:prstGeom>
          <a:solidFill>
            <a:srgbClr val="EFEFEF"/>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765" name="Google Shape;765;p109"/>
          <p:cNvSpPr txBox="1"/>
          <p:nvPr>
            <p:ph type="title"/>
          </p:nvPr>
        </p:nvSpPr>
        <p:spPr>
          <a:xfrm>
            <a:off x="0" y="4736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TUMORES DE LAS CÉLULAS GERMINALES</a:t>
            </a:r>
            <a:endParaRPr sz="2000"/>
          </a:p>
        </p:txBody>
      </p:sp>
      <p:sp>
        <p:nvSpPr>
          <p:cNvPr id="766" name="Google Shape;766;p109"/>
          <p:cNvSpPr txBox="1"/>
          <p:nvPr>
            <p:ph type="title"/>
          </p:nvPr>
        </p:nvSpPr>
        <p:spPr>
          <a:xfrm>
            <a:off x="0" y="473588"/>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manifestaciones clínicas </a:t>
            </a:r>
            <a:endParaRPr sz="2000"/>
          </a:p>
        </p:txBody>
      </p:sp>
      <p:sp>
        <p:nvSpPr>
          <p:cNvPr id="767" name="Google Shape;767;p109"/>
          <p:cNvSpPr txBox="1"/>
          <p:nvPr/>
        </p:nvSpPr>
        <p:spPr>
          <a:xfrm>
            <a:off x="0" y="1008800"/>
            <a:ext cx="9144000" cy="374400"/>
          </a:xfrm>
          <a:prstGeom prst="rect">
            <a:avLst/>
          </a:prstGeom>
          <a:solidFill>
            <a:srgbClr val="3D85C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1900">
                <a:latin typeface="Lato"/>
                <a:ea typeface="Lato"/>
                <a:cs typeface="Lato"/>
                <a:sym typeface="Lato"/>
              </a:rPr>
              <a:t>Prolactinomas  </a:t>
            </a:r>
            <a:endParaRPr b="1" sz="1900">
              <a:latin typeface="Lato"/>
              <a:ea typeface="Lato"/>
              <a:cs typeface="Lato"/>
              <a:sym typeface="Lato"/>
            </a:endParaRPr>
          </a:p>
        </p:txBody>
      </p:sp>
      <p:sp>
        <p:nvSpPr>
          <p:cNvPr id="768" name="Google Shape;768;p109"/>
          <p:cNvSpPr txBox="1"/>
          <p:nvPr/>
        </p:nvSpPr>
        <p:spPr>
          <a:xfrm>
            <a:off x="0" y="1383200"/>
            <a:ext cx="6634200" cy="32832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s-419" sz="1700"/>
              <a:t>son tumores monoclonales frecuentes capaces de producir cantidades excesivas de prolactina de manera autónoma.</a:t>
            </a:r>
            <a:endParaRPr sz="1700"/>
          </a:p>
          <a:p>
            <a:pPr indent="0" lvl="0" marL="0" rtl="0" algn="just">
              <a:spcBef>
                <a:spcPts val="0"/>
              </a:spcBef>
              <a:spcAft>
                <a:spcPts val="0"/>
              </a:spcAft>
              <a:buNone/>
            </a:pPr>
            <a:r>
              <a:rPr lang="es-419" sz="1700"/>
              <a:t>En consecuencia , mujeres premenopáusicas afectadas por prolactinomas presentaran alteraciones del ciclo menstrual, caracterizadas por:</a:t>
            </a:r>
            <a:endParaRPr sz="1700"/>
          </a:p>
          <a:p>
            <a:pPr indent="-336550" lvl="0" marL="457200" rtl="0" algn="just">
              <a:spcBef>
                <a:spcPts val="0"/>
              </a:spcBef>
              <a:spcAft>
                <a:spcPts val="0"/>
              </a:spcAft>
              <a:buSzPts val="1700"/>
              <a:buChar char="●"/>
            </a:pPr>
            <a:r>
              <a:rPr lang="es-419" sz="1700"/>
              <a:t>amenorrea</a:t>
            </a:r>
            <a:endParaRPr sz="1700"/>
          </a:p>
          <a:p>
            <a:pPr indent="-336550" lvl="0" marL="457200" rtl="0" algn="just">
              <a:spcBef>
                <a:spcPts val="0"/>
              </a:spcBef>
              <a:spcAft>
                <a:spcPts val="0"/>
              </a:spcAft>
              <a:buSzPts val="1700"/>
              <a:buChar char="●"/>
            </a:pPr>
            <a:r>
              <a:rPr lang="es-419" sz="1700"/>
              <a:t>estimulación de secreción de leche predisponiendo a galactorrea.</a:t>
            </a:r>
            <a:endParaRPr sz="1700"/>
          </a:p>
          <a:p>
            <a:pPr indent="0" lvl="0" marL="0" rtl="0" algn="just">
              <a:spcBef>
                <a:spcPts val="0"/>
              </a:spcBef>
              <a:spcAft>
                <a:spcPts val="0"/>
              </a:spcAft>
              <a:buNone/>
            </a:pPr>
            <a:r>
              <a:rPr lang="es-419" sz="1700"/>
              <a:t>la amenorrea se asocia con</a:t>
            </a:r>
            <a:endParaRPr sz="1700"/>
          </a:p>
          <a:p>
            <a:pPr indent="-336550" lvl="0" marL="457200" rtl="0" algn="just">
              <a:spcBef>
                <a:spcPts val="0"/>
              </a:spcBef>
              <a:spcAft>
                <a:spcPts val="0"/>
              </a:spcAft>
              <a:buSzPts val="1700"/>
              <a:buChar char="➢"/>
            </a:pPr>
            <a:r>
              <a:rPr lang="es-419" sz="1700"/>
              <a:t> infertilidad ,</a:t>
            </a:r>
            <a:endParaRPr sz="1700"/>
          </a:p>
          <a:p>
            <a:pPr indent="-336550" lvl="0" marL="457200" rtl="0" algn="just">
              <a:spcBef>
                <a:spcPts val="0"/>
              </a:spcBef>
              <a:spcAft>
                <a:spcPts val="0"/>
              </a:spcAft>
              <a:buSzPts val="1700"/>
              <a:buChar char="➢"/>
            </a:pPr>
            <a:r>
              <a:rPr lang="es-419" sz="1700"/>
              <a:t> deficiencia estrogénica caracterizada por </a:t>
            </a:r>
            <a:r>
              <a:rPr lang="es-419" sz="1700">
                <a:highlight>
                  <a:srgbClr val="FFFF00"/>
                </a:highlight>
              </a:rPr>
              <a:t>perdida de libido, sequedad vagiinal, dispareunia y osteoporosis.</a:t>
            </a:r>
            <a:endParaRPr sz="1700">
              <a:highlight>
                <a:srgbClr val="FFFF00"/>
              </a:highlight>
            </a:endParaRPr>
          </a:p>
          <a:p>
            <a:pPr indent="0" lvl="0" marL="0" rtl="0" algn="just">
              <a:spcBef>
                <a:spcPts val="0"/>
              </a:spcBef>
              <a:spcAft>
                <a:spcPts val="0"/>
              </a:spcAft>
              <a:buNone/>
            </a:pPr>
            <a:r>
              <a:t/>
            </a:r>
            <a:endParaRPr sz="1700"/>
          </a:p>
        </p:txBody>
      </p:sp>
      <p:pic>
        <p:nvPicPr>
          <p:cNvPr id="769" name="Google Shape;769;p109"/>
          <p:cNvPicPr preferRelativeResize="0"/>
          <p:nvPr/>
        </p:nvPicPr>
        <p:blipFill>
          <a:blip r:embed="rId3">
            <a:alphaModFix/>
          </a:blip>
          <a:stretch>
            <a:fillRect/>
          </a:stretch>
        </p:blipFill>
        <p:spPr>
          <a:xfrm>
            <a:off x="7172375" y="1696063"/>
            <a:ext cx="1714500" cy="26574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3" name="Shape 773"/>
        <p:cNvGrpSpPr/>
        <p:nvPr/>
      </p:nvGrpSpPr>
      <p:grpSpPr>
        <a:xfrm>
          <a:off x="0" y="0"/>
          <a:ext cx="0" cy="0"/>
          <a:chOff x="0" y="0"/>
          <a:chExt cx="0" cy="0"/>
        </a:xfrm>
      </p:grpSpPr>
      <p:sp>
        <p:nvSpPr>
          <p:cNvPr id="774" name="Google Shape;774;p110"/>
          <p:cNvSpPr txBox="1"/>
          <p:nvPr>
            <p:ph type="title"/>
          </p:nvPr>
        </p:nvSpPr>
        <p:spPr>
          <a:xfrm>
            <a:off x="0" y="0"/>
            <a:ext cx="9144000" cy="535200"/>
          </a:xfrm>
          <a:prstGeom prst="rect">
            <a:avLst/>
          </a:prstGeom>
          <a:solidFill>
            <a:srgbClr val="EFEFEF"/>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775" name="Google Shape;775;p110"/>
          <p:cNvSpPr txBox="1"/>
          <p:nvPr>
            <p:ph type="title"/>
          </p:nvPr>
        </p:nvSpPr>
        <p:spPr>
          <a:xfrm>
            <a:off x="0" y="4736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TUMORES DE LAS CÉLULAS GERMINALES</a:t>
            </a:r>
            <a:endParaRPr sz="2000"/>
          </a:p>
        </p:txBody>
      </p:sp>
      <p:sp>
        <p:nvSpPr>
          <p:cNvPr id="776" name="Google Shape;776;p110"/>
          <p:cNvSpPr txBox="1"/>
          <p:nvPr>
            <p:ph type="title"/>
          </p:nvPr>
        </p:nvSpPr>
        <p:spPr>
          <a:xfrm>
            <a:off x="0" y="473588"/>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manifestaciones clínicas </a:t>
            </a:r>
            <a:endParaRPr sz="2000"/>
          </a:p>
        </p:txBody>
      </p:sp>
      <p:sp>
        <p:nvSpPr>
          <p:cNvPr id="777" name="Google Shape;777;p110"/>
          <p:cNvSpPr txBox="1"/>
          <p:nvPr/>
        </p:nvSpPr>
        <p:spPr>
          <a:xfrm>
            <a:off x="0" y="1008800"/>
            <a:ext cx="9144000" cy="374400"/>
          </a:xfrm>
          <a:prstGeom prst="rect">
            <a:avLst/>
          </a:prstGeom>
          <a:solidFill>
            <a:srgbClr val="3D85C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1900">
                <a:latin typeface="Lato"/>
                <a:ea typeface="Lato"/>
                <a:cs typeface="Lato"/>
                <a:sym typeface="Lato"/>
              </a:rPr>
              <a:t>Prolactinomas  </a:t>
            </a:r>
            <a:endParaRPr b="1" sz="1900">
              <a:latin typeface="Lato"/>
              <a:ea typeface="Lato"/>
              <a:cs typeface="Lato"/>
              <a:sym typeface="Lato"/>
            </a:endParaRPr>
          </a:p>
        </p:txBody>
      </p:sp>
      <p:sp>
        <p:nvSpPr>
          <p:cNvPr id="778" name="Google Shape;778;p110"/>
          <p:cNvSpPr txBox="1"/>
          <p:nvPr/>
        </p:nvSpPr>
        <p:spPr>
          <a:xfrm>
            <a:off x="0" y="1383200"/>
            <a:ext cx="6254100" cy="35967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s-419" sz="1700"/>
              <a:t>Ocasionalmente se observa Hirsutismo debido a un aumento en </a:t>
            </a:r>
            <a:r>
              <a:rPr lang="es-419" sz="1700"/>
              <a:t>andrógenos</a:t>
            </a:r>
            <a:r>
              <a:rPr lang="es-419" sz="1700"/>
              <a:t> circulantes con respecto a </a:t>
            </a:r>
            <a:r>
              <a:rPr lang="es-419" sz="1700"/>
              <a:t>estrógenos</a:t>
            </a:r>
            <a:r>
              <a:rPr lang="es-419" sz="1700"/>
              <a:t>.</a:t>
            </a:r>
            <a:endParaRPr sz="1700"/>
          </a:p>
          <a:p>
            <a:pPr indent="0" lvl="0" marL="0" rtl="0" algn="just">
              <a:spcBef>
                <a:spcPts val="0"/>
              </a:spcBef>
              <a:spcAft>
                <a:spcPts val="0"/>
              </a:spcAft>
              <a:buNone/>
            </a:pPr>
            <a:r>
              <a:t/>
            </a:r>
            <a:endParaRPr sz="1700"/>
          </a:p>
          <a:p>
            <a:pPr indent="0" lvl="0" marL="0" rtl="0" algn="just">
              <a:spcBef>
                <a:spcPts val="0"/>
              </a:spcBef>
              <a:spcAft>
                <a:spcPts val="0"/>
              </a:spcAft>
              <a:buNone/>
            </a:pPr>
            <a:r>
              <a:rPr lang="es-419" sz="1700"/>
              <a:t>En </a:t>
            </a:r>
            <a:r>
              <a:rPr lang="es-419" sz="1700"/>
              <a:t>posmenopáusicas</a:t>
            </a:r>
            <a:r>
              <a:rPr lang="es-419" sz="1700"/>
              <a:t> estas </a:t>
            </a:r>
            <a:r>
              <a:rPr lang="es-419" sz="1700"/>
              <a:t>manifestaciones</a:t>
            </a:r>
            <a:r>
              <a:rPr lang="es-419" sz="1700"/>
              <a:t> no son obvias y se presentan como </a:t>
            </a:r>
            <a:r>
              <a:rPr lang="es-419" sz="1700"/>
              <a:t>macroprolactinomas</a:t>
            </a:r>
            <a:r>
              <a:rPr lang="es-419" sz="1700"/>
              <a:t> con </a:t>
            </a:r>
            <a:r>
              <a:rPr lang="es-419" sz="1700"/>
              <a:t>efectos</a:t>
            </a:r>
            <a:r>
              <a:rPr lang="es-419" sz="1700"/>
              <a:t> compresivos.</a:t>
            </a:r>
            <a:endParaRPr sz="1700"/>
          </a:p>
          <a:p>
            <a:pPr indent="0" lvl="0" marL="0" rtl="0" algn="just">
              <a:spcBef>
                <a:spcPts val="0"/>
              </a:spcBef>
              <a:spcAft>
                <a:spcPts val="0"/>
              </a:spcAft>
              <a:buNone/>
            </a:pPr>
            <a:r>
              <a:rPr lang="es-419" sz="1700"/>
              <a:t> en hombres la </a:t>
            </a:r>
            <a:r>
              <a:rPr lang="es-419" sz="1700"/>
              <a:t>hiperprolactinemia</a:t>
            </a:r>
            <a:r>
              <a:rPr lang="es-419" sz="1700"/>
              <a:t> </a:t>
            </a:r>
            <a:r>
              <a:rPr lang="es-419" sz="1700">
                <a:highlight>
                  <a:srgbClr val="FFFF00"/>
                </a:highlight>
              </a:rPr>
              <a:t>suprime Lh y FSH </a:t>
            </a:r>
            <a:r>
              <a:rPr lang="es-419" sz="1700"/>
              <a:t>y reduce las concentraciones </a:t>
            </a:r>
            <a:r>
              <a:rPr lang="es-419" sz="1700"/>
              <a:t>séricas</a:t>
            </a:r>
            <a:r>
              <a:rPr lang="es-419" sz="1700"/>
              <a:t> de testosterona.</a:t>
            </a:r>
            <a:endParaRPr sz="1700"/>
          </a:p>
          <a:p>
            <a:pPr indent="0" lvl="0" marL="0" rtl="0" algn="just">
              <a:spcBef>
                <a:spcPts val="0"/>
              </a:spcBef>
              <a:spcAft>
                <a:spcPts val="0"/>
              </a:spcAft>
              <a:buNone/>
            </a:pPr>
            <a:r>
              <a:rPr lang="es-419" sz="1700"/>
              <a:t>En este caso las manifestaciones </a:t>
            </a:r>
            <a:r>
              <a:rPr lang="es-419" sz="1700"/>
              <a:t>más</a:t>
            </a:r>
            <a:r>
              <a:rPr lang="es-419" sz="1700"/>
              <a:t> comunes son</a:t>
            </a:r>
            <a:endParaRPr sz="1700"/>
          </a:p>
          <a:p>
            <a:pPr indent="-336550" lvl="0" marL="457200" rtl="0" algn="just">
              <a:spcBef>
                <a:spcPts val="0"/>
              </a:spcBef>
              <a:spcAft>
                <a:spcPts val="0"/>
              </a:spcAft>
              <a:buSzPts val="1700"/>
              <a:buChar char="●"/>
            </a:pPr>
            <a:r>
              <a:rPr lang="es-419" sz="1700"/>
              <a:t>Perdida de la libidio.</a:t>
            </a:r>
            <a:endParaRPr sz="1700"/>
          </a:p>
          <a:p>
            <a:pPr indent="-336550" lvl="0" marL="457200" rtl="0" algn="just">
              <a:spcBef>
                <a:spcPts val="0"/>
              </a:spcBef>
              <a:spcAft>
                <a:spcPts val="0"/>
              </a:spcAft>
              <a:buSzPts val="1700"/>
              <a:buChar char="●"/>
            </a:pPr>
            <a:r>
              <a:rPr lang="es-419" sz="1700"/>
              <a:t>Disfunción</a:t>
            </a:r>
            <a:r>
              <a:rPr lang="es-419" sz="1700"/>
              <a:t> </a:t>
            </a:r>
            <a:r>
              <a:rPr lang="es-419" sz="1700"/>
              <a:t>eréctil.</a:t>
            </a:r>
            <a:endParaRPr sz="1700"/>
          </a:p>
          <a:p>
            <a:pPr indent="-336550" lvl="0" marL="457200" rtl="0" algn="just">
              <a:spcBef>
                <a:spcPts val="0"/>
              </a:spcBef>
              <a:spcAft>
                <a:spcPts val="0"/>
              </a:spcAft>
              <a:buSzPts val="1700"/>
              <a:buChar char="●"/>
            </a:pPr>
            <a:r>
              <a:rPr lang="es-419" sz="1700"/>
              <a:t>Infertilidad.</a:t>
            </a:r>
            <a:endParaRPr sz="1700"/>
          </a:p>
          <a:p>
            <a:pPr indent="-336550" lvl="0" marL="457200" rtl="0" algn="just">
              <a:spcBef>
                <a:spcPts val="0"/>
              </a:spcBef>
              <a:spcAft>
                <a:spcPts val="0"/>
              </a:spcAft>
              <a:buSzPts val="1700"/>
              <a:buChar char="●"/>
            </a:pPr>
            <a:r>
              <a:rPr lang="es-419" sz="1700"/>
              <a:t>En pocas ocasiones galactorrea y ginecomastia.</a:t>
            </a:r>
            <a:endParaRPr sz="1700"/>
          </a:p>
        </p:txBody>
      </p:sp>
      <p:pic>
        <p:nvPicPr>
          <p:cNvPr id="779" name="Google Shape;779;p110"/>
          <p:cNvPicPr preferRelativeResize="0"/>
          <p:nvPr/>
        </p:nvPicPr>
        <p:blipFill>
          <a:blip r:embed="rId3">
            <a:alphaModFix/>
          </a:blip>
          <a:stretch>
            <a:fillRect/>
          </a:stretch>
        </p:blipFill>
        <p:spPr>
          <a:xfrm>
            <a:off x="6411375" y="1383199"/>
            <a:ext cx="2732625" cy="1366325"/>
          </a:xfrm>
          <a:prstGeom prst="rect">
            <a:avLst/>
          </a:prstGeom>
          <a:noFill/>
          <a:ln>
            <a:noFill/>
          </a:ln>
        </p:spPr>
      </p:pic>
      <p:pic>
        <p:nvPicPr>
          <p:cNvPr id="780" name="Google Shape;780;p110"/>
          <p:cNvPicPr preferRelativeResize="0"/>
          <p:nvPr/>
        </p:nvPicPr>
        <p:blipFill>
          <a:blip r:embed="rId4">
            <a:alphaModFix/>
          </a:blip>
          <a:stretch>
            <a:fillRect/>
          </a:stretch>
        </p:blipFill>
        <p:spPr>
          <a:xfrm>
            <a:off x="7947624" y="2922450"/>
            <a:ext cx="1070675" cy="18301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4" name="Shape 784"/>
        <p:cNvGrpSpPr/>
        <p:nvPr/>
      </p:nvGrpSpPr>
      <p:grpSpPr>
        <a:xfrm>
          <a:off x="0" y="0"/>
          <a:ext cx="0" cy="0"/>
          <a:chOff x="0" y="0"/>
          <a:chExt cx="0" cy="0"/>
        </a:xfrm>
      </p:grpSpPr>
      <p:sp>
        <p:nvSpPr>
          <p:cNvPr id="785" name="Google Shape;785;p111"/>
          <p:cNvSpPr txBox="1"/>
          <p:nvPr>
            <p:ph type="title"/>
          </p:nvPr>
        </p:nvSpPr>
        <p:spPr>
          <a:xfrm>
            <a:off x="0" y="0"/>
            <a:ext cx="9144000" cy="535200"/>
          </a:xfrm>
          <a:prstGeom prst="rect">
            <a:avLst/>
          </a:prstGeom>
          <a:solidFill>
            <a:srgbClr val="EFEFEF"/>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786" name="Google Shape;786;p111"/>
          <p:cNvSpPr txBox="1"/>
          <p:nvPr>
            <p:ph type="title"/>
          </p:nvPr>
        </p:nvSpPr>
        <p:spPr>
          <a:xfrm>
            <a:off x="0" y="4736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TUMORES DE LAS CÉLULAS GERMINALES</a:t>
            </a:r>
            <a:endParaRPr sz="2000"/>
          </a:p>
        </p:txBody>
      </p:sp>
      <p:sp>
        <p:nvSpPr>
          <p:cNvPr id="787" name="Google Shape;787;p111"/>
          <p:cNvSpPr txBox="1"/>
          <p:nvPr>
            <p:ph type="title"/>
          </p:nvPr>
        </p:nvSpPr>
        <p:spPr>
          <a:xfrm>
            <a:off x="0" y="473588"/>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manifestaciones clínicas </a:t>
            </a:r>
            <a:endParaRPr sz="2000"/>
          </a:p>
        </p:txBody>
      </p:sp>
      <p:sp>
        <p:nvSpPr>
          <p:cNvPr id="788" name="Google Shape;788;p111"/>
          <p:cNvSpPr txBox="1"/>
          <p:nvPr/>
        </p:nvSpPr>
        <p:spPr>
          <a:xfrm>
            <a:off x="0" y="1008800"/>
            <a:ext cx="9144000" cy="374400"/>
          </a:xfrm>
          <a:prstGeom prst="rect">
            <a:avLst/>
          </a:prstGeom>
          <a:solidFill>
            <a:srgbClr val="3D85C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1900">
                <a:latin typeface="Lato"/>
                <a:ea typeface="Lato"/>
                <a:cs typeface="Lato"/>
                <a:sym typeface="Lato"/>
              </a:rPr>
              <a:t> Acromegalia </a:t>
            </a:r>
            <a:endParaRPr b="1" sz="1900">
              <a:latin typeface="Lato"/>
              <a:ea typeface="Lato"/>
              <a:cs typeface="Lato"/>
              <a:sym typeface="Lato"/>
            </a:endParaRPr>
          </a:p>
        </p:txBody>
      </p:sp>
      <p:sp>
        <p:nvSpPr>
          <p:cNvPr id="789" name="Google Shape;789;p111"/>
          <p:cNvSpPr txBox="1"/>
          <p:nvPr/>
        </p:nvSpPr>
        <p:spPr>
          <a:xfrm>
            <a:off x="0" y="1383200"/>
            <a:ext cx="5950200" cy="2088600"/>
          </a:xfrm>
          <a:prstGeom prst="rect">
            <a:avLst/>
          </a:prstGeom>
          <a:solidFill>
            <a:srgbClr val="F3F3F3"/>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s-419" sz="1600"/>
              <a:t>Los tumores que secretan cantidades excesivas de Gh causan acromegalia en adultos y gigantismo en niños en quienes el cierre </a:t>
            </a:r>
            <a:r>
              <a:rPr lang="es-419" sz="1600"/>
              <a:t>epifisiario</a:t>
            </a:r>
            <a:r>
              <a:rPr lang="es-419" sz="1600"/>
              <a:t> no ha finalizado.</a:t>
            </a:r>
            <a:endParaRPr sz="1600"/>
          </a:p>
          <a:p>
            <a:pPr indent="0" lvl="0" marL="0" rtl="0" algn="just">
              <a:spcBef>
                <a:spcPts val="0"/>
              </a:spcBef>
              <a:spcAft>
                <a:spcPts val="0"/>
              </a:spcAft>
              <a:buNone/>
            </a:pPr>
            <a:r>
              <a:rPr lang="es-419" sz="1600"/>
              <a:t> esta enfermedad afecta a hombres y mujeres con igual </a:t>
            </a:r>
            <a:r>
              <a:rPr lang="es-419" sz="1600"/>
              <a:t>frecuencia</a:t>
            </a:r>
            <a:r>
              <a:rPr lang="es-419" sz="1600"/>
              <a:t> y por lo general es descubierta entre los 30 y 40 años de edad.</a:t>
            </a:r>
            <a:endParaRPr sz="1600"/>
          </a:p>
          <a:p>
            <a:pPr indent="0" lvl="0" marL="0" rtl="0" algn="just">
              <a:spcBef>
                <a:spcPts val="0"/>
              </a:spcBef>
              <a:spcAft>
                <a:spcPts val="0"/>
              </a:spcAft>
              <a:buNone/>
            </a:pPr>
            <a:r>
              <a:rPr lang="es-419" sz="1600"/>
              <a:t>los signos </a:t>
            </a:r>
            <a:r>
              <a:rPr lang="es-419" sz="1600"/>
              <a:t>más</a:t>
            </a:r>
            <a:r>
              <a:rPr lang="es-419" sz="1600"/>
              <a:t> </a:t>
            </a:r>
            <a:r>
              <a:rPr lang="es-419" sz="1600"/>
              <a:t>dramáticos</a:t>
            </a:r>
            <a:r>
              <a:rPr lang="es-419" sz="1600"/>
              <a:t> se encuentran con frecuencia en cara , manos y pies.</a:t>
            </a:r>
            <a:endParaRPr sz="1600"/>
          </a:p>
        </p:txBody>
      </p:sp>
      <p:pic>
        <p:nvPicPr>
          <p:cNvPr id="790" name="Google Shape;790;p111"/>
          <p:cNvPicPr preferRelativeResize="0"/>
          <p:nvPr/>
        </p:nvPicPr>
        <p:blipFill>
          <a:blip r:embed="rId3">
            <a:alphaModFix/>
          </a:blip>
          <a:stretch>
            <a:fillRect/>
          </a:stretch>
        </p:blipFill>
        <p:spPr>
          <a:xfrm>
            <a:off x="6371475" y="1383200"/>
            <a:ext cx="2400300" cy="19050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4" name="Shape 794"/>
        <p:cNvGrpSpPr/>
        <p:nvPr/>
      </p:nvGrpSpPr>
      <p:grpSpPr>
        <a:xfrm>
          <a:off x="0" y="0"/>
          <a:ext cx="0" cy="0"/>
          <a:chOff x="0" y="0"/>
          <a:chExt cx="0" cy="0"/>
        </a:xfrm>
      </p:grpSpPr>
      <p:sp>
        <p:nvSpPr>
          <p:cNvPr id="795" name="Google Shape;795;p112"/>
          <p:cNvSpPr txBox="1"/>
          <p:nvPr>
            <p:ph type="title"/>
          </p:nvPr>
        </p:nvSpPr>
        <p:spPr>
          <a:xfrm>
            <a:off x="0" y="0"/>
            <a:ext cx="9144000" cy="535200"/>
          </a:xfrm>
          <a:prstGeom prst="rect">
            <a:avLst/>
          </a:prstGeom>
          <a:solidFill>
            <a:srgbClr val="EFEFEF"/>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796" name="Google Shape;796;p112"/>
          <p:cNvSpPr txBox="1"/>
          <p:nvPr>
            <p:ph type="title"/>
          </p:nvPr>
        </p:nvSpPr>
        <p:spPr>
          <a:xfrm>
            <a:off x="0" y="4736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TUMORES DE LAS CÉLULAS GERMINALES</a:t>
            </a:r>
            <a:endParaRPr sz="2000"/>
          </a:p>
        </p:txBody>
      </p:sp>
      <p:sp>
        <p:nvSpPr>
          <p:cNvPr id="797" name="Google Shape;797;p112"/>
          <p:cNvSpPr txBox="1"/>
          <p:nvPr>
            <p:ph type="title"/>
          </p:nvPr>
        </p:nvSpPr>
        <p:spPr>
          <a:xfrm>
            <a:off x="0" y="473588"/>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manifestaciones clínicas </a:t>
            </a:r>
            <a:endParaRPr sz="2000"/>
          </a:p>
        </p:txBody>
      </p:sp>
      <p:sp>
        <p:nvSpPr>
          <p:cNvPr id="798" name="Google Shape;798;p112"/>
          <p:cNvSpPr txBox="1"/>
          <p:nvPr/>
        </p:nvSpPr>
        <p:spPr>
          <a:xfrm>
            <a:off x="0" y="1008800"/>
            <a:ext cx="9144000" cy="374400"/>
          </a:xfrm>
          <a:prstGeom prst="rect">
            <a:avLst/>
          </a:prstGeom>
          <a:solidFill>
            <a:srgbClr val="3D85C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1900">
                <a:latin typeface="Lato"/>
                <a:ea typeface="Lato"/>
                <a:cs typeface="Lato"/>
                <a:sym typeface="Lato"/>
              </a:rPr>
              <a:t> Acromegalia </a:t>
            </a:r>
            <a:endParaRPr b="1" sz="1900">
              <a:latin typeface="Lato"/>
              <a:ea typeface="Lato"/>
              <a:cs typeface="Lato"/>
              <a:sym typeface="Lato"/>
            </a:endParaRPr>
          </a:p>
        </p:txBody>
      </p:sp>
      <p:sp>
        <p:nvSpPr>
          <p:cNvPr id="799" name="Google Shape;799;p112"/>
          <p:cNvSpPr txBox="1"/>
          <p:nvPr/>
        </p:nvSpPr>
        <p:spPr>
          <a:xfrm>
            <a:off x="0" y="1383200"/>
            <a:ext cx="3623700" cy="2346000"/>
          </a:xfrm>
          <a:prstGeom prst="rect">
            <a:avLst/>
          </a:prstGeom>
          <a:solidFill>
            <a:srgbClr val="F3F3F3"/>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s-419" sz="1600"/>
              <a:t>los cambios en la cara incluyen. </a:t>
            </a:r>
            <a:endParaRPr sz="1600"/>
          </a:p>
          <a:p>
            <a:pPr indent="-330200" lvl="0" marL="457200" rtl="0" algn="just">
              <a:spcBef>
                <a:spcPts val="0"/>
              </a:spcBef>
              <a:spcAft>
                <a:spcPts val="0"/>
              </a:spcAft>
              <a:buSzPts val="1600"/>
              <a:buChar char="●"/>
            </a:pPr>
            <a:r>
              <a:rPr lang="es-419" sz="1600"/>
              <a:t>prognatismo.</a:t>
            </a:r>
            <a:endParaRPr sz="1600"/>
          </a:p>
          <a:p>
            <a:pPr indent="-330200" lvl="0" marL="457200" rtl="0" algn="just">
              <a:spcBef>
                <a:spcPts val="0"/>
              </a:spcBef>
              <a:spcAft>
                <a:spcPts val="0"/>
              </a:spcAft>
              <a:buSzPts val="1600"/>
              <a:buChar char="●"/>
            </a:pPr>
            <a:r>
              <a:rPr lang="es-419" sz="1600"/>
              <a:t>Aumento</a:t>
            </a:r>
            <a:r>
              <a:rPr lang="es-419" sz="1600"/>
              <a:t> del tamaño de la nariz.</a:t>
            </a:r>
            <a:endParaRPr sz="1600"/>
          </a:p>
          <a:p>
            <a:pPr indent="-330200" lvl="0" marL="457200" rtl="0" algn="just">
              <a:spcBef>
                <a:spcPts val="0"/>
              </a:spcBef>
              <a:spcAft>
                <a:spcPts val="0"/>
              </a:spcAft>
              <a:buSzPts val="1600"/>
              <a:buChar char="●"/>
            </a:pPr>
            <a:r>
              <a:rPr lang="es-419" sz="1600"/>
              <a:t> L</a:t>
            </a:r>
            <a:r>
              <a:rPr lang="es-419" sz="1600"/>
              <a:t>abios.</a:t>
            </a:r>
            <a:endParaRPr sz="1600"/>
          </a:p>
          <a:p>
            <a:pPr indent="-330200" lvl="0" marL="457200" rtl="0" algn="just">
              <a:spcBef>
                <a:spcPts val="0"/>
              </a:spcBef>
              <a:spcAft>
                <a:spcPts val="0"/>
              </a:spcAft>
              <a:buSzPts val="1600"/>
              <a:buChar char="●"/>
            </a:pPr>
            <a:r>
              <a:rPr lang="es-419" sz="1600"/>
              <a:t> Arcos </a:t>
            </a:r>
            <a:r>
              <a:rPr lang="es-419" sz="1600"/>
              <a:t>zigomáticos</a:t>
            </a:r>
            <a:r>
              <a:rPr lang="es-419" sz="1600"/>
              <a:t> y </a:t>
            </a:r>
            <a:r>
              <a:rPr lang="es-419" sz="1600"/>
              <a:t>periorbitarios</a:t>
            </a:r>
            <a:r>
              <a:rPr lang="es-419" sz="1600"/>
              <a:t> .</a:t>
            </a:r>
            <a:endParaRPr sz="1600"/>
          </a:p>
          <a:p>
            <a:pPr indent="-330200" lvl="0" marL="457200" rtl="0" algn="just">
              <a:spcBef>
                <a:spcPts val="0"/>
              </a:spcBef>
              <a:spcAft>
                <a:spcPts val="0"/>
              </a:spcAft>
              <a:buSzPts val="1600"/>
              <a:buChar char="●"/>
            </a:pPr>
            <a:r>
              <a:rPr lang="es-419" sz="1600"/>
              <a:t>Senos frontales y lengua.</a:t>
            </a:r>
            <a:endParaRPr sz="1600"/>
          </a:p>
          <a:p>
            <a:pPr indent="-330200" lvl="0" marL="457200" rtl="0" algn="just">
              <a:spcBef>
                <a:spcPts val="0"/>
              </a:spcBef>
              <a:spcAft>
                <a:spcPts val="0"/>
              </a:spcAft>
              <a:buSzPts val="1600"/>
              <a:buChar char="●"/>
            </a:pPr>
            <a:r>
              <a:rPr lang="es-419" sz="1600"/>
              <a:t>  </a:t>
            </a:r>
            <a:r>
              <a:rPr lang="es-419" sz="1600"/>
              <a:t>Separación</a:t>
            </a:r>
            <a:r>
              <a:rPr lang="es-419" sz="1600"/>
              <a:t> de los dientes y mala </a:t>
            </a:r>
            <a:r>
              <a:rPr lang="es-419" sz="1600"/>
              <a:t>oclusión</a:t>
            </a:r>
            <a:r>
              <a:rPr lang="es-419" sz="1600"/>
              <a:t> dental.</a:t>
            </a:r>
            <a:endParaRPr sz="1600"/>
          </a:p>
          <a:p>
            <a:pPr indent="-330200" lvl="0" marL="457200" rtl="0" algn="just">
              <a:spcBef>
                <a:spcPts val="0"/>
              </a:spcBef>
              <a:spcAft>
                <a:spcPts val="0"/>
              </a:spcAft>
              <a:buSzPts val="1600"/>
              <a:buChar char="●"/>
            </a:pPr>
            <a:r>
              <a:t/>
            </a:r>
            <a:endParaRPr sz="1600"/>
          </a:p>
        </p:txBody>
      </p:sp>
      <p:sp>
        <p:nvSpPr>
          <p:cNvPr id="800" name="Google Shape;800;p112"/>
          <p:cNvSpPr txBox="1"/>
          <p:nvPr/>
        </p:nvSpPr>
        <p:spPr>
          <a:xfrm>
            <a:off x="0" y="3425100"/>
            <a:ext cx="3623700" cy="1718400"/>
          </a:xfrm>
          <a:prstGeom prst="rect">
            <a:avLst/>
          </a:prstGeom>
          <a:solidFill>
            <a:srgbClr val="F3F3F3"/>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s-419"/>
              <a:t>El aumento de tejidos blandos en hipofaringe se traduce en voz gruesa y resonante.</a:t>
            </a:r>
            <a:endParaRPr/>
          </a:p>
          <a:p>
            <a:pPr indent="0" lvl="0" marL="0" rtl="0" algn="just">
              <a:spcBef>
                <a:spcPts val="0"/>
              </a:spcBef>
              <a:spcAft>
                <a:spcPts val="0"/>
              </a:spcAft>
              <a:buNone/>
            </a:pPr>
            <a:r>
              <a:rPr lang="es-419"/>
              <a:t>como consecuencia del crecimiento sinovial y </a:t>
            </a:r>
            <a:r>
              <a:rPr lang="es-419"/>
              <a:t>cartílago</a:t>
            </a:r>
            <a:r>
              <a:rPr lang="es-419"/>
              <a:t> exagerado , la artritis es </a:t>
            </a:r>
            <a:r>
              <a:rPr lang="es-419"/>
              <a:t>frecuente</a:t>
            </a:r>
            <a:r>
              <a:rPr lang="es-419"/>
              <a:t> en rodillas , caderas , pies y manos.</a:t>
            </a:r>
            <a:endParaRPr/>
          </a:p>
        </p:txBody>
      </p:sp>
      <p:sp>
        <p:nvSpPr>
          <p:cNvPr id="801" name="Google Shape;801;p112"/>
          <p:cNvSpPr txBox="1"/>
          <p:nvPr/>
        </p:nvSpPr>
        <p:spPr>
          <a:xfrm>
            <a:off x="3623700" y="4044600"/>
            <a:ext cx="5447700" cy="1098900"/>
          </a:xfrm>
          <a:prstGeom prst="rect">
            <a:avLst/>
          </a:prstGeom>
          <a:solidFill>
            <a:srgbClr val="F3F3F3"/>
          </a:solidFill>
          <a:ln>
            <a:noFill/>
          </a:ln>
        </p:spPr>
        <p:txBody>
          <a:bodyPr anchorCtr="0" anchor="t" bIns="91425" lIns="91425" spcFirstLastPara="1" rIns="91425" wrap="square" tIns="91425">
            <a:noAutofit/>
          </a:bodyPr>
          <a:lstStyle/>
          <a:p>
            <a:pPr indent="-330200" lvl="0" marL="457200" rtl="0" algn="just">
              <a:spcBef>
                <a:spcPts val="0"/>
              </a:spcBef>
              <a:spcAft>
                <a:spcPts val="0"/>
              </a:spcAft>
              <a:buSzPts val="1600"/>
              <a:buChar char="●"/>
            </a:pPr>
            <a:r>
              <a:rPr lang="es-419" sz="1600"/>
              <a:t>L</a:t>
            </a:r>
            <a:r>
              <a:rPr lang="es-419" sz="1600"/>
              <a:t>a piel presenta engrosamiento de las líneas de expresión facial, incremento de la actividad sebácea y de la sudoración</a:t>
            </a:r>
            <a:endParaRPr>
              <a:latin typeface="Lato"/>
              <a:ea typeface="Lato"/>
              <a:cs typeface="Lato"/>
              <a:sym typeface="Lato"/>
            </a:endParaRPr>
          </a:p>
        </p:txBody>
      </p:sp>
      <p:pic>
        <p:nvPicPr>
          <p:cNvPr id="802" name="Google Shape;802;p112"/>
          <p:cNvPicPr preferRelativeResize="0"/>
          <p:nvPr/>
        </p:nvPicPr>
        <p:blipFill>
          <a:blip r:embed="rId3">
            <a:alphaModFix/>
          </a:blip>
          <a:stretch>
            <a:fillRect/>
          </a:stretch>
        </p:blipFill>
        <p:spPr>
          <a:xfrm>
            <a:off x="6623451" y="1429976"/>
            <a:ext cx="2447950" cy="2458875"/>
          </a:xfrm>
          <a:prstGeom prst="rect">
            <a:avLst/>
          </a:prstGeom>
          <a:noFill/>
          <a:ln>
            <a:noFill/>
          </a:ln>
        </p:spPr>
      </p:pic>
      <p:pic>
        <p:nvPicPr>
          <p:cNvPr id="803" name="Google Shape;803;p112"/>
          <p:cNvPicPr preferRelativeResize="0"/>
          <p:nvPr/>
        </p:nvPicPr>
        <p:blipFill>
          <a:blip r:embed="rId4">
            <a:alphaModFix/>
          </a:blip>
          <a:stretch>
            <a:fillRect/>
          </a:stretch>
        </p:blipFill>
        <p:spPr>
          <a:xfrm>
            <a:off x="4033275" y="1535600"/>
            <a:ext cx="1913477" cy="25090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7" name="Shape 807"/>
        <p:cNvGrpSpPr/>
        <p:nvPr/>
      </p:nvGrpSpPr>
      <p:grpSpPr>
        <a:xfrm>
          <a:off x="0" y="0"/>
          <a:ext cx="0" cy="0"/>
          <a:chOff x="0" y="0"/>
          <a:chExt cx="0" cy="0"/>
        </a:xfrm>
      </p:grpSpPr>
      <p:sp>
        <p:nvSpPr>
          <p:cNvPr id="808" name="Google Shape;808;p113"/>
          <p:cNvSpPr txBox="1"/>
          <p:nvPr>
            <p:ph type="title"/>
          </p:nvPr>
        </p:nvSpPr>
        <p:spPr>
          <a:xfrm>
            <a:off x="0" y="0"/>
            <a:ext cx="9144000" cy="535200"/>
          </a:xfrm>
          <a:prstGeom prst="rect">
            <a:avLst/>
          </a:prstGeom>
          <a:solidFill>
            <a:srgbClr val="EFEFEF"/>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809" name="Google Shape;809;p113"/>
          <p:cNvSpPr txBox="1"/>
          <p:nvPr>
            <p:ph type="title"/>
          </p:nvPr>
        </p:nvSpPr>
        <p:spPr>
          <a:xfrm>
            <a:off x="0" y="4736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TUMORES DE LAS CÉLULAS GERMINALES</a:t>
            </a:r>
            <a:endParaRPr sz="2000"/>
          </a:p>
        </p:txBody>
      </p:sp>
      <p:sp>
        <p:nvSpPr>
          <p:cNvPr id="810" name="Google Shape;810;p113"/>
          <p:cNvSpPr txBox="1"/>
          <p:nvPr>
            <p:ph type="title"/>
          </p:nvPr>
        </p:nvSpPr>
        <p:spPr>
          <a:xfrm>
            <a:off x="0" y="473588"/>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manifestaciones clínicas </a:t>
            </a:r>
            <a:endParaRPr sz="2000"/>
          </a:p>
        </p:txBody>
      </p:sp>
      <p:sp>
        <p:nvSpPr>
          <p:cNvPr id="811" name="Google Shape;811;p113"/>
          <p:cNvSpPr txBox="1"/>
          <p:nvPr/>
        </p:nvSpPr>
        <p:spPr>
          <a:xfrm>
            <a:off x="0" y="1008800"/>
            <a:ext cx="9144000" cy="374400"/>
          </a:xfrm>
          <a:prstGeom prst="rect">
            <a:avLst/>
          </a:prstGeom>
          <a:solidFill>
            <a:srgbClr val="3D85C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1900">
                <a:latin typeface="Lato"/>
                <a:ea typeface="Lato"/>
                <a:cs typeface="Lato"/>
                <a:sym typeface="Lato"/>
              </a:rPr>
              <a:t>Enfermedad de cushing </a:t>
            </a:r>
            <a:r>
              <a:rPr b="1" lang="es-419" sz="1900">
                <a:latin typeface="Lato"/>
                <a:ea typeface="Lato"/>
                <a:cs typeface="Lato"/>
                <a:sym typeface="Lato"/>
              </a:rPr>
              <a:t> </a:t>
            </a:r>
            <a:endParaRPr b="1" sz="1900">
              <a:latin typeface="Lato"/>
              <a:ea typeface="Lato"/>
              <a:cs typeface="Lato"/>
              <a:sym typeface="Lato"/>
            </a:endParaRPr>
          </a:p>
        </p:txBody>
      </p:sp>
      <p:sp>
        <p:nvSpPr>
          <p:cNvPr id="812" name="Google Shape;812;p113"/>
          <p:cNvSpPr txBox="1"/>
          <p:nvPr/>
        </p:nvSpPr>
        <p:spPr>
          <a:xfrm>
            <a:off x="0" y="1383200"/>
            <a:ext cx="3623700" cy="3760200"/>
          </a:xfrm>
          <a:prstGeom prst="rect">
            <a:avLst/>
          </a:prstGeom>
          <a:solidFill>
            <a:srgbClr val="F3F3F3"/>
          </a:solidFill>
          <a:ln>
            <a:noFill/>
          </a:ln>
        </p:spPr>
        <p:txBody>
          <a:bodyPr anchorCtr="0" anchor="t" bIns="91425" lIns="91425" spcFirstLastPara="1" rIns="91425" wrap="square" tIns="91425">
            <a:noAutofit/>
          </a:bodyPr>
          <a:lstStyle/>
          <a:p>
            <a:pPr indent="-330200" lvl="0" marL="457200" rtl="0" algn="just">
              <a:spcBef>
                <a:spcPts val="0"/>
              </a:spcBef>
              <a:spcAft>
                <a:spcPts val="0"/>
              </a:spcAft>
              <a:buSzPts val="1600"/>
              <a:buChar char="●"/>
            </a:pPr>
            <a:r>
              <a:rPr lang="es-419" sz="1600"/>
              <a:t>los pacientes presentan t</a:t>
            </a:r>
            <a:r>
              <a:rPr lang="es-419" sz="1600">
                <a:highlight>
                  <a:srgbClr val="FFFF00"/>
                </a:highlight>
              </a:rPr>
              <a:t>umores productores de ACTH e hipercortisolismo..</a:t>
            </a:r>
            <a:endParaRPr sz="1600">
              <a:highlight>
                <a:srgbClr val="FFFF00"/>
              </a:highlight>
            </a:endParaRPr>
          </a:p>
          <a:p>
            <a:pPr indent="-330200" lvl="0" marL="457200" rtl="0" algn="just">
              <a:spcBef>
                <a:spcPts val="0"/>
              </a:spcBef>
              <a:spcAft>
                <a:spcPts val="0"/>
              </a:spcAft>
              <a:buSzPts val="1600"/>
              <a:buChar char="●"/>
            </a:pPr>
            <a:r>
              <a:rPr lang="es-419" sz="1600"/>
              <a:t>algunas manifestaciones son muy </a:t>
            </a:r>
            <a:r>
              <a:rPr lang="es-419" sz="1600"/>
              <a:t>específicas</a:t>
            </a:r>
            <a:r>
              <a:rPr lang="es-419" sz="1600"/>
              <a:t> como por ejemplo:</a:t>
            </a:r>
            <a:endParaRPr sz="1600"/>
          </a:p>
          <a:p>
            <a:pPr indent="-330200" lvl="0" marL="457200" rtl="0" algn="just">
              <a:spcBef>
                <a:spcPts val="0"/>
              </a:spcBef>
              <a:spcAft>
                <a:spcPts val="0"/>
              </a:spcAft>
              <a:buSzPts val="1600"/>
              <a:buChar char="●"/>
            </a:pPr>
            <a:r>
              <a:rPr lang="es-419" sz="1600"/>
              <a:t> la </a:t>
            </a:r>
            <a:r>
              <a:rPr lang="es-419" sz="1600"/>
              <a:t>distribución</a:t>
            </a:r>
            <a:r>
              <a:rPr lang="es-419" sz="1600"/>
              <a:t> anormal de grasa con obesidad central con giba de </a:t>
            </a:r>
            <a:r>
              <a:rPr lang="es-419" sz="1600"/>
              <a:t>búfalo.</a:t>
            </a:r>
            <a:endParaRPr sz="1600"/>
          </a:p>
          <a:p>
            <a:pPr indent="-330200" lvl="0" marL="457200" rtl="0" algn="just">
              <a:spcBef>
                <a:spcPts val="0"/>
              </a:spcBef>
              <a:spcAft>
                <a:spcPts val="0"/>
              </a:spcAft>
              <a:buSzPts val="1600"/>
              <a:buChar char="●"/>
            </a:pPr>
            <a:r>
              <a:rPr lang="es-419" sz="1600"/>
              <a:t> aumento de la grasa supraclavicular. facies de luna llena. </a:t>
            </a:r>
            <a:endParaRPr sz="1600"/>
          </a:p>
          <a:p>
            <a:pPr indent="-330200" lvl="0" marL="457200" rtl="0" algn="just">
              <a:spcBef>
                <a:spcPts val="0"/>
              </a:spcBef>
              <a:spcAft>
                <a:spcPts val="0"/>
              </a:spcAft>
              <a:buSzPts val="1600"/>
              <a:buChar char="●"/>
            </a:pPr>
            <a:r>
              <a:rPr lang="es-419" sz="1600"/>
              <a:t>y </a:t>
            </a:r>
            <a:r>
              <a:rPr lang="es-419" sz="1600"/>
              <a:t>disminución</a:t>
            </a:r>
            <a:r>
              <a:rPr lang="es-419" sz="1600"/>
              <a:t> de la grasa en las extremidades.</a:t>
            </a:r>
            <a:endParaRPr sz="1600"/>
          </a:p>
        </p:txBody>
      </p:sp>
      <p:pic>
        <p:nvPicPr>
          <p:cNvPr id="813" name="Google Shape;813;p113"/>
          <p:cNvPicPr preferRelativeResize="0"/>
          <p:nvPr/>
        </p:nvPicPr>
        <p:blipFill rotWithShape="1">
          <a:blip r:embed="rId3">
            <a:alphaModFix/>
          </a:blip>
          <a:srcRect b="6858" l="50648" r="18197" t="19389"/>
          <a:stretch/>
        </p:blipFill>
        <p:spPr>
          <a:xfrm>
            <a:off x="3623700" y="1383200"/>
            <a:ext cx="2825247" cy="3760199"/>
          </a:xfrm>
          <a:prstGeom prst="rect">
            <a:avLst/>
          </a:prstGeom>
          <a:noFill/>
          <a:ln>
            <a:noFill/>
          </a:ln>
        </p:spPr>
      </p:pic>
      <p:pic>
        <p:nvPicPr>
          <p:cNvPr id="814" name="Google Shape;814;p113"/>
          <p:cNvPicPr preferRelativeResize="0"/>
          <p:nvPr/>
        </p:nvPicPr>
        <p:blipFill>
          <a:blip r:embed="rId4">
            <a:alphaModFix/>
          </a:blip>
          <a:stretch>
            <a:fillRect/>
          </a:stretch>
        </p:blipFill>
        <p:spPr>
          <a:xfrm>
            <a:off x="6601347" y="1535600"/>
            <a:ext cx="2390254" cy="317692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8" name="Shape 818"/>
        <p:cNvGrpSpPr/>
        <p:nvPr/>
      </p:nvGrpSpPr>
      <p:grpSpPr>
        <a:xfrm>
          <a:off x="0" y="0"/>
          <a:ext cx="0" cy="0"/>
          <a:chOff x="0" y="0"/>
          <a:chExt cx="0" cy="0"/>
        </a:xfrm>
      </p:grpSpPr>
      <p:sp>
        <p:nvSpPr>
          <p:cNvPr id="819" name="Google Shape;819;p114"/>
          <p:cNvSpPr txBox="1"/>
          <p:nvPr>
            <p:ph type="title"/>
          </p:nvPr>
        </p:nvSpPr>
        <p:spPr>
          <a:xfrm>
            <a:off x="0" y="0"/>
            <a:ext cx="9144000" cy="535200"/>
          </a:xfrm>
          <a:prstGeom prst="rect">
            <a:avLst/>
          </a:prstGeom>
          <a:solidFill>
            <a:srgbClr val="EFEFEF"/>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820" name="Google Shape;820;p114"/>
          <p:cNvSpPr txBox="1"/>
          <p:nvPr>
            <p:ph type="title"/>
          </p:nvPr>
        </p:nvSpPr>
        <p:spPr>
          <a:xfrm>
            <a:off x="0" y="4736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TUMORES DE LAS CÉLULAS GERMINALES</a:t>
            </a:r>
            <a:endParaRPr sz="2000"/>
          </a:p>
        </p:txBody>
      </p:sp>
      <p:sp>
        <p:nvSpPr>
          <p:cNvPr id="821" name="Google Shape;821;p114"/>
          <p:cNvSpPr txBox="1"/>
          <p:nvPr>
            <p:ph type="title"/>
          </p:nvPr>
        </p:nvSpPr>
        <p:spPr>
          <a:xfrm>
            <a:off x="0" y="473588"/>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manifestaciones clínicas </a:t>
            </a:r>
            <a:endParaRPr sz="2000"/>
          </a:p>
        </p:txBody>
      </p:sp>
      <p:sp>
        <p:nvSpPr>
          <p:cNvPr id="822" name="Google Shape;822;p114"/>
          <p:cNvSpPr txBox="1"/>
          <p:nvPr/>
        </p:nvSpPr>
        <p:spPr>
          <a:xfrm>
            <a:off x="0" y="1008800"/>
            <a:ext cx="9144000" cy="374400"/>
          </a:xfrm>
          <a:prstGeom prst="rect">
            <a:avLst/>
          </a:prstGeom>
          <a:solidFill>
            <a:srgbClr val="3D85C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1900">
                <a:latin typeface="Lato"/>
                <a:ea typeface="Lato"/>
                <a:cs typeface="Lato"/>
                <a:sym typeface="Lato"/>
              </a:rPr>
              <a:t>tumores de células gonadotropas </a:t>
            </a:r>
            <a:endParaRPr b="1" sz="1900">
              <a:latin typeface="Lato"/>
              <a:ea typeface="Lato"/>
              <a:cs typeface="Lato"/>
              <a:sym typeface="Lato"/>
            </a:endParaRPr>
          </a:p>
        </p:txBody>
      </p:sp>
      <p:sp>
        <p:nvSpPr>
          <p:cNvPr id="823" name="Google Shape;823;p114"/>
          <p:cNvSpPr txBox="1"/>
          <p:nvPr/>
        </p:nvSpPr>
        <p:spPr>
          <a:xfrm>
            <a:off x="0" y="1383200"/>
            <a:ext cx="4009500" cy="3760200"/>
          </a:xfrm>
          <a:prstGeom prst="rect">
            <a:avLst/>
          </a:prstGeom>
          <a:solidFill>
            <a:srgbClr val="F3F3F3"/>
          </a:solidFill>
          <a:ln>
            <a:noFill/>
          </a:ln>
        </p:spPr>
        <p:txBody>
          <a:bodyPr anchorCtr="0" anchor="t" bIns="91425" lIns="91425" spcFirstLastPara="1" rIns="91425" wrap="square" tIns="91425">
            <a:noAutofit/>
          </a:bodyPr>
          <a:lstStyle/>
          <a:p>
            <a:pPr indent="0" lvl="0" marL="457200" rtl="0" algn="just">
              <a:spcBef>
                <a:spcPts val="0"/>
              </a:spcBef>
              <a:spcAft>
                <a:spcPts val="0"/>
              </a:spcAft>
              <a:buNone/>
            </a:pPr>
            <a:r>
              <a:rPr lang="es-419"/>
              <a:t>Estos tumores producen TSH y secundariamente ocasionan hipertiroidismo con sus manifestaciones usuales de:</a:t>
            </a:r>
            <a:endParaRPr/>
          </a:p>
          <a:p>
            <a:pPr indent="-317500" lvl="0" marL="457200" rtl="0" algn="just">
              <a:spcBef>
                <a:spcPts val="0"/>
              </a:spcBef>
              <a:spcAft>
                <a:spcPts val="0"/>
              </a:spcAft>
              <a:buSzPts val="1400"/>
              <a:buChar char="●"/>
            </a:pPr>
            <a:r>
              <a:rPr lang="es-419"/>
              <a:t>palpitaciones.</a:t>
            </a:r>
            <a:endParaRPr/>
          </a:p>
          <a:p>
            <a:pPr indent="-317500" lvl="0" marL="457200" rtl="0" algn="just">
              <a:spcBef>
                <a:spcPts val="0"/>
              </a:spcBef>
              <a:spcAft>
                <a:spcPts val="0"/>
              </a:spcAft>
              <a:buSzPts val="1400"/>
              <a:buChar char="●"/>
            </a:pPr>
            <a:r>
              <a:rPr lang="es-419"/>
              <a:t>ansiedad.</a:t>
            </a:r>
            <a:endParaRPr/>
          </a:p>
          <a:p>
            <a:pPr indent="-317500" lvl="0" marL="457200" rtl="0" algn="just">
              <a:spcBef>
                <a:spcPts val="0"/>
              </a:spcBef>
              <a:spcAft>
                <a:spcPts val="0"/>
              </a:spcAft>
              <a:buSzPts val="1400"/>
              <a:buChar char="●"/>
            </a:pPr>
            <a:r>
              <a:rPr lang="es-419"/>
              <a:t>temblor.</a:t>
            </a:r>
            <a:endParaRPr/>
          </a:p>
          <a:p>
            <a:pPr indent="-317500" lvl="0" marL="457200" rtl="0" algn="just">
              <a:spcBef>
                <a:spcPts val="0"/>
              </a:spcBef>
              <a:spcAft>
                <a:spcPts val="0"/>
              </a:spcAft>
              <a:buSzPts val="1400"/>
              <a:buChar char="●"/>
            </a:pPr>
            <a:r>
              <a:rPr lang="es-419"/>
              <a:t>diarrea .</a:t>
            </a:r>
            <a:endParaRPr/>
          </a:p>
          <a:p>
            <a:pPr indent="-317500" lvl="0" marL="457200" rtl="0" algn="just">
              <a:spcBef>
                <a:spcPts val="0"/>
              </a:spcBef>
              <a:spcAft>
                <a:spcPts val="0"/>
              </a:spcAft>
              <a:buSzPts val="1400"/>
              <a:buChar char="●"/>
            </a:pPr>
            <a:r>
              <a:rPr lang="es-419"/>
              <a:t>hipertensión arterial.  entre otras. </a:t>
            </a:r>
            <a:endParaRPr/>
          </a:p>
          <a:p>
            <a:pPr indent="0" lvl="0" marL="457200" rtl="0" algn="just">
              <a:spcBef>
                <a:spcPts val="0"/>
              </a:spcBef>
              <a:spcAft>
                <a:spcPts val="0"/>
              </a:spcAft>
              <a:buNone/>
            </a:pPr>
            <a:r>
              <a:rPr lang="es-419"/>
              <a:t>Lo más importante es que con cierta frecuencia estos tumores se asocian con producción excesiva de prolactina y GH reflejando un origen embrionario común.</a:t>
            </a:r>
            <a:endParaRPr/>
          </a:p>
          <a:p>
            <a:pPr indent="0" lvl="0" marL="457200" rtl="0" algn="just">
              <a:spcBef>
                <a:spcPts val="0"/>
              </a:spcBef>
              <a:spcAft>
                <a:spcPts val="0"/>
              </a:spcAft>
              <a:buNone/>
            </a:pPr>
            <a:r>
              <a:t/>
            </a:r>
            <a:endParaRPr sz="1200"/>
          </a:p>
          <a:p>
            <a:pPr indent="0" lvl="0" marL="457200" rtl="0" algn="just">
              <a:spcBef>
                <a:spcPts val="0"/>
              </a:spcBef>
              <a:spcAft>
                <a:spcPts val="0"/>
              </a:spcAft>
              <a:buNone/>
            </a:pPr>
            <a:r>
              <a:t/>
            </a:r>
            <a:endParaRPr sz="1200"/>
          </a:p>
        </p:txBody>
      </p:sp>
      <p:pic>
        <p:nvPicPr>
          <p:cNvPr id="824" name="Google Shape;824;p114"/>
          <p:cNvPicPr preferRelativeResize="0"/>
          <p:nvPr/>
        </p:nvPicPr>
        <p:blipFill>
          <a:blip r:embed="rId3">
            <a:alphaModFix/>
          </a:blip>
          <a:stretch>
            <a:fillRect/>
          </a:stretch>
        </p:blipFill>
        <p:spPr>
          <a:xfrm>
            <a:off x="6210300" y="1570400"/>
            <a:ext cx="2933700" cy="1562100"/>
          </a:xfrm>
          <a:prstGeom prst="rect">
            <a:avLst/>
          </a:prstGeom>
          <a:noFill/>
          <a:ln>
            <a:noFill/>
          </a:ln>
        </p:spPr>
      </p:pic>
      <p:pic>
        <p:nvPicPr>
          <p:cNvPr id="825" name="Google Shape;825;p114"/>
          <p:cNvPicPr preferRelativeResize="0"/>
          <p:nvPr/>
        </p:nvPicPr>
        <p:blipFill>
          <a:blip r:embed="rId4">
            <a:alphaModFix/>
          </a:blip>
          <a:stretch>
            <a:fillRect/>
          </a:stretch>
        </p:blipFill>
        <p:spPr>
          <a:xfrm>
            <a:off x="4410075" y="3319700"/>
            <a:ext cx="2933700" cy="16002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9" name="Shape 829"/>
        <p:cNvGrpSpPr/>
        <p:nvPr/>
      </p:nvGrpSpPr>
      <p:grpSpPr>
        <a:xfrm>
          <a:off x="0" y="0"/>
          <a:ext cx="0" cy="0"/>
          <a:chOff x="0" y="0"/>
          <a:chExt cx="0" cy="0"/>
        </a:xfrm>
      </p:grpSpPr>
      <p:sp>
        <p:nvSpPr>
          <p:cNvPr id="830" name="Google Shape;830;p115"/>
          <p:cNvSpPr txBox="1"/>
          <p:nvPr>
            <p:ph type="title"/>
          </p:nvPr>
        </p:nvSpPr>
        <p:spPr>
          <a:xfrm>
            <a:off x="0" y="0"/>
            <a:ext cx="9144000" cy="535200"/>
          </a:xfrm>
          <a:prstGeom prst="rect">
            <a:avLst/>
          </a:prstGeom>
          <a:solidFill>
            <a:srgbClr val="EFEFEF"/>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831" name="Google Shape;831;p115"/>
          <p:cNvSpPr txBox="1"/>
          <p:nvPr>
            <p:ph type="title"/>
          </p:nvPr>
        </p:nvSpPr>
        <p:spPr>
          <a:xfrm>
            <a:off x="0" y="4736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TUMORES DE LAS CÉLULAS GERMINALES</a:t>
            </a:r>
            <a:endParaRPr sz="2000"/>
          </a:p>
        </p:txBody>
      </p:sp>
      <p:sp>
        <p:nvSpPr>
          <p:cNvPr id="832" name="Google Shape;832;p115"/>
          <p:cNvSpPr txBox="1"/>
          <p:nvPr>
            <p:ph type="title"/>
          </p:nvPr>
        </p:nvSpPr>
        <p:spPr>
          <a:xfrm>
            <a:off x="0" y="473588"/>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manifestaciones clínicas </a:t>
            </a:r>
            <a:endParaRPr sz="2000"/>
          </a:p>
        </p:txBody>
      </p:sp>
      <p:sp>
        <p:nvSpPr>
          <p:cNvPr id="833" name="Google Shape;833;p115"/>
          <p:cNvSpPr txBox="1"/>
          <p:nvPr/>
        </p:nvSpPr>
        <p:spPr>
          <a:xfrm>
            <a:off x="0" y="1008800"/>
            <a:ext cx="9144000" cy="374400"/>
          </a:xfrm>
          <a:prstGeom prst="rect">
            <a:avLst/>
          </a:prstGeom>
          <a:solidFill>
            <a:srgbClr val="3D85C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1900">
                <a:latin typeface="Lato"/>
                <a:ea typeface="Lato"/>
                <a:cs typeface="Lato"/>
                <a:sym typeface="Lato"/>
              </a:rPr>
              <a:t>tumores de células tirotropas   </a:t>
            </a:r>
            <a:endParaRPr b="1" sz="1900">
              <a:latin typeface="Lato"/>
              <a:ea typeface="Lato"/>
              <a:cs typeface="Lato"/>
              <a:sym typeface="Lato"/>
            </a:endParaRPr>
          </a:p>
        </p:txBody>
      </p:sp>
      <p:sp>
        <p:nvSpPr>
          <p:cNvPr id="834" name="Google Shape;834;p115"/>
          <p:cNvSpPr txBox="1"/>
          <p:nvPr/>
        </p:nvSpPr>
        <p:spPr>
          <a:xfrm>
            <a:off x="0" y="1383200"/>
            <a:ext cx="9144000" cy="2170500"/>
          </a:xfrm>
          <a:prstGeom prst="rect">
            <a:avLst/>
          </a:prstGeom>
          <a:solidFill>
            <a:srgbClr val="F3F3F3"/>
          </a:solidFill>
          <a:ln>
            <a:noFill/>
          </a:ln>
        </p:spPr>
        <p:txBody>
          <a:bodyPr anchorCtr="0" anchor="t" bIns="91425" lIns="91425" spcFirstLastPara="1" rIns="91425" wrap="square" tIns="91425">
            <a:noAutofit/>
          </a:bodyPr>
          <a:lstStyle/>
          <a:p>
            <a:pPr indent="-317500" lvl="0" marL="457200" rtl="0" algn="just">
              <a:spcBef>
                <a:spcPts val="0"/>
              </a:spcBef>
              <a:spcAft>
                <a:spcPts val="0"/>
              </a:spcAft>
              <a:buSzPts val="1400"/>
              <a:buChar char="●"/>
            </a:pPr>
            <a:r>
              <a:rPr lang="es-419"/>
              <a:t>Por lo general son tumores silenciosos desde el punto de vista de secreción hormonal. En consecuencia, sus manifestaciones clínicas dependen con frecuencia de su tamaño y compromiso de estructuras vecinas. No obstante, algunos de estos tumores se asocian con manifestaciones de hipogonadismo.</a:t>
            </a:r>
            <a:endParaRPr/>
          </a:p>
          <a:p>
            <a:pPr indent="0" lvl="0" marL="0" rtl="0" algn="just">
              <a:spcBef>
                <a:spcPts val="0"/>
              </a:spcBef>
              <a:spcAft>
                <a:spcPts val="0"/>
              </a:spcAft>
              <a:buNone/>
            </a:pPr>
            <a:r>
              <a:t/>
            </a:r>
            <a:endParaRPr/>
          </a:p>
          <a:p>
            <a:pPr indent="0" lvl="0" marL="0" rtl="0" algn="just">
              <a:spcBef>
                <a:spcPts val="0"/>
              </a:spcBef>
              <a:spcAft>
                <a:spcPts val="0"/>
              </a:spcAft>
              <a:buNone/>
            </a:pPr>
            <a:r>
              <a:t/>
            </a:r>
            <a:endParaRPr/>
          </a:p>
          <a:p>
            <a:pPr indent="-317500" lvl="0" marL="457200" rtl="0" algn="just">
              <a:spcBef>
                <a:spcPts val="0"/>
              </a:spcBef>
              <a:spcAft>
                <a:spcPts val="0"/>
              </a:spcAft>
              <a:buSzPts val="1400"/>
              <a:buChar char="●"/>
            </a:pPr>
            <a:r>
              <a:rPr lang="es-419"/>
              <a:t>En hombres, tumores productores </a:t>
            </a:r>
            <a:r>
              <a:rPr lang="es-419">
                <a:highlight>
                  <a:srgbClr val="FFFF00"/>
                </a:highlight>
              </a:rPr>
              <a:t>de FSH se pueden ver asociados con aumento del tamaño testicular y paradójicamente,con bajos niveles de testosterona y síntomas secundarios de hipogonadismo. </a:t>
            </a:r>
            <a:r>
              <a:rPr lang="es-419"/>
              <a:t>Rara vez los tumores productores de LH se asocian con excesiva secreción de testosterona.En mujeres premenopáusicas estos tumores se pueden asociar con hipogonadismo e irregularidad de los ciclos menstruales. </a:t>
            </a:r>
            <a:endParaRPr/>
          </a:p>
          <a:p>
            <a:pPr indent="0" lvl="0" marL="457200" rtl="0" algn="just">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pic>
        <p:nvPicPr>
          <p:cNvPr id="266" name="Google Shape;266;p44"/>
          <p:cNvPicPr preferRelativeResize="0"/>
          <p:nvPr/>
        </p:nvPicPr>
        <p:blipFill rotWithShape="1">
          <a:blip r:embed="rId3">
            <a:alphaModFix/>
          </a:blip>
          <a:srcRect b="3297" l="0" r="0" t="0"/>
          <a:stretch/>
        </p:blipFill>
        <p:spPr>
          <a:xfrm>
            <a:off x="5875525" y="1312650"/>
            <a:ext cx="3268475" cy="3830850"/>
          </a:xfrm>
          <a:prstGeom prst="rect">
            <a:avLst/>
          </a:prstGeom>
          <a:noFill/>
          <a:ln>
            <a:noFill/>
          </a:ln>
        </p:spPr>
      </p:pic>
      <p:sp>
        <p:nvSpPr>
          <p:cNvPr id="267" name="Google Shape;267;p44"/>
          <p:cNvSpPr txBox="1"/>
          <p:nvPr/>
        </p:nvSpPr>
        <p:spPr>
          <a:xfrm>
            <a:off x="191150" y="1115100"/>
            <a:ext cx="5776200" cy="3000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s-419">
                <a:latin typeface="Lato"/>
                <a:ea typeface="Lato"/>
                <a:cs typeface="Lato"/>
                <a:sym typeface="Lato"/>
              </a:rPr>
              <a:t>•Necesario para predecir su comportamiento y para el Tx</a:t>
            </a:r>
            <a:endParaRPr>
              <a:latin typeface="Lato"/>
              <a:ea typeface="Lato"/>
              <a:cs typeface="Lato"/>
              <a:sym typeface="Lato"/>
            </a:endParaRPr>
          </a:p>
          <a:p>
            <a:pPr indent="0" lvl="0" marL="0" rtl="0" algn="just">
              <a:lnSpc>
                <a:spcPct val="115000"/>
              </a:lnSpc>
              <a:spcBef>
                <a:spcPts val="0"/>
              </a:spcBef>
              <a:spcAft>
                <a:spcPts val="0"/>
              </a:spcAft>
              <a:buNone/>
            </a:pPr>
            <a:r>
              <a:rPr lang="es-419">
                <a:latin typeface="Lato"/>
                <a:ea typeface="Lato"/>
                <a:cs typeface="Lato"/>
                <a:sym typeface="Lato"/>
              </a:rPr>
              <a:t>•Clasificación más usada. </a:t>
            </a:r>
            <a:endParaRPr>
              <a:latin typeface="Lato"/>
              <a:ea typeface="Lato"/>
              <a:cs typeface="Lato"/>
              <a:sym typeface="Lato"/>
            </a:endParaRPr>
          </a:p>
          <a:p>
            <a:pPr indent="0" lvl="0" marL="0" rtl="0" algn="l">
              <a:lnSpc>
                <a:spcPct val="115000"/>
              </a:lnSpc>
              <a:spcBef>
                <a:spcPts val="0"/>
              </a:spcBef>
              <a:spcAft>
                <a:spcPts val="0"/>
              </a:spcAft>
              <a:buNone/>
            </a:pPr>
            <a:r>
              <a:rPr lang="es-419">
                <a:highlight>
                  <a:srgbClr val="F6B26B"/>
                </a:highlight>
                <a:latin typeface="Lato"/>
                <a:ea typeface="Lato"/>
                <a:cs typeface="Lato"/>
                <a:sym typeface="Lato"/>
              </a:rPr>
              <a:t>Según </a:t>
            </a:r>
            <a:r>
              <a:rPr b="1" lang="es-419">
                <a:highlight>
                  <a:srgbClr val="F6B26B"/>
                </a:highlight>
                <a:latin typeface="Lato"/>
                <a:ea typeface="Lato"/>
                <a:cs typeface="Lato"/>
                <a:sym typeface="Lato"/>
              </a:rPr>
              <a:t>grado de malignidad</a:t>
            </a:r>
            <a:r>
              <a:rPr lang="es-419">
                <a:highlight>
                  <a:srgbClr val="F6B26B"/>
                </a:highlight>
                <a:latin typeface="Lato"/>
                <a:ea typeface="Lato"/>
                <a:cs typeface="Lato"/>
                <a:sym typeface="Lato"/>
              </a:rPr>
              <a:t>:</a:t>
            </a:r>
            <a:endParaRPr>
              <a:highlight>
                <a:srgbClr val="F6B26B"/>
              </a:highlight>
              <a:latin typeface="Lato"/>
              <a:ea typeface="Lato"/>
              <a:cs typeface="Lato"/>
              <a:sym typeface="Lato"/>
            </a:endParaRPr>
          </a:p>
          <a:p>
            <a:pPr indent="0" lvl="0" marL="0" rtl="0" algn="just">
              <a:lnSpc>
                <a:spcPct val="115000"/>
              </a:lnSpc>
              <a:spcBef>
                <a:spcPts val="0"/>
              </a:spcBef>
              <a:spcAft>
                <a:spcPts val="0"/>
              </a:spcAft>
              <a:buNone/>
            </a:pPr>
            <a:r>
              <a:t/>
            </a:r>
            <a:endParaRPr>
              <a:highlight>
                <a:srgbClr val="F6B26B"/>
              </a:highlight>
              <a:latin typeface="Lato"/>
              <a:ea typeface="Lato"/>
              <a:cs typeface="Lato"/>
              <a:sym typeface="Lato"/>
            </a:endParaRPr>
          </a:p>
          <a:p>
            <a:pPr indent="-317500" lvl="0" marL="457200" rtl="0" algn="just">
              <a:lnSpc>
                <a:spcPct val="115000"/>
              </a:lnSpc>
              <a:spcBef>
                <a:spcPts val="0"/>
              </a:spcBef>
              <a:spcAft>
                <a:spcPts val="0"/>
              </a:spcAft>
              <a:buSzPts val="1400"/>
              <a:buChar char="●"/>
            </a:pPr>
            <a:r>
              <a:rPr b="1" lang="es-419">
                <a:latin typeface="Lato"/>
                <a:ea typeface="Lato"/>
                <a:cs typeface="Lato"/>
                <a:sym typeface="Lato"/>
              </a:rPr>
              <a:t> </a:t>
            </a:r>
            <a:r>
              <a:rPr b="1" lang="es-419">
                <a:solidFill>
                  <a:srgbClr val="FF0000"/>
                </a:solidFill>
                <a:latin typeface="Lato"/>
                <a:ea typeface="Lato"/>
                <a:cs typeface="Lato"/>
                <a:sym typeface="Lato"/>
              </a:rPr>
              <a:t>Grado I: </a:t>
            </a:r>
            <a:r>
              <a:rPr lang="es-419">
                <a:solidFill>
                  <a:schemeClr val="dk1"/>
                </a:solidFill>
                <a:latin typeface="Lato"/>
                <a:ea typeface="Lato"/>
                <a:cs typeface="Lato"/>
                <a:sym typeface="Lato"/>
              </a:rPr>
              <a:t>Baj</a:t>
            </a:r>
            <a:r>
              <a:rPr lang="es-419">
                <a:latin typeface="Lato"/>
                <a:ea typeface="Lato"/>
                <a:cs typeface="Lato"/>
                <a:sym typeface="Lato"/>
              </a:rPr>
              <a:t>o potencial proliferativo, </a:t>
            </a:r>
            <a:r>
              <a:rPr b="1" lang="es-419">
                <a:latin typeface="Lato"/>
                <a:ea typeface="Lato"/>
                <a:cs typeface="Lato"/>
                <a:sym typeface="Lato"/>
              </a:rPr>
              <a:t>crecimiento expansivo</a:t>
            </a:r>
            <a:r>
              <a:rPr lang="es-419">
                <a:latin typeface="Lato"/>
                <a:ea typeface="Lato"/>
                <a:cs typeface="Lato"/>
                <a:sym typeface="Lato"/>
              </a:rPr>
              <a:t>, posibilidad de cura luego de la resección quirúrgica.</a:t>
            </a:r>
            <a:endParaRPr>
              <a:latin typeface="Lato"/>
              <a:ea typeface="Lato"/>
              <a:cs typeface="Lato"/>
              <a:sym typeface="Lato"/>
            </a:endParaRPr>
          </a:p>
          <a:p>
            <a:pPr indent="-317500" lvl="0" marL="457200" rtl="0" algn="just">
              <a:lnSpc>
                <a:spcPct val="115000"/>
              </a:lnSpc>
              <a:spcBef>
                <a:spcPts val="0"/>
              </a:spcBef>
              <a:spcAft>
                <a:spcPts val="0"/>
              </a:spcAft>
              <a:buSzPts val="1400"/>
              <a:buChar char="●"/>
            </a:pPr>
            <a:r>
              <a:rPr b="1" lang="es-419">
                <a:solidFill>
                  <a:srgbClr val="FF0000"/>
                </a:solidFill>
                <a:latin typeface="Lato"/>
                <a:ea typeface="Lato"/>
                <a:cs typeface="Lato"/>
                <a:sym typeface="Lato"/>
              </a:rPr>
              <a:t>Grado II: </a:t>
            </a:r>
            <a:r>
              <a:rPr lang="es-419">
                <a:solidFill>
                  <a:schemeClr val="dk1"/>
                </a:solidFill>
                <a:latin typeface="Lato"/>
                <a:ea typeface="Lato"/>
                <a:cs typeface="Lato"/>
                <a:sym typeface="Lato"/>
              </a:rPr>
              <a:t>Lesiones con bajo potencial proliferativo, </a:t>
            </a:r>
            <a:r>
              <a:rPr b="1" lang="es-419">
                <a:solidFill>
                  <a:schemeClr val="dk1"/>
                </a:solidFill>
                <a:latin typeface="Lato"/>
                <a:ea typeface="Lato"/>
                <a:cs typeface="Lato"/>
                <a:sym typeface="Lato"/>
              </a:rPr>
              <a:t>crecimiento infiltrativo </a:t>
            </a:r>
            <a:r>
              <a:rPr lang="es-419">
                <a:solidFill>
                  <a:schemeClr val="dk1"/>
                </a:solidFill>
                <a:latin typeface="Lato"/>
                <a:ea typeface="Lato"/>
                <a:cs typeface="Lato"/>
                <a:sym typeface="Lato"/>
              </a:rPr>
              <a:t>y tendencia a la </a:t>
            </a:r>
            <a:r>
              <a:rPr lang="es-419">
                <a:latin typeface="Lato"/>
                <a:ea typeface="Lato"/>
                <a:cs typeface="Lato"/>
                <a:sym typeface="Lato"/>
              </a:rPr>
              <a:t>recurrencia despu</a:t>
            </a:r>
            <a:r>
              <a:rPr lang="es-419">
                <a:solidFill>
                  <a:schemeClr val="dk1"/>
                </a:solidFill>
                <a:latin typeface="Lato"/>
                <a:ea typeface="Lato"/>
                <a:cs typeface="Lato"/>
                <a:sym typeface="Lato"/>
              </a:rPr>
              <a:t>és de resección quirúrgica. Algunas tienden a progresar a grados mayores.</a:t>
            </a:r>
            <a:endParaRPr>
              <a:solidFill>
                <a:schemeClr val="dk1"/>
              </a:solidFill>
              <a:latin typeface="Lato"/>
              <a:ea typeface="Lato"/>
              <a:cs typeface="Lato"/>
              <a:sym typeface="Lato"/>
            </a:endParaRPr>
          </a:p>
          <a:p>
            <a:pPr indent="-317500" lvl="0" marL="457200" rtl="0" algn="just">
              <a:lnSpc>
                <a:spcPct val="115000"/>
              </a:lnSpc>
              <a:spcBef>
                <a:spcPts val="0"/>
              </a:spcBef>
              <a:spcAft>
                <a:spcPts val="0"/>
              </a:spcAft>
              <a:buSzPts val="1400"/>
              <a:buChar char="●"/>
            </a:pPr>
            <a:r>
              <a:rPr b="1" lang="es-419">
                <a:solidFill>
                  <a:srgbClr val="FF0000"/>
                </a:solidFill>
                <a:latin typeface="Lato"/>
                <a:ea typeface="Lato"/>
                <a:cs typeface="Lato"/>
                <a:sym typeface="Lato"/>
              </a:rPr>
              <a:t>Grado III: </a:t>
            </a:r>
            <a:r>
              <a:rPr lang="es-419">
                <a:solidFill>
                  <a:schemeClr val="dk1"/>
                </a:solidFill>
                <a:latin typeface="Lato"/>
                <a:ea typeface="Lato"/>
                <a:cs typeface="Lato"/>
                <a:sym typeface="Lato"/>
              </a:rPr>
              <a:t>Lesiones con evidencia histológica de </a:t>
            </a:r>
            <a:r>
              <a:rPr b="1" lang="es-419">
                <a:solidFill>
                  <a:srgbClr val="C00000"/>
                </a:solidFill>
                <a:latin typeface="Lato"/>
                <a:ea typeface="Lato"/>
                <a:cs typeface="Lato"/>
                <a:sym typeface="Lato"/>
              </a:rPr>
              <a:t>malignidad</a:t>
            </a:r>
            <a:r>
              <a:rPr lang="es-419">
                <a:solidFill>
                  <a:schemeClr val="dk1"/>
                </a:solidFill>
                <a:latin typeface="Lato"/>
                <a:ea typeface="Lato"/>
                <a:cs typeface="Lato"/>
                <a:sym typeface="Lato"/>
              </a:rPr>
              <a:t>, mitosis, anaplasia y capacidad infiltrativa. T</a:t>
            </a:r>
            <a:r>
              <a:rPr lang="es-419">
                <a:latin typeface="Lato"/>
                <a:ea typeface="Lato"/>
                <a:cs typeface="Lato"/>
                <a:sym typeface="Lato"/>
              </a:rPr>
              <a:t>x: QT con/sin RT </a:t>
            </a:r>
            <a:r>
              <a:rPr lang="es-419">
                <a:solidFill>
                  <a:schemeClr val="dk1"/>
                </a:solidFill>
                <a:latin typeface="Lato"/>
                <a:ea typeface="Lato"/>
                <a:cs typeface="Lato"/>
                <a:sym typeface="Lato"/>
              </a:rPr>
              <a:t>adyuvante</a:t>
            </a:r>
            <a:endParaRPr>
              <a:solidFill>
                <a:schemeClr val="dk1"/>
              </a:solidFill>
              <a:latin typeface="Lato"/>
              <a:ea typeface="Lato"/>
              <a:cs typeface="Lato"/>
              <a:sym typeface="Lato"/>
            </a:endParaRPr>
          </a:p>
          <a:p>
            <a:pPr indent="-317500" lvl="0" marL="457200" rtl="0" algn="just">
              <a:lnSpc>
                <a:spcPct val="115000"/>
              </a:lnSpc>
              <a:spcBef>
                <a:spcPts val="0"/>
              </a:spcBef>
              <a:spcAft>
                <a:spcPts val="0"/>
              </a:spcAft>
              <a:buSzPts val="1400"/>
              <a:buChar char="●"/>
            </a:pPr>
            <a:r>
              <a:rPr b="1" lang="es-419">
                <a:solidFill>
                  <a:srgbClr val="FF0000"/>
                </a:solidFill>
                <a:latin typeface="Lato"/>
                <a:ea typeface="Lato"/>
                <a:cs typeface="Lato"/>
                <a:sym typeface="Lato"/>
              </a:rPr>
              <a:t>Grado IV:</a:t>
            </a:r>
            <a:r>
              <a:rPr lang="es-419">
                <a:solidFill>
                  <a:srgbClr val="FF0000"/>
                </a:solidFill>
                <a:latin typeface="Lato"/>
                <a:ea typeface="Lato"/>
                <a:cs typeface="Lato"/>
                <a:sym typeface="Lato"/>
              </a:rPr>
              <a:t> </a:t>
            </a:r>
            <a:r>
              <a:rPr lang="es-419">
                <a:solidFill>
                  <a:schemeClr val="dk1"/>
                </a:solidFill>
                <a:latin typeface="Lato"/>
                <a:ea typeface="Lato"/>
                <a:cs typeface="Lato"/>
                <a:sym typeface="Lato"/>
              </a:rPr>
              <a:t>Lesiones malignas, mitóticamente activa, tendencia a la </a:t>
            </a:r>
            <a:r>
              <a:rPr b="1" lang="es-419">
                <a:solidFill>
                  <a:schemeClr val="dk1"/>
                </a:solidFill>
                <a:latin typeface="Lato"/>
                <a:ea typeface="Lato"/>
                <a:cs typeface="Lato"/>
                <a:sym typeface="Lato"/>
              </a:rPr>
              <a:t>necrosis</a:t>
            </a:r>
            <a:r>
              <a:rPr lang="es-419">
                <a:solidFill>
                  <a:schemeClr val="dk1"/>
                </a:solidFill>
                <a:latin typeface="Lato"/>
                <a:ea typeface="Lato"/>
                <a:cs typeface="Lato"/>
                <a:sym typeface="Lato"/>
              </a:rPr>
              <a:t> y evolución </a:t>
            </a:r>
            <a:r>
              <a:rPr lang="es-419">
                <a:latin typeface="Lato"/>
                <a:ea typeface="Lato"/>
                <a:cs typeface="Lato"/>
                <a:sym typeface="Lato"/>
              </a:rPr>
              <a:t>RÁPIDA Y FATAL tanto pre como postoperatoriamente.</a:t>
            </a:r>
            <a:endParaRPr>
              <a:latin typeface="Lato"/>
              <a:ea typeface="Lato"/>
              <a:cs typeface="Lato"/>
              <a:sym typeface="Lato"/>
            </a:endParaRPr>
          </a:p>
          <a:p>
            <a:pPr indent="0" lvl="0" marL="457200" rtl="0" algn="just">
              <a:lnSpc>
                <a:spcPct val="115000"/>
              </a:lnSpc>
              <a:spcBef>
                <a:spcPts val="0"/>
              </a:spcBef>
              <a:spcAft>
                <a:spcPts val="0"/>
              </a:spcAft>
              <a:buNone/>
            </a:pPr>
            <a:r>
              <a:t/>
            </a:r>
            <a:endParaRPr/>
          </a:p>
        </p:txBody>
      </p:sp>
      <p:sp>
        <p:nvSpPr>
          <p:cNvPr id="268" name="Google Shape;268;p44"/>
          <p:cNvSpPr txBox="1"/>
          <p:nvPr>
            <p:ph type="title"/>
          </p:nvPr>
        </p:nvSpPr>
        <p:spPr>
          <a:xfrm>
            <a:off x="0" y="458200"/>
            <a:ext cx="9144000" cy="535200"/>
          </a:xfrm>
          <a:prstGeom prst="rect">
            <a:avLst/>
          </a:prstGeom>
          <a:solidFill>
            <a:srgbClr val="CFE2F3"/>
          </a:solidFill>
        </p:spPr>
        <p:txBody>
          <a:bodyPr anchorCtr="0" anchor="t" bIns="91425" lIns="91425" spcFirstLastPara="1" rIns="91425" wrap="square" tIns="91425">
            <a:noAutofit/>
          </a:bodyPr>
          <a:lstStyle/>
          <a:p>
            <a:pPr indent="0" lvl="0" marL="0" rtl="0" algn="ctr">
              <a:spcBef>
                <a:spcPts val="0"/>
              </a:spcBef>
              <a:spcAft>
                <a:spcPts val="0"/>
              </a:spcAft>
              <a:buNone/>
            </a:pPr>
            <a:r>
              <a:rPr b="1" lang="es-419" sz="2000">
                <a:latin typeface="Raleway"/>
                <a:ea typeface="Raleway"/>
                <a:cs typeface="Raleway"/>
                <a:sym typeface="Raleway"/>
              </a:rPr>
              <a:t>CLASIFICACIÓN</a:t>
            </a:r>
            <a:endParaRPr b="1" sz="2000">
              <a:latin typeface="Raleway"/>
              <a:ea typeface="Raleway"/>
              <a:cs typeface="Raleway"/>
              <a:sym typeface="Raleway"/>
            </a:endParaRPr>
          </a:p>
        </p:txBody>
      </p:sp>
      <p:sp>
        <p:nvSpPr>
          <p:cNvPr id="269" name="Google Shape;269;p44"/>
          <p:cNvSpPr txBox="1"/>
          <p:nvPr>
            <p:ph type="title"/>
          </p:nvPr>
        </p:nvSpPr>
        <p:spPr>
          <a:xfrm>
            <a:off x="0" y="0"/>
            <a:ext cx="9144000" cy="499200"/>
          </a:xfrm>
          <a:prstGeom prst="rect">
            <a:avLst/>
          </a:prstGeom>
          <a:solidFill>
            <a:srgbClr val="0B5394"/>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700">
                <a:solidFill>
                  <a:srgbClr val="FFFFFF"/>
                </a:solidFill>
              </a:rPr>
              <a:t>Tumores cerebrales primarios: Aspectos generales</a:t>
            </a:r>
            <a:endParaRPr b="1" sz="2700">
              <a:solidFill>
                <a:srgbClr val="FFFFFF"/>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8" name="Shape 838"/>
        <p:cNvGrpSpPr/>
        <p:nvPr/>
      </p:nvGrpSpPr>
      <p:grpSpPr>
        <a:xfrm>
          <a:off x="0" y="0"/>
          <a:ext cx="0" cy="0"/>
          <a:chOff x="0" y="0"/>
          <a:chExt cx="0" cy="0"/>
        </a:xfrm>
      </p:grpSpPr>
      <p:sp>
        <p:nvSpPr>
          <p:cNvPr id="839" name="Google Shape;839;p116"/>
          <p:cNvSpPr txBox="1"/>
          <p:nvPr>
            <p:ph type="title"/>
          </p:nvPr>
        </p:nvSpPr>
        <p:spPr>
          <a:xfrm>
            <a:off x="0" y="0"/>
            <a:ext cx="91440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840" name="Google Shape;840;p116"/>
          <p:cNvSpPr txBox="1"/>
          <p:nvPr>
            <p:ph type="title"/>
          </p:nvPr>
        </p:nvSpPr>
        <p:spPr>
          <a:xfrm>
            <a:off x="0" y="4736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MICROADENOMAS Y MACROADENOMAS</a:t>
            </a:r>
            <a:endParaRPr sz="2000"/>
          </a:p>
        </p:txBody>
      </p:sp>
      <p:sp>
        <p:nvSpPr>
          <p:cNvPr id="841" name="Google Shape;841;p116"/>
          <p:cNvSpPr txBox="1"/>
          <p:nvPr/>
        </p:nvSpPr>
        <p:spPr>
          <a:xfrm>
            <a:off x="0" y="1008800"/>
            <a:ext cx="5909100" cy="17577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sz="3000">
                <a:latin typeface="Lobster"/>
                <a:ea typeface="Lobster"/>
                <a:cs typeface="Lobster"/>
                <a:sym typeface="Lobster"/>
              </a:rPr>
              <a:t>Microadenomas</a:t>
            </a:r>
            <a:endParaRPr sz="3000">
              <a:latin typeface="Lobster"/>
              <a:ea typeface="Lobster"/>
              <a:cs typeface="Lobster"/>
              <a:sym typeface="Lobster"/>
            </a:endParaRPr>
          </a:p>
          <a:p>
            <a:pPr indent="0" lvl="0" marL="0" rtl="0" algn="just">
              <a:spcBef>
                <a:spcPts val="0"/>
              </a:spcBef>
              <a:spcAft>
                <a:spcPts val="0"/>
              </a:spcAft>
              <a:buNone/>
            </a:pPr>
            <a:r>
              <a:t/>
            </a:r>
            <a:endParaRPr>
              <a:latin typeface="Raleway"/>
              <a:ea typeface="Raleway"/>
              <a:cs typeface="Raleway"/>
              <a:sym typeface="Raleway"/>
            </a:endParaRPr>
          </a:p>
          <a:p>
            <a:pPr indent="0" lvl="0" marL="0" rtl="0" algn="just">
              <a:spcBef>
                <a:spcPts val="0"/>
              </a:spcBef>
              <a:spcAft>
                <a:spcPts val="0"/>
              </a:spcAft>
              <a:buClr>
                <a:srgbClr val="000000"/>
              </a:buClr>
              <a:buFont typeface="Arial"/>
              <a:buNone/>
            </a:pPr>
            <a:r>
              <a:rPr lang="es-419">
                <a:latin typeface="Lato"/>
                <a:ea typeface="Lato"/>
                <a:cs typeface="Lato"/>
                <a:sym typeface="Lato"/>
              </a:rPr>
              <a:t>Los microadenomas suelen ser hipointensos en T1 e hiperintensos en T2 en la RM respecto al tejido glandular normal. Tras la inyección de contraste son hipointensos con respecto al resto de la glándula que capta contraste.</a:t>
            </a:r>
            <a:endParaRPr>
              <a:latin typeface="Lato"/>
              <a:ea typeface="Lato"/>
              <a:cs typeface="Lato"/>
              <a:sym typeface="Lato"/>
            </a:endParaRPr>
          </a:p>
        </p:txBody>
      </p:sp>
      <p:pic>
        <p:nvPicPr>
          <p:cNvPr id="842" name="Google Shape;842;p116"/>
          <p:cNvPicPr preferRelativeResize="0"/>
          <p:nvPr/>
        </p:nvPicPr>
        <p:blipFill rotWithShape="1">
          <a:blip r:embed="rId3">
            <a:alphaModFix/>
          </a:blip>
          <a:srcRect b="10954" l="7401" r="51754" t="43798"/>
          <a:stretch/>
        </p:blipFill>
        <p:spPr>
          <a:xfrm>
            <a:off x="5908975" y="1008800"/>
            <a:ext cx="3235026" cy="1838250"/>
          </a:xfrm>
          <a:prstGeom prst="rect">
            <a:avLst/>
          </a:prstGeom>
          <a:noFill/>
          <a:ln>
            <a:noFill/>
          </a:ln>
        </p:spPr>
      </p:pic>
      <p:pic>
        <p:nvPicPr>
          <p:cNvPr id="843" name="Google Shape;843;p116"/>
          <p:cNvPicPr preferRelativeResize="0"/>
          <p:nvPr/>
        </p:nvPicPr>
        <p:blipFill rotWithShape="1">
          <a:blip r:embed="rId4">
            <a:alphaModFix/>
          </a:blip>
          <a:srcRect b="26654" l="15708" r="43041" t="21968"/>
          <a:stretch/>
        </p:blipFill>
        <p:spPr>
          <a:xfrm>
            <a:off x="1" y="3089998"/>
            <a:ext cx="2817457" cy="1972925"/>
          </a:xfrm>
          <a:prstGeom prst="rect">
            <a:avLst/>
          </a:prstGeom>
          <a:noFill/>
          <a:ln>
            <a:noFill/>
          </a:ln>
        </p:spPr>
      </p:pic>
      <p:sp>
        <p:nvSpPr>
          <p:cNvPr id="844" name="Google Shape;844;p116"/>
          <p:cNvSpPr txBox="1"/>
          <p:nvPr/>
        </p:nvSpPr>
        <p:spPr>
          <a:xfrm>
            <a:off x="2817450" y="2998650"/>
            <a:ext cx="6326400" cy="21450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s-419" sz="3000">
                <a:latin typeface="Lobster"/>
                <a:ea typeface="Lobster"/>
                <a:cs typeface="Lobster"/>
                <a:sym typeface="Lobster"/>
              </a:rPr>
              <a:t>Macroadenomas</a:t>
            </a:r>
            <a:endParaRPr sz="3000">
              <a:latin typeface="Lobster"/>
              <a:ea typeface="Lobster"/>
              <a:cs typeface="Lobster"/>
              <a:sym typeface="Lobster"/>
            </a:endParaRPr>
          </a:p>
          <a:p>
            <a:pPr indent="0" lvl="0" marL="0" marR="0" rtl="0" algn="just">
              <a:spcBef>
                <a:spcPts val="0"/>
              </a:spcBef>
              <a:spcAft>
                <a:spcPts val="0"/>
              </a:spcAft>
              <a:buNone/>
            </a:pPr>
            <a:r>
              <a:rPr lang="es-419">
                <a:latin typeface="Lato"/>
                <a:ea typeface="Lato"/>
                <a:cs typeface="Lato"/>
                <a:sym typeface="Lato"/>
              </a:rPr>
              <a:t>Los macroadenomas que se expanden lateralmente comprimen los pares craneales de la pared del seno cavernoso ( con </a:t>
            </a:r>
            <a:r>
              <a:rPr lang="es-419">
                <a:highlight>
                  <a:srgbClr val="FFFF00"/>
                </a:highlight>
                <a:latin typeface="Lato"/>
                <a:ea typeface="Lato"/>
                <a:cs typeface="Lato"/>
                <a:sym typeface="Lato"/>
              </a:rPr>
              <a:t>oftalmoplejía, exoftalmos y dolor periocular</a:t>
            </a:r>
            <a:r>
              <a:rPr lang="es-419">
                <a:latin typeface="Lato"/>
                <a:ea typeface="Lato"/>
                <a:cs typeface="Lato"/>
                <a:sym typeface="Lato"/>
              </a:rPr>
              <a:t>).</a:t>
            </a:r>
            <a:endParaRPr>
              <a:latin typeface="Lato"/>
              <a:ea typeface="Lato"/>
              <a:cs typeface="Lato"/>
              <a:sym typeface="Lato"/>
            </a:endParaRPr>
          </a:p>
          <a:p>
            <a:pPr indent="0" lvl="0" marL="0" marR="0" rtl="0" algn="just">
              <a:spcBef>
                <a:spcPts val="0"/>
              </a:spcBef>
              <a:spcAft>
                <a:spcPts val="0"/>
              </a:spcAft>
              <a:buNone/>
            </a:pPr>
            <a:r>
              <a:rPr lang="es-419">
                <a:latin typeface="Lato"/>
                <a:ea typeface="Lato"/>
                <a:cs typeface="Lato"/>
                <a:sym typeface="Lato"/>
              </a:rPr>
              <a:t>La extensión hacia abajo rompiendo el suelo de la silla permite al tumor invadir el seno esfenoidal e incluso crecer hacia las fosas nasales ( donde llega a ser visible) y puede producir rinorrea. Síndrome de hipotensión del LCR y riesgo de meningitis</a:t>
            </a:r>
            <a:endParaRPr>
              <a:latin typeface="Lato"/>
              <a:ea typeface="Lato"/>
              <a:cs typeface="Lato"/>
              <a:sym typeface="Lato"/>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8" name="Shape 848"/>
        <p:cNvGrpSpPr/>
        <p:nvPr/>
      </p:nvGrpSpPr>
      <p:grpSpPr>
        <a:xfrm>
          <a:off x="0" y="0"/>
          <a:ext cx="0" cy="0"/>
          <a:chOff x="0" y="0"/>
          <a:chExt cx="0" cy="0"/>
        </a:xfrm>
      </p:grpSpPr>
      <p:sp>
        <p:nvSpPr>
          <p:cNvPr id="849" name="Google Shape;849;p117"/>
          <p:cNvSpPr txBox="1"/>
          <p:nvPr>
            <p:ph type="title"/>
          </p:nvPr>
        </p:nvSpPr>
        <p:spPr>
          <a:xfrm>
            <a:off x="0" y="0"/>
            <a:ext cx="91440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850" name="Google Shape;850;p117"/>
          <p:cNvSpPr txBox="1"/>
          <p:nvPr>
            <p:ph type="title"/>
          </p:nvPr>
        </p:nvSpPr>
        <p:spPr>
          <a:xfrm>
            <a:off x="0" y="4736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MACROADENOMAS</a:t>
            </a:r>
            <a:endParaRPr sz="2000"/>
          </a:p>
        </p:txBody>
      </p:sp>
      <p:sp>
        <p:nvSpPr>
          <p:cNvPr id="851" name="Google Shape;851;p117"/>
          <p:cNvSpPr txBox="1"/>
          <p:nvPr/>
        </p:nvSpPr>
        <p:spPr>
          <a:xfrm>
            <a:off x="0" y="1008800"/>
            <a:ext cx="3327300" cy="4040700"/>
          </a:xfrm>
          <a:prstGeom prst="rect">
            <a:avLst/>
          </a:prstGeom>
          <a:noFill/>
          <a:ln>
            <a:noFill/>
          </a:ln>
        </p:spPr>
        <p:txBody>
          <a:bodyPr anchorCtr="0" anchor="t" bIns="34275" lIns="68575" spcFirstLastPara="1" rIns="68575" wrap="square" tIns="34275">
            <a:noAutofit/>
          </a:bodyPr>
          <a:lstStyle/>
          <a:p>
            <a:pPr indent="0" lvl="0" marL="0" marR="0" rtl="0" algn="just">
              <a:spcBef>
                <a:spcPts val="0"/>
              </a:spcBef>
              <a:spcAft>
                <a:spcPts val="0"/>
              </a:spcAft>
              <a:buNone/>
            </a:pPr>
            <a:r>
              <a:t/>
            </a:r>
            <a:endParaRPr>
              <a:latin typeface="Lato"/>
              <a:ea typeface="Lato"/>
              <a:cs typeface="Lato"/>
              <a:sym typeface="Lato"/>
            </a:endParaRPr>
          </a:p>
          <a:p>
            <a:pPr indent="0" lvl="0" marL="0" marR="0" rtl="0" algn="just">
              <a:spcBef>
                <a:spcPts val="0"/>
              </a:spcBef>
              <a:spcAft>
                <a:spcPts val="0"/>
              </a:spcAft>
              <a:buNone/>
            </a:pPr>
            <a:r>
              <a:rPr lang="es-419">
                <a:latin typeface="Lato"/>
                <a:ea typeface="Lato"/>
                <a:cs typeface="Lato"/>
                <a:sym typeface="Lato"/>
              </a:rPr>
              <a:t>Los macroadenomas que se expanden lateralmente comprimen los pares craneales de la pared del seno cavernoso ( con </a:t>
            </a:r>
            <a:r>
              <a:rPr lang="es-419">
                <a:highlight>
                  <a:srgbClr val="FFFF00"/>
                </a:highlight>
                <a:latin typeface="Lato"/>
                <a:ea typeface="Lato"/>
                <a:cs typeface="Lato"/>
                <a:sym typeface="Lato"/>
              </a:rPr>
              <a:t>oftalmoplejía, exoftalmos y dolor periocular</a:t>
            </a:r>
            <a:r>
              <a:rPr lang="es-419">
                <a:latin typeface="Lato"/>
                <a:ea typeface="Lato"/>
                <a:cs typeface="Lato"/>
                <a:sym typeface="Lato"/>
              </a:rPr>
              <a:t>).</a:t>
            </a:r>
            <a:endParaRPr>
              <a:latin typeface="Lato"/>
              <a:ea typeface="Lato"/>
              <a:cs typeface="Lato"/>
              <a:sym typeface="Lato"/>
            </a:endParaRPr>
          </a:p>
          <a:p>
            <a:pPr indent="0" lvl="0" marL="0" marR="0" rtl="0" algn="just">
              <a:spcBef>
                <a:spcPts val="0"/>
              </a:spcBef>
              <a:spcAft>
                <a:spcPts val="0"/>
              </a:spcAft>
              <a:buNone/>
            </a:pPr>
            <a:r>
              <a:rPr lang="es-419">
                <a:latin typeface="Lato"/>
                <a:ea typeface="Lato"/>
                <a:cs typeface="Lato"/>
                <a:sym typeface="Lato"/>
              </a:rPr>
              <a:t>La extensión hacia abajo rompiendo el suelo de la silla permite al tumor invadir el seno esfenoidal e incluso crecer hacia las fosas nasales ( donde llega a ser visible) y puede producir rinorrea. Síndrome de hipotensión del LCR y riesgo de meningitis</a:t>
            </a:r>
            <a:endParaRPr>
              <a:latin typeface="Lato"/>
              <a:ea typeface="Lato"/>
              <a:cs typeface="Lato"/>
              <a:sym typeface="Lato"/>
            </a:endParaRPr>
          </a:p>
        </p:txBody>
      </p:sp>
      <p:pic>
        <p:nvPicPr>
          <p:cNvPr id="852" name="Google Shape;852;p117"/>
          <p:cNvPicPr preferRelativeResize="0"/>
          <p:nvPr/>
        </p:nvPicPr>
        <p:blipFill rotWithShape="1">
          <a:blip r:embed="rId3">
            <a:alphaModFix/>
          </a:blip>
          <a:srcRect b="26654" l="15708" r="43041" t="21968"/>
          <a:stretch/>
        </p:blipFill>
        <p:spPr>
          <a:xfrm>
            <a:off x="5372089" y="1008807"/>
            <a:ext cx="3771898" cy="2641258"/>
          </a:xfrm>
          <a:prstGeom prst="rect">
            <a:avLst/>
          </a:prstGeom>
          <a:noFill/>
          <a:ln>
            <a:noFill/>
          </a:ln>
        </p:spPr>
      </p:pic>
      <p:pic>
        <p:nvPicPr>
          <p:cNvPr id="853" name="Google Shape;853;p117"/>
          <p:cNvPicPr preferRelativeResize="0"/>
          <p:nvPr/>
        </p:nvPicPr>
        <p:blipFill rotWithShape="1">
          <a:blip r:embed="rId4">
            <a:alphaModFix/>
          </a:blip>
          <a:srcRect b="16672" l="13579" r="58852" t="19229"/>
          <a:stretch/>
        </p:blipFill>
        <p:spPr>
          <a:xfrm>
            <a:off x="3327321" y="1008800"/>
            <a:ext cx="2044776" cy="2673001"/>
          </a:xfrm>
          <a:prstGeom prst="rect">
            <a:avLst/>
          </a:prstGeom>
          <a:noFill/>
          <a:ln>
            <a:noFill/>
          </a:ln>
        </p:spPr>
      </p:pic>
      <p:sp>
        <p:nvSpPr>
          <p:cNvPr id="854" name="Google Shape;854;p117"/>
          <p:cNvSpPr txBox="1"/>
          <p:nvPr/>
        </p:nvSpPr>
        <p:spPr>
          <a:xfrm>
            <a:off x="3327325" y="3587100"/>
            <a:ext cx="5816700" cy="1556400"/>
          </a:xfrm>
          <a:prstGeom prst="rect">
            <a:avLst/>
          </a:pr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s-419">
                <a:latin typeface="Lato"/>
                <a:ea typeface="Lato"/>
                <a:cs typeface="Lato"/>
                <a:sym typeface="Lato"/>
              </a:rPr>
              <a:t>Se manifiestan ocasionalmente por :</a:t>
            </a:r>
            <a:endParaRPr>
              <a:latin typeface="Lato"/>
              <a:ea typeface="Lato"/>
              <a:cs typeface="Lato"/>
              <a:sym typeface="Lato"/>
            </a:endParaRPr>
          </a:p>
          <a:p>
            <a:pPr indent="-215900" lvl="0" marL="215900" marR="0" rtl="0" algn="just">
              <a:spcBef>
                <a:spcPts val="0"/>
              </a:spcBef>
              <a:spcAft>
                <a:spcPts val="0"/>
              </a:spcAft>
              <a:buSzPts val="1400"/>
              <a:buFont typeface="Lato"/>
              <a:buChar char="⮚"/>
            </a:pPr>
            <a:r>
              <a:rPr lang="es-419">
                <a:latin typeface="Lato"/>
                <a:ea typeface="Lato"/>
                <a:cs typeface="Lato"/>
                <a:sym typeface="Lato"/>
              </a:rPr>
              <a:t>un cuadro agudo de necrosis hemorrágica intramural ( apoplejía </a:t>
            </a:r>
            <a:r>
              <a:rPr lang="es-419">
                <a:latin typeface="Lato"/>
                <a:ea typeface="Lato"/>
                <a:cs typeface="Lato"/>
                <a:sym typeface="Lato"/>
              </a:rPr>
              <a:t>hipofisaria</a:t>
            </a:r>
            <a:r>
              <a:rPr lang="es-419">
                <a:latin typeface="Lato"/>
                <a:ea typeface="Lato"/>
                <a:cs typeface="Lato"/>
                <a:sym typeface="Lato"/>
              </a:rPr>
              <a:t>).</a:t>
            </a:r>
            <a:endParaRPr>
              <a:latin typeface="Lato"/>
              <a:ea typeface="Lato"/>
              <a:cs typeface="Lato"/>
              <a:sym typeface="Lato"/>
            </a:endParaRPr>
          </a:p>
          <a:p>
            <a:pPr indent="-215900" lvl="0" marL="215900" marR="0" rtl="0" algn="just">
              <a:spcBef>
                <a:spcPts val="0"/>
              </a:spcBef>
              <a:spcAft>
                <a:spcPts val="0"/>
              </a:spcAft>
              <a:buSzPts val="1400"/>
              <a:buFont typeface="Lato"/>
              <a:buChar char="⮚"/>
            </a:pPr>
            <a:r>
              <a:rPr lang="es-419">
                <a:latin typeface="Lato"/>
                <a:ea typeface="Lato"/>
                <a:cs typeface="Lato"/>
                <a:sym typeface="Lato"/>
              </a:rPr>
              <a:t> con cefalea súbita.</a:t>
            </a:r>
            <a:endParaRPr>
              <a:latin typeface="Lato"/>
              <a:ea typeface="Lato"/>
              <a:cs typeface="Lato"/>
              <a:sym typeface="Lato"/>
            </a:endParaRPr>
          </a:p>
          <a:p>
            <a:pPr indent="-215900" lvl="0" marL="215900" marR="0" rtl="0" algn="just">
              <a:spcBef>
                <a:spcPts val="0"/>
              </a:spcBef>
              <a:spcAft>
                <a:spcPts val="0"/>
              </a:spcAft>
              <a:buSzPts val="1400"/>
              <a:buFont typeface="Lato"/>
              <a:buChar char="⮚"/>
            </a:pPr>
            <a:r>
              <a:rPr lang="es-419">
                <a:latin typeface="Lato"/>
                <a:ea typeface="Lato"/>
                <a:cs typeface="Lato"/>
                <a:sym typeface="Lato"/>
              </a:rPr>
              <a:t>rigidez de nuca .</a:t>
            </a:r>
            <a:endParaRPr>
              <a:latin typeface="Lato"/>
              <a:ea typeface="Lato"/>
              <a:cs typeface="Lato"/>
              <a:sym typeface="Lato"/>
            </a:endParaRPr>
          </a:p>
          <a:p>
            <a:pPr indent="-215900" lvl="0" marL="215900" marR="0" rtl="0" algn="just">
              <a:spcBef>
                <a:spcPts val="0"/>
              </a:spcBef>
              <a:spcAft>
                <a:spcPts val="0"/>
              </a:spcAft>
              <a:buSzPts val="1400"/>
              <a:buFont typeface="Lato"/>
              <a:buChar char="⮚"/>
            </a:pPr>
            <a:r>
              <a:rPr lang="es-419">
                <a:latin typeface="Lato"/>
                <a:ea typeface="Lato"/>
                <a:cs typeface="Lato"/>
                <a:sym typeface="Lato"/>
              </a:rPr>
              <a:t>parálisis de pares craneales oculomotores y LCR hemorrágico .</a:t>
            </a:r>
            <a:endParaRPr>
              <a:latin typeface="Lato"/>
              <a:ea typeface="Lato"/>
              <a:cs typeface="Lato"/>
              <a:sym typeface="Lato"/>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8" name="Shape 858"/>
        <p:cNvGrpSpPr/>
        <p:nvPr/>
      </p:nvGrpSpPr>
      <p:grpSpPr>
        <a:xfrm>
          <a:off x="0" y="0"/>
          <a:ext cx="0" cy="0"/>
          <a:chOff x="0" y="0"/>
          <a:chExt cx="0" cy="0"/>
        </a:xfrm>
      </p:grpSpPr>
      <p:sp>
        <p:nvSpPr>
          <p:cNvPr id="859" name="Google Shape;859;p118"/>
          <p:cNvSpPr txBox="1"/>
          <p:nvPr>
            <p:ph type="title"/>
          </p:nvPr>
        </p:nvSpPr>
        <p:spPr>
          <a:xfrm>
            <a:off x="0" y="0"/>
            <a:ext cx="91440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860" name="Google Shape;860;p118"/>
          <p:cNvSpPr txBox="1"/>
          <p:nvPr>
            <p:ph type="title"/>
          </p:nvPr>
        </p:nvSpPr>
        <p:spPr>
          <a:xfrm>
            <a:off x="0" y="4736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TRATAMIENTO</a:t>
            </a:r>
            <a:endParaRPr sz="2000"/>
          </a:p>
        </p:txBody>
      </p:sp>
      <p:sp>
        <p:nvSpPr>
          <p:cNvPr id="861" name="Google Shape;861;p118"/>
          <p:cNvSpPr txBox="1"/>
          <p:nvPr/>
        </p:nvSpPr>
        <p:spPr>
          <a:xfrm>
            <a:off x="0" y="2111850"/>
            <a:ext cx="9144000" cy="2654700"/>
          </a:xfrm>
          <a:prstGeom prst="rect">
            <a:avLst/>
          </a:prstGeom>
          <a:solidFill>
            <a:schemeClr val="lt2"/>
          </a:solidFill>
          <a:ln>
            <a:noFill/>
          </a:ln>
        </p:spPr>
        <p:txBody>
          <a:bodyPr anchorCtr="0" anchor="t" bIns="34275" lIns="68575" spcFirstLastPara="1" rIns="68575" wrap="square" tIns="34275">
            <a:noAutofit/>
          </a:bodyPr>
          <a:lstStyle/>
          <a:p>
            <a:pPr indent="-215900" lvl="0" marL="215900" marR="0" rtl="0" algn="just">
              <a:spcBef>
                <a:spcPts val="0"/>
              </a:spcBef>
              <a:spcAft>
                <a:spcPts val="0"/>
              </a:spcAft>
              <a:buSzPts val="1200"/>
              <a:buChar char="⮚"/>
            </a:pPr>
            <a:r>
              <a:rPr lang="es-419" sz="1200">
                <a:highlight>
                  <a:srgbClr val="FFFF00"/>
                </a:highlight>
              </a:rPr>
              <a:t>Los macroadenomas </a:t>
            </a:r>
            <a:endParaRPr sz="1100"/>
          </a:p>
          <a:p>
            <a:pPr indent="0" lvl="0" marL="0" marR="0" rtl="0" algn="just">
              <a:spcBef>
                <a:spcPts val="0"/>
              </a:spcBef>
              <a:spcAft>
                <a:spcPts val="0"/>
              </a:spcAft>
              <a:buNone/>
            </a:pPr>
            <a:r>
              <a:rPr lang="es-419" sz="1200"/>
              <a:t>compresivos del quiasma o de otras  estructuras, independientemente de su estado funcional, la primera medida será la cirugía.</a:t>
            </a:r>
            <a:endParaRPr sz="1100"/>
          </a:p>
          <a:p>
            <a:pPr indent="-215900" lvl="0" marL="215900" marR="0" rtl="0" algn="just">
              <a:spcBef>
                <a:spcPts val="0"/>
              </a:spcBef>
              <a:spcAft>
                <a:spcPts val="0"/>
              </a:spcAft>
              <a:buSzPts val="1200"/>
              <a:buChar char="⮚"/>
            </a:pPr>
            <a:r>
              <a:rPr lang="es-419" sz="1200">
                <a:highlight>
                  <a:srgbClr val="FFFF00"/>
                </a:highlight>
              </a:rPr>
              <a:t>En los microadenomas </a:t>
            </a:r>
            <a:endParaRPr sz="1100"/>
          </a:p>
          <a:p>
            <a:pPr indent="0" lvl="0" marL="0" marR="0" rtl="0" algn="just">
              <a:spcBef>
                <a:spcPts val="0"/>
              </a:spcBef>
              <a:spcAft>
                <a:spcPts val="0"/>
              </a:spcAft>
              <a:buNone/>
            </a:pPr>
            <a:r>
              <a:rPr lang="es-419" sz="1200"/>
              <a:t>no funcionales descubiertos por el azar ( incidentalomas) solo se recomienda vigilancia periódica.</a:t>
            </a:r>
            <a:endParaRPr sz="1100"/>
          </a:p>
          <a:p>
            <a:pPr indent="0" lvl="0" marL="0" marR="0" rtl="0" algn="just">
              <a:spcBef>
                <a:spcPts val="0"/>
              </a:spcBef>
              <a:spcAft>
                <a:spcPts val="0"/>
              </a:spcAft>
              <a:buNone/>
            </a:pPr>
            <a:r>
              <a:rPr lang="es-419" sz="1200"/>
              <a:t>La vía de acceso es transesfenoidal , pero se </a:t>
            </a:r>
            <a:r>
              <a:rPr lang="es-419" sz="1200"/>
              <a:t>está</a:t>
            </a:r>
            <a:r>
              <a:rPr lang="es-419" sz="1200"/>
              <a:t> imponiendo la endoscópica ( transnasal.)</a:t>
            </a:r>
            <a:endParaRPr sz="1100"/>
          </a:p>
          <a:p>
            <a:pPr indent="-215900" lvl="0" marL="215900" marR="0" rtl="0" algn="just">
              <a:spcBef>
                <a:spcPts val="0"/>
              </a:spcBef>
              <a:spcAft>
                <a:spcPts val="0"/>
              </a:spcAft>
              <a:buSzPts val="1200"/>
              <a:buChar char="⮚"/>
            </a:pPr>
            <a:r>
              <a:rPr lang="es-419" sz="1200">
                <a:highlight>
                  <a:srgbClr val="FFFF00"/>
                </a:highlight>
              </a:rPr>
              <a:t>En los Ah funcional, </a:t>
            </a:r>
            <a:endParaRPr sz="1100"/>
          </a:p>
          <a:p>
            <a:pPr indent="0" lvl="0" marL="0" marR="0" rtl="0" algn="just">
              <a:spcBef>
                <a:spcPts val="0"/>
              </a:spcBef>
              <a:spcAft>
                <a:spcPts val="0"/>
              </a:spcAft>
              <a:buNone/>
            </a:pPr>
            <a:r>
              <a:rPr lang="es-419" sz="1200"/>
              <a:t>independientemente del tamaño, la primera opción es la cirugía, salvo en los prolactinomas, en los </a:t>
            </a:r>
            <a:r>
              <a:rPr lang="es-419" sz="1200"/>
              <a:t>que</a:t>
            </a:r>
            <a:r>
              <a:rPr lang="es-419" sz="1200"/>
              <a:t> se indican los agonistas dopaminérgicos (bromocriptina o cabergolina), que son inhibidores del factor liberador de prolactina.</a:t>
            </a:r>
            <a:endParaRPr sz="1100"/>
          </a:p>
          <a:p>
            <a:pPr indent="-215900" lvl="0" marL="215900" marR="0" rtl="0" algn="just">
              <a:spcBef>
                <a:spcPts val="0"/>
              </a:spcBef>
              <a:spcAft>
                <a:spcPts val="0"/>
              </a:spcAft>
              <a:buSzPts val="1200"/>
              <a:buChar char="⮚"/>
            </a:pPr>
            <a:r>
              <a:rPr lang="es-419" sz="1200">
                <a:highlight>
                  <a:srgbClr val="FFFF00"/>
                </a:highlight>
              </a:rPr>
              <a:t>En los macroadenomas </a:t>
            </a:r>
            <a:endParaRPr sz="1100"/>
          </a:p>
          <a:p>
            <a:pPr indent="-215900" lvl="0" marL="215900" marR="0" rtl="0" algn="just">
              <a:spcBef>
                <a:spcPts val="0"/>
              </a:spcBef>
              <a:spcAft>
                <a:spcPts val="0"/>
              </a:spcAft>
              <a:buSzPts val="1200"/>
              <a:buChar char="⮚"/>
            </a:pPr>
            <a:r>
              <a:rPr lang="es-419" sz="1200"/>
              <a:t>no funcionales, el </a:t>
            </a:r>
            <a:r>
              <a:rPr lang="es-419" sz="1200"/>
              <a:t>pronóstico</a:t>
            </a:r>
            <a:r>
              <a:rPr lang="es-419" sz="1200"/>
              <a:t> depende estrictamente del resultado de la cirugía.</a:t>
            </a:r>
            <a:endParaRPr sz="1100"/>
          </a:p>
          <a:p>
            <a:pPr indent="0" lvl="0" marL="0" marR="0" rtl="0" algn="just">
              <a:spcBef>
                <a:spcPts val="0"/>
              </a:spcBef>
              <a:spcAft>
                <a:spcPts val="0"/>
              </a:spcAft>
              <a:buNone/>
            </a:pPr>
            <a:r>
              <a:rPr lang="es-419" sz="1200"/>
              <a:t>Si la extirpación ha sido completa, solo procede la revisión periódica. Si se quedan residuos no accesibles, </a:t>
            </a:r>
            <a:r>
              <a:rPr lang="es-419" sz="1200"/>
              <a:t>está</a:t>
            </a:r>
            <a:r>
              <a:rPr lang="es-419" sz="1200"/>
              <a:t> indicada la radioterapia , con el riesgo de inducir </a:t>
            </a:r>
            <a:r>
              <a:rPr lang="es-419" sz="1200"/>
              <a:t>hipopituitarismo</a:t>
            </a:r>
            <a:r>
              <a:rPr lang="es-419" sz="1200"/>
              <a:t> , si es que no existe previamente. </a:t>
            </a:r>
            <a:endParaRPr sz="1100"/>
          </a:p>
        </p:txBody>
      </p:sp>
      <p:sp>
        <p:nvSpPr>
          <p:cNvPr id="862" name="Google Shape;862;p118"/>
          <p:cNvSpPr txBox="1"/>
          <p:nvPr/>
        </p:nvSpPr>
        <p:spPr>
          <a:xfrm>
            <a:off x="-3154" y="1148282"/>
            <a:ext cx="9150300" cy="484800"/>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just">
              <a:spcBef>
                <a:spcPts val="0"/>
              </a:spcBef>
              <a:spcAft>
                <a:spcPts val="0"/>
              </a:spcAft>
              <a:buNone/>
            </a:pPr>
            <a:r>
              <a:rPr lang="es-419" sz="1400">
                <a:latin typeface="Lato"/>
                <a:ea typeface="Lato"/>
                <a:cs typeface="Lato"/>
                <a:sym typeface="Lato"/>
              </a:rPr>
              <a:t>I</a:t>
            </a:r>
            <a:r>
              <a:rPr lang="es-419" sz="1400"/>
              <a:t>ncluye terapia farmacológica, la cirugía y la radioterapia. El tratamiento hormonal sustitutivo </a:t>
            </a:r>
            <a:r>
              <a:rPr lang="es-419"/>
              <a:t>está</a:t>
            </a:r>
            <a:r>
              <a:rPr lang="es-419" sz="1400"/>
              <a:t> indicado en todos los casos según el estado de cada paciente</a:t>
            </a:r>
            <a:r>
              <a:rPr lang="es-419" sz="1400">
                <a:solidFill>
                  <a:schemeClr val="dk1"/>
                </a:solidFill>
              </a:rPr>
              <a:t>.</a:t>
            </a:r>
            <a:endParaRPr sz="110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6" name="Shape 866"/>
        <p:cNvGrpSpPr/>
        <p:nvPr/>
      </p:nvGrpSpPr>
      <p:grpSpPr>
        <a:xfrm>
          <a:off x="0" y="0"/>
          <a:ext cx="0" cy="0"/>
          <a:chOff x="0" y="0"/>
          <a:chExt cx="0" cy="0"/>
        </a:xfrm>
      </p:grpSpPr>
      <p:sp>
        <p:nvSpPr>
          <p:cNvPr id="867" name="Google Shape;867;p119"/>
          <p:cNvSpPr/>
          <p:nvPr/>
        </p:nvSpPr>
        <p:spPr>
          <a:xfrm>
            <a:off x="0" y="0"/>
            <a:ext cx="9144000" cy="695739"/>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68" name="Google Shape;868;p119"/>
          <p:cNvSpPr txBox="1"/>
          <p:nvPr/>
        </p:nvSpPr>
        <p:spPr>
          <a:xfrm>
            <a:off x="1817048" y="109426"/>
            <a:ext cx="5509905" cy="484748"/>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s-419" sz="2700">
                <a:solidFill>
                  <a:schemeClr val="lt1"/>
                </a:solidFill>
                <a:latin typeface="Times New Roman"/>
                <a:ea typeface="Times New Roman"/>
                <a:cs typeface="Times New Roman"/>
                <a:sym typeface="Times New Roman"/>
              </a:rPr>
              <a:t>Tumores de células germinales </a:t>
            </a:r>
            <a:endParaRPr sz="1100"/>
          </a:p>
        </p:txBody>
      </p:sp>
      <p:sp>
        <p:nvSpPr>
          <p:cNvPr id="869" name="Google Shape;869;p119"/>
          <p:cNvSpPr txBox="1"/>
          <p:nvPr/>
        </p:nvSpPr>
        <p:spPr>
          <a:xfrm>
            <a:off x="0" y="695739"/>
            <a:ext cx="5019261" cy="2331407"/>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just">
              <a:spcBef>
                <a:spcPts val="0"/>
              </a:spcBef>
              <a:spcAft>
                <a:spcPts val="0"/>
              </a:spcAft>
              <a:buNone/>
            </a:pPr>
            <a:r>
              <a:rPr lang="es-419" sz="1200">
                <a:solidFill>
                  <a:schemeClr val="dk1"/>
                </a:solidFill>
                <a:latin typeface="Lato"/>
                <a:ea typeface="Lato"/>
                <a:cs typeface="Lato"/>
                <a:sym typeface="Lato"/>
              </a:rPr>
              <a:t>En el SNC pueden producirse todos los tipos de tumores de células germinales que se dan en las gónadas, es decir, el germinoma </a:t>
            </a:r>
            <a:endParaRPr sz="1200">
              <a:latin typeface="Lato"/>
              <a:ea typeface="Lato"/>
              <a:cs typeface="Lato"/>
              <a:sym typeface="Lato"/>
            </a:endParaRPr>
          </a:p>
          <a:p>
            <a:pPr indent="-228600" lvl="0" marL="215900" marR="0" rtl="0" algn="just">
              <a:spcBef>
                <a:spcPts val="0"/>
              </a:spcBef>
              <a:spcAft>
                <a:spcPts val="0"/>
              </a:spcAft>
              <a:buClr>
                <a:schemeClr val="dk1"/>
              </a:buClr>
              <a:buSzPts val="1200"/>
              <a:buFont typeface="Lato"/>
              <a:buChar char="⮚"/>
            </a:pPr>
            <a:r>
              <a:rPr lang="es-419" sz="1200">
                <a:solidFill>
                  <a:schemeClr val="dk1"/>
                </a:solidFill>
                <a:latin typeface="Lato"/>
                <a:ea typeface="Lato"/>
                <a:cs typeface="Lato"/>
                <a:sym typeface="Lato"/>
              </a:rPr>
              <a:t> el carcinoma embrionario.</a:t>
            </a:r>
            <a:endParaRPr sz="1200">
              <a:latin typeface="Lato"/>
              <a:ea typeface="Lato"/>
              <a:cs typeface="Lato"/>
              <a:sym typeface="Lato"/>
            </a:endParaRPr>
          </a:p>
          <a:p>
            <a:pPr indent="-228600" lvl="0" marL="215900" marR="0" rtl="0" algn="just">
              <a:spcBef>
                <a:spcPts val="0"/>
              </a:spcBef>
              <a:spcAft>
                <a:spcPts val="0"/>
              </a:spcAft>
              <a:buClr>
                <a:schemeClr val="dk1"/>
              </a:buClr>
              <a:buSzPts val="1200"/>
              <a:buFont typeface="Lato"/>
              <a:buChar char="⮚"/>
            </a:pPr>
            <a:r>
              <a:rPr lang="es-419" sz="1200">
                <a:solidFill>
                  <a:schemeClr val="dk1"/>
                </a:solidFill>
                <a:latin typeface="Lato"/>
                <a:ea typeface="Lato"/>
                <a:cs typeface="Lato"/>
                <a:sym typeface="Lato"/>
              </a:rPr>
              <a:t> el tumor del seno endodérmico. </a:t>
            </a:r>
            <a:endParaRPr sz="1200">
              <a:latin typeface="Lato"/>
              <a:ea typeface="Lato"/>
              <a:cs typeface="Lato"/>
              <a:sym typeface="Lato"/>
            </a:endParaRPr>
          </a:p>
          <a:p>
            <a:pPr indent="-228600" lvl="0" marL="215900" marR="0" rtl="0" algn="just">
              <a:spcBef>
                <a:spcPts val="0"/>
              </a:spcBef>
              <a:spcAft>
                <a:spcPts val="0"/>
              </a:spcAft>
              <a:buClr>
                <a:schemeClr val="dk1"/>
              </a:buClr>
              <a:buSzPts val="1200"/>
              <a:buFont typeface="Lato"/>
              <a:buChar char="⮚"/>
            </a:pPr>
            <a:r>
              <a:rPr lang="es-419" sz="1200">
                <a:solidFill>
                  <a:schemeClr val="dk1"/>
                </a:solidFill>
                <a:latin typeface="Lato"/>
                <a:ea typeface="Lato"/>
                <a:cs typeface="Lato"/>
                <a:sym typeface="Lato"/>
              </a:rPr>
              <a:t> el coriocarcinoma. </a:t>
            </a:r>
            <a:endParaRPr sz="1200">
              <a:latin typeface="Lato"/>
              <a:ea typeface="Lato"/>
              <a:cs typeface="Lato"/>
              <a:sym typeface="Lato"/>
            </a:endParaRPr>
          </a:p>
          <a:p>
            <a:pPr indent="-228600" lvl="0" marL="215900" marR="0" rtl="0" algn="just">
              <a:spcBef>
                <a:spcPts val="0"/>
              </a:spcBef>
              <a:spcAft>
                <a:spcPts val="0"/>
              </a:spcAft>
              <a:buClr>
                <a:schemeClr val="dk1"/>
              </a:buClr>
              <a:buSzPts val="1200"/>
              <a:buFont typeface="Lato"/>
              <a:buChar char="⮚"/>
            </a:pPr>
            <a:r>
              <a:rPr lang="es-419" sz="1200">
                <a:solidFill>
                  <a:schemeClr val="dk1"/>
                </a:solidFill>
                <a:latin typeface="Lato"/>
                <a:ea typeface="Lato"/>
                <a:cs typeface="Lato"/>
                <a:sym typeface="Lato"/>
              </a:rPr>
              <a:t> el teratoma ( de maduro a inmaduro ).</a:t>
            </a:r>
            <a:endParaRPr sz="1200">
              <a:latin typeface="Lato"/>
              <a:ea typeface="Lato"/>
              <a:cs typeface="Lato"/>
              <a:sym typeface="Lato"/>
            </a:endParaRPr>
          </a:p>
          <a:p>
            <a:pPr indent="-228600" lvl="0" marL="215900" marR="0" rtl="0" algn="just">
              <a:spcBef>
                <a:spcPts val="0"/>
              </a:spcBef>
              <a:spcAft>
                <a:spcPts val="0"/>
              </a:spcAft>
              <a:buClr>
                <a:schemeClr val="dk1"/>
              </a:buClr>
              <a:buSzPts val="1200"/>
              <a:buFont typeface="Lato"/>
              <a:buChar char="⮚"/>
            </a:pPr>
            <a:r>
              <a:rPr lang="es-419" sz="1200">
                <a:solidFill>
                  <a:schemeClr val="dk1"/>
                </a:solidFill>
                <a:latin typeface="Lato"/>
                <a:ea typeface="Lato"/>
                <a:cs typeface="Lato"/>
                <a:sym typeface="Lato"/>
              </a:rPr>
              <a:t>Puede haber tumores con áreas mixtas.</a:t>
            </a:r>
            <a:endParaRPr sz="1200">
              <a:latin typeface="Lato"/>
              <a:ea typeface="Lato"/>
              <a:cs typeface="Lato"/>
              <a:sym typeface="Lato"/>
            </a:endParaRPr>
          </a:p>
          <a:p>
            <a:pPr indent="0" lvl="0" marL="0" marR="0" rtl="0" algn="just">
              <a:spcBef>
                <a:spcPts val="0"/>
              </a:spcBef>
              <a:spcAft>
                <a:spcPts val="0"/>
              </a:spcAft>
              <a:buNone/>
            </a:pPr>
            <a:r>
              <a:rPr lang="es-419" sz="1200">
                <a:solidFill>
                  <a:schemeClr val="dk1"/>
                </a:solidFill>
                <a:latin typeface="Lato"/>
                <a:ea typeface="Lato"/>
                <a:cs typeface="Lato"/>
                <a:sym typeface="Lato"/>
              </a:rPr>
              <a:t> </a:t>
            </a:r>
            <a:endParaRPr sz="1200">
              <a:latin typeface="Lato"/>
              <a:ea typeface="Lato"/>
              <a:cs typeface="Lato"/>
              <a:sym typeface="Lato"/>
            </a:endParaRPr>
          </a:p>
          <a:p>
            <a:pPr indent="0" lvl="0" marL="0" marR="0" rtl="0" algn="just">
              <a:spcBef>
                <a:spcPts val="0"/>
              </a:spcBef>
              <a:spcAft>
                <a:spcPts val="0"/>
              </a:spcAft>
              <a:buNone/>
            </a:pPr>
            <a:r>
              <a:rPr lang="es-419" sz="1200">
                <a:solidFill>
                  <a:schemeClr val="dk1"/>
                </a:solidFill>
                <a:latin typeface="Lato"/>
                <a:ea typeface="Lato"/>
                <a:cs typeface="Lato"/>
                <a:sym typeface="Lato"/>
              </a:rPr>
              <a:t>Son tumores infrecuentes , la mayoría ocurren en estructuras de la línea media, en particular la </a:t>
            </a:r>
            <a:r>
              <a:rPr lang="es-419" sz="1200">
                <a:solidFill>
                  <a:schemeClr val="dk1"/>
                </a:solidFill>
                <a:highlight>
                  <a:srgbClr val="FFFF00"/>
                </a:highlight>
                <a:latin typeface="Lato"/>
                <a:ea typeface="Lato"/>
                <a:cs typeface="Lato"/>
                <a:sym typeface="Lato"/>
              </a:rPr>
              <a:t>región pineal y el diencéfalo</a:t>
            </a:r>
            <a:r>
              <a:rPr lang="es-419" sz="1200">
                <a:solidFill>
                  <a:schemeClr val="dk1"/>
                </a:solidFill>
                <a:latin typeface="Lato"/>
                <a:ea typeface="Lato"/>
                <a:cs typeface="Lato"/>
                <a:sym typeface="Lato"/>
              </a:rPr>
              <a:t>.</a:t>
            </a:r>
            <a:endParaRPr sz="1200">
              <a:latin typeface="Lato"/>
              <a:ea typeface="Lato"/>
              <a:cs typeface="Lato"/>
              <a:sym typeface="Lato"/>
            </a:endParaRPr>
          </a:p>
          <a:p>
            <a:pPr indent="0" lvl="0" marL="0" marR="0" rtl="0" algn="just">
              <a:spcBef>
                <a:spcPts val="0"/>
              </a:spcBef>
              <a:spcAft>
                <a:spcPts val="0"/>
              </a:spcAft>
              <a:buNone/>
            </a:pPr>
            <a:r>
              <a:rPr lang="es-419" sz="1200">
                <a:solidFill>
                  <a:schemeClr val="dk1"/>
                </a:solidFill>
                <a:latin typeface="Lato"/>
                <a:ea typeface="Lato"/>
                <a:cs typeface="Lato"/>
                <a:sym typeface="Lato"/>
              </a:rPr>
              <a:t>La edad de presentación de los tumores de células germinales en el SNC es una década anterior a su aparición en las gónadas, lo que hace que casi siempre se trate de niños y adolescentes.</a:t>
            </a:r>
            <a:endParaRPr sz="1200">
              <a:latin typeface="Lato"/>
              <a:ea typeface="Lato"/>
              <a:cs typeface="Lato"/>
              <a:sym typeface="Lato"/>
            </a:endParaRPr>
          </a:p>
          <a:p>
            <a:pPr indent="0" lvl="0" marL="0" marR="0" rtl="0" algn="just">
              <a:spcBef>
                <a:spcPts val="0"/>
              </a:spcBef>
              <a:spcAft>
                <a:spcPts val="0"/>
              </a:spcAft>
              <a:buNone/>
            </a:pPr>
            <a:r>
              <a:rPr lang="es-419" sz="1200">
                <a:solidFill>
                  <a:schemeClr val="dk1"/>
                </a:solidFill>
                <a:latin typeface="Lato"/>
                <a:ea typeface="Lato"/>
                <a:cs typeface="Lato"/>
                <a:sym typeface="Lato"/>
              </a:rPr>
              <a:t>El </a:t>
            </a:r>
            <a:r>
              <a:rPr lang="es-419" sz="1200">
                <a:solidFill>
                  <a:schemeClr val="dk1"/>
                </a:solidFill>
                <a:latin typeface="Lato"/>
                <a:ea typeface="Lato"/>
                <a:cs typeface="Lato"/>
                <a:sym typeface="Lato"/>
              </a:rPr>
              <a:t>más</a:t>
            </a:r>
            <a:r>
              <a:rPr lang="es-419" sz="1200">
                <a:solidFill>
                  <a:schemeClr val="dk1"/>
                </a:solidFill>
                <a:latin typeface="Lato"/>
                <a:ea typeface="Lato"/>
                <a:cs typeface="Lato"/>
                <a:sym typeface="Lato"/>
              </a:rPr>
              <a:t> frecuente de todos ellos es el </a:t>
            </a:r>
            <a:r>
              <a:rPr lang="es-419" sz="1200">
                <a:solidFill>
                  <a:schemeClr val="dk1"/>
                </a:solidFill>
                <a:highlight>
                  <a:srgbClr val="FFFF00"/>
                </a:highlight>
                <a:latin typeface="Lato"/>
                <a:ea typeface="Lato"/>
                <a:cs typeface="Lato"/>
                <a:sym typeface="Lato"/>
              </a:rPr>
              <a:t>germinoma .</a:t>
            </a:r>
            <a:endParaRPr sz="1200">
              <a:latin typeface="Lato"/>
              <a:ea typeface="Lato"/>
              <a:cs typeface="Lato"/>
              <a:sym typeface="Lato"/>
            </a:endParaRPr>
          </a:p>
        </p:txBody>
      </p:sp>
      <p:sp>
        <p:nvSpPr>
          <p:cNvPr id="870" name="Google Shape;870;p119"/>
          <p:cNvSpPr txBox="1"/>
          <p:nvPr/>
        </p:nvSpPr>
        <p:spPr>
          <a:xfrm>
            <a:off x="5888027" y="3768784"/>
            <a:ext cx="2933858" cy="1361911"/>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just">
              <a:spcBef>
                <a:spcPts val="0"/>
              </a:spcBef>
              <a:spcAft>
                <a:spcPts val="0"/>
              </a:spcAft>
              <a:buNone/>
            </a:pPr>
            <a:r>
              <a:rPr lang="es-419" sz="1100">
                <a:solidFill>
                  <a:srgbClr val="000000"/>
                </a:solidFill>
              </a:rPr>
              <a:t>El </a:t>
            </a:r>
            <a:r>
              <a:rPr lang="es-419" sz="1100"/>
              <a:t>pronóstico</a:t>
            </a:r>
            <a:r>
              <a:rPr lang="es-419" sz="1100">
                <a:solidFill>
                  <a:srgbClr val="000000"/>
                </a:solidFill>
              </a:rPr>
              <a:t> dependerá de que contenga áreas malignas de un tumor indiferenciado. Se asocian con marcadores que se detectan en el LCR.  La elevación de fosfatasa alcalina es sugestiva de germinoma , el aumento de la alfa-fetoproteina del tumor del seno endodérmico y el coriocarcinoma produce beta-HCG.</a:t>
            </a:r>
            <a:endParaRPr sz="1100">
              <a:solidFill>
                <a:schemeClr val="dk1"/>
              </a:solidFill>
            </a:endParaRPr>
          </a:p>
        </p:txBody>
      </p:sp>
      <p:pic>
        <p:nvPicPr>
          <p:cNvPr id="871" name="Google Shape;871;p119"/>
          <p:cNvPicPr preferRelativeResize="0"/>
          <p:nvPr/>
        </p:nvPicPr>
        <p:blipFill rotWithShape="1">
          <a:blip r:embed="rId3">
            <a:alphaModFix/>
          </a:blip>
          <a:srcRect b="22112" l="0" r="52391" t="37675"/>
          <a:stretch/>
        </p:blipFill>
        <p:spPr>
          <a:xfrm>
            <a:off x="656323" y="3370500"/>
            <a:ext cx="3706600" cy="1760200"/>
          </a:xfrm>
          <a:prstGeom prst="rect">
            <a:avLst/>
          </a:prstGeom>
          <a:noFill/>
          <a:ln>
            <a:noFill/>
          </a:ln>
        </p:spPr>
      </p:pic>
      <p:pic>
        <p:nvPicPr>
          <p:cNvPr id="872" name="Google Shape;872;p119"/>
          <p:cNvPicPr preferRelativeResize="0"/>
          <p:nvPr/>
        </p:nvPicPr>
        <p:blipFill rotWithShape="1">
          <a:blip r:embed="rId4">
            <a:alphaModFix/>
          </a:blip>
          <a:srcRect b="13507" l="24348" r="46848" t="27041"/>
          <a:stretch/>
        </p:blipFill>
        <p:spPr>
          <a:xfrm>
            <a:off x="6188015" y="747538"/>
            <a:ext cx="2633869" cy="3056283"/>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6" name="Shape 876"/>
        <p:cNvGrpSpPr/>
        <p:nvPr/>
      </p:nvGrpSpPr>
      <p:grpSpPr>
        <a:xfrm>
          <a:off x="0" y="0"/>
          <a:ext cx="0" cy="0"/>
          <a:chOff x="0" y="0"/>
          <a:chExt cx="0" cy="0"/>
        </a:xfrm>
      </p:grpSpPr>
      <p:sp>
        <p:nvSpPr>
          <p:cNvPr id="877" name="Google Shape;877;p120"/>
          <p:cNvSpPr/>
          <p:nvPr/>
        </p:nvSpPr>
        <p:spPr>
          <a:xfrm>
            <a:off x="0" y="0"/>
            <a:ext cx="9144000" cy="695739"/>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78" name="Google Shape;878;p120"/>
          <p:cNvSpPr txBox="1"/>
          <p:nvPr/>
        </p:nvSpPr>
        <p:spPr>
          <a:xfrm>
            <a:off x="1817048" y="109426"/>
            <a:ext cx="5509905" cy="484748"/>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s-419" sz="2700">
                <a:solidFill>
                  <a:schemeClr val="lt1"/>
                </a:solidFill>
                <a:latin typeface="Times New Roman"/>
                <a:ea typeface="Times New Roman"/>
                <a:cs typeface="Times New Roman"/>
                <a:sym typeface="Times New Roman"/>
              </a:rPr>
              <a:t>Germinoma </a:t>
            </a:r>
            <a:endParaRPr sz="1100"/>
          </a:p>
        </p:txBody>
      </p:sp>
      <p:sp>
        <p:nvSpPr>
          <p:cNvPr id="879" name="Google Shape;879;p120"/>
          <p:cNvSpPr txBox="1"/>
          <p:nvPr/>
        </p:nvSpPr>
        <p:spPr>
          <a:xfrm>
            <a:off x="0" y="695752"/>
            <a:ext cx="9144000" cy="692400"/>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just">
              <a:spcBef>
                <a:spcPts val="0"/>
              </a:spcBef>
              <a:spcAft>
                <a:spcPts val="0"/>
              </a:spcAft>
              <a:buNone/>
            </a:pPr>
            <a:r>
              <a:rPr lang="es-419" sz="1100">
                <a:solidFill>
                  <a:schemeClr val="dk1"/>
                </a:solidFill>
                <a:latin typeface="Arial"/>
                <a:ea typeface="Arial"/>
                <a:cs typeface="Arial"/>
                <a:sym typeface="Arial"/>
              </a:rPr>
              <a:t>E</a:t>
            </a:r>
            <a:r>
              <a:rPr lang="es-419" sz="1300">
                <a:solidFill>
                  <a:schemeClr val="dk1"/>
                </a:solidFill>
                <a:latin typeface="Arial"/>
                <a:ea typeface="Arial"/>
                <a:cs typeface="Arial"/>
                <a:sym typeface="Arial"/>
              </a:rPr>
              <a:t>n la región pineal es un tumor </a:t>
            </a:r>
            <a:r>
              <a:rPr lang="es-419" sz="1300">
                <a:solidFill>
                  <a:schemeClr val="dk1"/>
                </a:solidFill>
              </a:rPr>
              <a:t>sólido</a:t>
            </a:r>
            <a:r>
              <a:rPr lang="es-419" sz="1300">
                <a:solidFill>
                  <a:schemeClr val="dk1"/>
                </a:solidFill>
                <a:latin typeface="Arial"/>
                <a:ea typeface="Arial"/>
                <a:cs typeface="Arial"/>
                <a:sym typeface="Arial"/>
              </a:rPr>
              <a:t>, redondeado , aunque no encapsulado y con carácter infiltrante. En el diencéfalo es mas infiltrante, y fuera de esas áreas es abigarrado , a veces con áreas de necrosis , quistes o calcificaciones . </a:t>
            </a:r>
            <a:endParaRPr sz="1300"/>
          </a:p>
          <a:p>
            <a:pPr indent="0" lvl="0" marL="0" marR="0" rtl="0" algn="just">
              <a:spcBef>
                <a:spcPts val="0"/>
              </a:spcBef>
              <a:spcAft>
                <a:spcPts val="0"/>
              </a:spcAft>
              <a:buNone/>
            </a:pPr>
            <a:r>
              <a:rPr lang="es-419" sz="1300">
                <a:solidFill>
                  <a:schemeClr val="dk1"/>
                </a:solidFill>
                <a:latin typeface="Arial"/>
                <a:ea typeface="Arial"/>
                <a:cs typeface="Arial"/>
                <a:sym typeface="Arial"/>
              </a:rPr>
              <a:t>Tiene tendencia la diseminación ependimaria y meníngea </a:t>
            </a:r>
            <a:endParaRPr sz="1300"/>
          </a:p>
        </p:txBody>
      </p:sp>
      <p:pic>
        <p:nvPicPr>
          <p:cNvPr id="880" name="Google Shape;880;p120"/>
          <p:cNvPicPr preferRelativeResize="0"/>
          <p:nvPr/>
        </p:nvPicPr>
        <p:blipFill rotWithShape="1">
          <a:blip r:embed="rId3">
            <a:alphaModFix/>
          </a:blip>
          <a:srcRect b="22112" l="26369" r="52391" t="37675"/>
          <a:stretch/>
        </p:blipFill>
        <p:spPr>
          <a:xfrm>
            <a:off x="7014076" y="1713442"/>
            <a:ext cx="2129898" cy="2267140"/>
          </a:xfrm>
          <a:prstGeom prst="rect">
            <a:avLst/>
          </a:prstGeom>
          <a:noFill/>
          <a:ln>
            <a:noFill/>
          </a:ln>
        </p:spPr>
      </p:pic>
      <p:pic>
        <p:nvPicPr>
          <p:cNvPr id="881" name="Google Shape;881;p120"/>
          <p:cNvPicPr preferRelativeResize="0"/>
          <p:nvPr/>
        </p:nvPicPr>
        <p:blipFill rotWithShape="1">
          <a:blip r:embed="rId4">
            <a:alphaModFix/>
          </a:blip>
          <a:srcRect b="0" l="14380" r="44977" t="0"/>
          <a:stretch/>
        </p:blipFill>
        <p:spPr>
          <a:xfrm>
            <a:off x="4664507" y="1713460"/>
            <a:ext cx="2129898" cy="2488128"/>
          </a:xfrm>
          <a:prstGeom prst="rect">
            <a:avLst/>
          </a:prstGeom>
          <a:noFill/>
          <a:ln>
            <a:noFill/>
          </a:ln>
        </p:spPr>
      </p:pic>
      <p:sp>
        <p:nvSpPr>
          <p:cNvPr id="882" name="Google Shape;882;p120"/>
          <p:cNvSpPr txBox="1"/>
          <p:nvPr/>
        </p:nvSpPr>
        <p:spPr>
          <a:xfrm>
            <a:off x="61678" y="1475343"/>
            <a:ext cx="4383157" cy="3185488"/>
          </a:xfrm>
          <a:prstGeom prst="rect">
            <a:avLst/>
          </a:prstGeom>
          <a:solidFill>
            <a:srgbClr val="D8E2F3"/>
          </a:solidFill>
          <a:ln>
            <a:noFill/>
          </a:ln>
        </p:spPr>
        <p:txBody>
          <a:bodyPr anchorCtr="0" anchor="t" bIns="34275" lIns="68575" spcFirstLastPara="1" rIns="68575" wrap="square" tIns="34275">
            <a:noAutofit/>
          </a:bodyPr>
          <a:lstStyle/>
          <a:p>
            <a:pPr indent="0" lvl="0" marL="0" marR="0" rtl="0" algn="just">
              <a:spcBef>
                <a:spcPts val="0"/>
              </a:spcBef>
              <a:spcAft>
                <a:spcPts val="0"/>
              </a:spcAft>
              <a:buNone/>
            </a:pPr>
            <a:r>
              <a:rPr lang="es-419" sz="1400">
                <a:solidFill>
                  <a:schemeClr val="dk1"/>
                </a:solidFill>
                <a:latin typeface="Arial"/>
                <a:ea typeface="Arial"/>
                <a:cs typeface="Arial"/>
                <a:sym typeface="Arial"/>
              </a:rPr>
              <a:t>La presentación clínica depende del área de crecimiento.</a:t>
            </a:r>
            <a:endParaRPr sz="1100"/>
          </a:p>
          <a:p>
            <a:pPr indent="0" lvl="0" marL="0" marR="0" rtl="0" algn="just">
              <a:spcBef>
                <a:spcPts val="0"/>
              </a:spcBef>
              <a:spcAft>
                <a:spcPts val="0"/>
              </a:spcAft>
              <a:buNone/>
            </a:pPr>
            <a:r>
              <a:rPr b="1" lang="es-419" sz="1400">
                <a:solidFill>
                  <a:schemeClr val="dk1"/>
                </a:solidFill>
                <a:latin typeface="Arial"/>
                <a:ea typeface="Arial"/>
                <a:cs typeface="Arial"/>
                <a:sym typeface="Arial"/>
              </a:rPr>
              <a:t>Los tumores de la región pineal</a:t>
            </a:r>
            <a:endParaRPr sz="1100"/>
          </a:p>
          <a:p>
            <a:pPr indent="-215900" lvl="0" marL="215900" marR="0" rtl="0" algn="just">
              <a:spcBef>
                <a:spcPts val="0"/>
              </a:spcBef>
              <a:spcAft>
                <a:spcPts val="0"/>
              </a:spcAft>
              <a:buClr>
                <a:schemeClr val="dk1"/>
              </a:buClr>
              <a:buSzPts val="1400"/>
              <a:buFont typeface="Noto Sans Symbols"/>
              <a:buChar char="❖"/>
            </a:pPr>
            <a:r>
              <a:rPr lang="es-419" sz="1400">
                <a:solidFill>
                  <a:schemeClr val="dk1"/>
                </a:solidFill>
                <a:latin typeface="Arial"/>
                <a:ea typeface="Arial"/>
                <a:cs typeface="Arial"/>
                <a:sym typeface="Arial"/>
              </a:rPr>
              <a:t> se manifiestan por un síndrome similar al de parinaud e hidrocefalia precoz con HIC.</a:t>
            </a:r>
            <a:endParaRPr sz="1100"/>
          </a:p>
          <a:p>
            <a:pPr indent="-215900" lvl="0" marL="215900" marR="0" rtl="0" algn="just">
              <a:spcBef>
                <a:spcPts val="0"/>
              </a:spcBef>
              <a:spcAft>
                <a:spcPts val="0"/>
              </a:spcAft>
              <a:buClr>
                <a:schemeClr val="dk1"/>
              </a:buClr>
              <a:buSzPts val="1400"/>
              <a:buFont typeface="Noto Sans Symbols"/>
              <a:buChar char="❖"/>
            </a:pPr>
            <a:r>
              <a:rPr lang="es-419" sz="1400">
                <a:solidFill>
                  <a:schemeClr val="dk1"/>
                </a:solidFill>
                <a:latin typeface="Arial"/>
                <a:ea typeface="Arial"/>
                <a:cs typeface="Arial"/>
                <a:sym typeface="Arial"/>
              </a:rPr>
              <a:t>Algunos producen macrogenitosomia o pubertad precoz , que se debe a la secreción de B.HCG.</a:t>
            </a:r>
            <a:endParaRPr sz="1100"/>
          </a:p>
          <a:p>
            <a:pPr indent="-127000" lvl="0" marL="215900" marR="0" rtl="0" algn="just">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just">
              <a:spcBef>
                <a:spcPts val="0"/>
              </a:spcBef>
              <a:spcAft>
                <a:spcPts val="0"/>
              </a:spcAft>
              <a:buClr>
                <a:schemeClr val="dk1"/>
              </a:buClr>
              <a:buSzPts val="1400"/>
              <a:buFont typeface="Noto Sans Symbols"/>
              <a:buChar char="⮚"/>
            </a:pPr>
            <a:r>
              <a:rPr b="1" lang="es-419" sz="1400">
                <a:solidFill>
                  <a:schemeClr val="dk1"/>
                </a:solidFill>
                <a:latin typeface="Arial"/>
                <a:ea typeface="Arial"/>
                <a:cs typeface="Arial"/>
                <a:sym typeface="Arial"/>
              </a:rPr>
              <a:t>Región </a:t>
            </a:r>
            <a:r>
              <a:rPr b="1" lang="es-419">
                <a:solidFill>
                  <a:schemeClr val="dk1"/>
                </a:solidFill>
              </a:rPr>
              <a:t>diencefálica</a:t>
            </a:r>
            <a:r>
              <a:rPr b="1" lang="es-419" sz="1400">
                <a:solidFill>
                  <a:schemeClr val="dk1"/>
                </a:solidFill>
                <a:latin typeface="Arial"/>
                <a:ea typeface="Arial"/>
                <a:cs typeface="Arial"/>
                <a:sym typeface="Arial"/>
              </a:rPr>
              <a:t> </a:t>
            </a:r>
            <a:endParaRPr sz="1100"/>
          </a:p>
          <a:p>
            <a:pPr indent="-215900" lvl="0" marL="215900" marR="0" rtl="0" algn="just">
              <a:spcBef>
                <a:spcPts val="0"/>
              </a:spcBef>
              <a:spcAft>
                <a:spcPts val="0"/>
              </a:spcAft>
              <a:buClr>
                <a:schemeClr val="dk1"/>
              </a:buClr>
              <a:buSzPts val="1400"/>
              <a:buFont typeface="Arial"/>
              <a:buChar char="•"/>
            </a:pPr>
            <a:r>
              <a:rPr lang="es-419" sz="1400">
                <a:solidFill>
                  <a:schemeClr val="dk1"/>
                </a:solidFill>
                <a:latin typeface="Arial"/>
                <a:ea typeface="Arial"/>
                <a:cs typeface="Arial"/>
                <a:sym typeface="Arial"/>
              </a:rPr>
              <a:t>Se presentan por alteraciones neuroendocrinas como </a:t>
            </a:r>
            <a:endParaRPr sz="1100"/>
          </a:p>
          <a:p>
            <a:pPr indent="-215900" lvl="0" marL="215900" marR="0" rtl="0" algn="just">
              <a:spcBef>
                <a:spcPts val="0"/>
              </a:spcBef>
              <a:spcAft>
                <a:spcPts val="0"/>
              </a:spcAft>
              <a:buClr>
                <a:schemeClr val="dk1"/>
              </a:buClr>
              <a:buSzPts val="1400"/>
              <a:buFont typeface="Arial"/>
              <a:buChar char="•"/>
            </a:pPr>
            <a:r>
              <a:rPr lang="es-419" sz="1400">
                <a:solidFill>
                  <a:schemeClr val="dk1"/>
                </a:solidFill>
                <a:latin typeface="Arial"/>
                <a:ea typeface="Arial"/>
                <a:cs typeface="Arial"/>
                <a:sym typeface="Arial"/>
              </a:rPr>
              <a:t>Diabetes insípida</a:t>
            </a:r>
            <a:endParaRPr sz="1100"/>
          </a:p>
          <a:p>
            <a:pPr indent="-215900" lvl="0" marL="215900" marR="0" rtl="0" algn="just">
              <a:spcBef>
                <a:spcPts val="0"/>
              </a:spcBef>
              <a:spcAft>
                <a:spcPts val="0"/>
              </a:spcAft>
              <a:buClr>
                <a:schemeClr val="dk1"/>
              </a:buClr>
              <a:buSzPts val="1400"/>
              <a:buFont typeface="Arial"/>
              <a:buChar char="•"/>
            </a:pPr>
            <a:r>
              <a:rPr lang="es-419" sz="1400">
                <a:solidFill>
                  <a:schemeClr val="dk1"/>
                </a:solidFill>
                <a:latin typeface="Arial"/>
                <a:ea typeface="Arial"/>
                <a:cs typeface="Arial"/>
                <a:sym typeface="Arial"/>
              </a:rPr>
              <a:t>Somnolencia</a:t>
            </a:r>
            <a:endParaRPr sz="1100"/>
          </a:p>
          <a:p>
            <a:pPr indent="-215900" lvl="0" marL="215900" marR="0" rtl="0" algn="just">
              <a:spcBef>
                <a:spcPts val="0"/>
              </a:spcBef>
              <a:spcAft>
                <a:spcPts val="0"/>
              </a:spcAft>
              <a:buClr>
                <a:schemeClr val="dk1"/>
              </a:buClr>
              <a:buSzPts val="1400"/>
              <a:buFont typeface="Arial"/>
              <a:buChar char="•"/>
            </a:pPr>
            <a:r>
              <a:rPr lang="es-419" sz="1400">
                <a:solidFill>
                  <a:schemeClr val="dk1"/>
                </a:solidFill>
                <a:latin typeface="Arial"/>
                <a:ea typeface="Arial"/>
                <a:cs typeface="Arial"/>
                <a:sym typeface="Arial"/>
              </a:rPr>
              <a:t>Anorexia</a:t>
            </a:r>
            <a:endParaRPr sz="1100"/>
          </a:p>
          <a:p>
            <a:pPr indent="-215900" lvl="0" marL="215900" marR="0" rtl="0" algn="just">
              <a:spcBef>
                <a:spcPts val="0"/>
              </a:spcBef>
              <a:spcAft>
                <a:spcPts val="0"/>
              </a:spcAft>
              <a:buClr>
                <a:schemeClr val="dk1"/>
              </a:buClr>
              <a:buSzPts val="1400"/>
              <a:buFont typeface="Arial"/>
              <a:buChar char="•"/>
            </a:pPr>
            <a:r>
              <a:rPr lang="es-419" sz="1400">
                <a:solidFill>
                  <a:schemeClr val="dk1"/>
                </a:solidFill>
                <a:latin typeface="Arial"/>
                <a:ea typeface="Arial"/>
                <a:cs typeface="Arial"/>
                <a:sym typeface="Arial"/>
              </a:rPr>
              <a:t>Alteraciones visuales</a:t>
            </a:r>
            <a:endParaRPr sz="1100"/>
          </a:p>
        </p:txBody>
      </p:sp>
      <p:sp>
        <p:nvSpPr>
          <p:cNvPr id="883" name="Google Shape;883;p120"/>
          <p:cNvSpPr txBox="1"/>
          <p:nvPr/>
        </p:nvSpPr>
        <p:spPr>
          <a:xfrm>
            <a:off x="4899991" y="4201588"/>
            <a:ext cx="3926100" cy="692400"/>
          </a:xfrm>
          <a:prstGeom prst="rect">
            <a:avLst/>
          </a:prstGeom>
          <a:solidFill>
            <a:srgbClr val="F7CAAC"/>
          </a:solidFill>
          <a:ln>
            <a:noFill/>
          </a:ln>
        </p:spPr>
        <p:txBody>
          <a:bodyPr anchorCtr="0" anchor="t" bIns="34275" lIns="68575" spcFirstLastPara="1" rIns="68575" wrap="square" tIns="34275">
            <a:noAutofit/>
          </a:bodyPr>
          <a:lstStyle/>
          <a:p>
            <a:pPr indent="0" lvl="0" marL="0" marR="0" rtl="0" algn="just">
              <a:spcBef>
                <a:spcPts val="0"/>
              </a:spcBef>
              <a:spcAft>
                <a:spcPts val="0"/>
              </a:spcAft>
              <a:buNone/>
            </a:pPr>
            <a:r>
              <a:rPr lang="es-419" sz="1400">
                <a:solidFill>
                  <a:schemeClr val="dk1"/>
                </a:solidFill>
                <a:latin typeface="Arial"/>
                <a:ea typeface="Arial"/>
                <a:cs typeface="Arial"/>
                <a:sym typeface="Arial"/>
              </a:rPr>
              <a:t>Son muy sensibles a la radioterapia que es el tratamiento de elección.</a:t>
            </a:r>
            <a:endParaRPr sz="1100"/>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7" name="Shape 887"/>
        <p:cNvGrpSpPr/>
        <p:nvPr/>
      </p:nvGrpSpPr>
      <p:grpSpPr>
        <a:xfrm>
          <a:off x="0" y="0"/>
          <a:ext cx="0" cy="0"/>
          <a:chOff x="0" y="0"/>
          <a:chExt cx="0" cy="0"/>
        </a:xfrm>
      </p:grpSpPr>
      <p:sp>
        <p:nvSpPr>
          <p:cNvPr id="888" name="Google Shape;888;p121"/>
          <p:cNvSpPr/>
          <p:nvPr/>
        </p:nvSpPr>
        <p:spPr>
          <a:xfrm>
            <a:off x="0" y="0"/>
            <a:ext cx="9144000" cy="695739"/>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89" name="Google Shape;889;p121"/>
          <p:cNvSpPr txBox="1"/>
          <p:nvPr/>
        </p:nvSpPr>
        <p:spPr>
          <a:xfrm>
            <a:off x="1817048" y="109426"/>
            <a:ext cx="5509905" cy="484748"/>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s-419" sz="2700">
                <a:solidFill>
                  <a:schemeClr val="lt1"/>
                </a:solidFill>
                <a:latin typeface="Times New Roman"/>
                <a:ea typeface="Times New Roman"/>
                <a:cs typeface="Times New Roman"/>
                <a:sym typeface="Times New Roman"/>
              </a:rPr>
              <a:t>Linfomas  </a:t>
            </a:r>
            <a:endParaRPr sz="1100"/>
          </a:p>
        </p:txBody>
      </p:sp>
      <p:sp>
        <p:nvSpPr>
          <p:cNvPr id="890" name="Google Shape;890;p121"/>
          <p:cNvSpPr txBox="1"/>
          <p:nvPr/>
        </p:nvSpPr>
        <p:spPr>
          <a:xfrm>
            <a:off x="0" y="718157"/>
            <a:ext cx="9144000" cy="692497"/>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just">
              <a:spcBef>
                <a:spcPts val="0"/>
              </a:spcBef>
              <a:spcAft>
                <a:spcPts val="0"/>
              </a:spcAft>
              <a:buNone/>
            </a:pPr>
            <a:r>
              <a:rPr lang="es-419" sz="1400">
                <a:solidFill>
                  <a:schemeClr val="dk1"/>
                </a:solidFill>
                <a:latin typeface="Lato"/>
                <a:ea typeface="Lato"/>
                <a:cs typeface="Lato"/>
                <a:sym typeface="Lato"/>
              </a:rPr>
              <a:t>Los linfomas del SNC pueden ser:</a:t>
            </a:r>
            <a:endParaRPr sz="1100">
              <a:latin typeface="Lato"/>
              <a:ea typeface="Lato"/>
              <a:cs typeface="Lato"/>
              <a:sym typeface="Lato"/>
            </a:endParaRPr>
          </a:p>
          <a:p>
            <a:pPr indent="-215900" lvl="0" marL="215900" marR="0" rtl="0" algn="just">
              <a:spcBef>
                <a:spcPts val="0"/>
              </a:spcBef>
              <a:spcAft>
                <a:spcPts val="0"/>
              </a:spcAft>
              <a:buClr>
                <a:schemeClr val="dk1"/>
              </a:buClr>
              <a:buSzPts val="1400"/>
              <a:buFont typeface="Lato"/>
              <a:buChar char="⮚"/>
            </a:pPr>
            <a:r>
              <a:rPr lang="es-419" sz="1400">
                <a:solidFill>
                  <a:schemeClr val="dk1"/>
                </a:solidFill>
                <a:highlight>
                  <a:srgbClr val="FFFF00"/>
                </a:highlight>
                <a:latin typeface="Lato"/>
                <a:ea typeface="Lato"/>
                <a:cs typeface="Lato"/>
                <a:sym typeface="Lato"/>
              </a:rPr>
              <a:t>Primarios</a:t>
            </a:r>
            <a:r>
              <a:rPr lang="es-419" sz="1400">
                <a:solidFill>
                  <a:schemeClr val="dk1"/>
                </a:solidFill>
                <a:latin typeface="Lato"/>
                <a:ea typeface="Lato"/>
                <a:cs typeface="Lato"/>
                <a:sym typeface="Lato"/>
              </a:rPr>
              <a:t> :sin datos de un linfoma en otra localización</a:t>
            </a:r>
            <a:endParaRPr sz="1100">
              <a:latin typeface="Lato"/>
              <a:ea typeface="Lato"/>
              <a:cs typeface="Lato"/>
              <a:sym typeface="Lato"/>
            </a:endParaRPr>
          </a:p>
          <a:p>
            <a:pPr indent="-215900" lvl="0" marL="215900" marR="0" rtl="0" algn="just">
              <a:spcBef>
                <a:spcPts val="0"/>
              </a:spcBef>
              <a:spcAft>
                <a:spcPts val="0"/>
              </a:spcAft>
              <a:buClr>
                <a:schemeClr val="dk1"/>
              </a:buClr>
              <a:buSzPts val="1400"/>
              <a:buFont typeface="Lato"/>
              <a:buChar char="⮚"/>
            </a:pPr>
            <a:r>
              <a:rPr lang="es-419" sz="1400">
                <a:solidFill>
                  <a:schemeClr val="dk1"/>
                </a:solidFill>
                <a:highlight>
                  <a:srgbClr val="FFFF00"/>
                </a:highlight>
                <a:latin typeface="Lato"/>
                <a:ea typeface="Lato"/>
                <a:cs typeface="Lato"/>
                <a:sym typeface="Lato"/>
              </a:rPr>
              <a:t>Secundarios : </a:t>
            </a:r>
            <a:r>
              <a:rPr lang="es-419" sz="1400">
                <a:solidFill>
                  <a:schemeClr val="dk1"/>
                </a:solidFill>
                <a:latin typeface="Lato"/>
                <a:ea typeface="Lato"/>
                <a:cs typeface="Lato"/>
                <a:sym typeface="Lato"/>
              </a:rPr>
              <a:t>a un linfoma maligno de otro órgano </a:t>
            </a:r>
            <a:endParaRPr sz="1100">
              <a:latin typeface="Lato"/>
              <a:ea typeface="Lato"/>
              <a:cs typeface="Lato"/>
              <a:sym typeface="Lato"/>
            </a:endParaRPr>
          </a:p>
        </p:txBody>
      </p:sp>
      <p:sp>
        <p:nvSpPr>
          <p:cNvPr id="891" name="Google Shape;891;p121"/>
          <p:cNvSpPr txBox="1"/>
          <p:nvPr/>
        </p:nvSpPr>
        <p:spPr>
          <a:xfrm>
            <a:off x="28004" y="2185908"/>
            <a:ext cx="4820478" cy="1523494"/>
          </a:xfrm>
          <a:prstGeom prst="rect">
            <a:avLst/>
          </a:prstGeom>
          <a:noFill/>
          <a:ln>
            <a:noFill/>
          </a:ln>
        </p:spPr>
        <p:txBody>
          <a:bodyPr anchorCtr="0" anchor="t" bIns="34275" lIns="68575" spcFirstLastPara="1" rIns="68575" wrap="square" tIns="34275">
            <a:noAutofit/>
          </a:bodyPr>
          <a:lstStyle/>
          <a:p>
            <a:pPr indent="0" lvl="0" marL="0" marR="0" rtl="0" algn="just">
              <a:spcBef>
                <a:spcPts val="0"/>
              </a:spcBef>
              <a:spcAft>
                <a:spcPts val="0"/>
              </a:spcAft>
              <a:buNone/>
            </a:pPr>
            <a:r>
              <a:rPr b="1" lang="es-419" sz="1400">
                <a:solidFill>
                  <a:srgbClr val="FF0000"/>
                </a:solidFill>
                <a:latin typeface="Lato"/>
                <a:ea typeface="Lato"/>
                <a:cs typeface="Lato"/>
                <a:sym typeface="Lato"/>
              </a:rPr>
              <a:t>Linfoma cerebral primario</a:t>
            </a:r>
            <a:endParaRPr sz="1100">
              <a:latin typeface="Lato"/>
              <a:ea typeface="Lato"/>
              <a:cs typeface="Lato"/>
              <a:sym typeface="Lato"/>
            </a:endParaRPr>
          </a:p>
          <a:p>
            <a:pPr indent="0" lvl="0" marL="0" marR="0" rtl="0" algn="just">
              <a:spcBef>
                <a:spcPts val="0"/>
              </a:spcBef>
              <a:spcAft>
                <a:spcPts val="0"/>
              </a:spcAft>
              <a:buNone/>
            </a:pPr>
            <a:r>
              <a:rPr lang="es-419" sz="1400">
                <a:solidFill>
                  <a:schemeClr val="dk1"/>
                </a:solidFill>
                <a:latin typeface="Lato"/>
                <a:ea typeface="Lato"/>
                <a:cs typeface="Lato"/>
                <a:sym typeface="Lato"/>
              </a:rPr>
              <a:t>Son similares a los linfomas no hodkianos del resto del organismo , de células grandes, con una tendencia a angiocentrica muy llamativa.</a:t>
            </a:r>
            <a:endParaRPr sz="1100">
              <a:latin typeface="Lato"/>
              <a:ea typeface="Lato"/>
              <a:cs typeface="Lato"/>
              <a:sym typeface="Lato"/>
            </a:endParaRPr>
          </a:p>
          <a:p>
            <a:pPr indent="-215900" lvl="0" marL="215900" marR="0" rtl="0" algn="just">
              <a:spcBef>
                <a:spcPts val="0"/>
              </a:spcBef>
              <a:spcAft>
                <a:spcPts val="0"/>
              </a:spcAft>
              <a:buClr>
                <a:schemeClr val="dk1"/>
              </a:buClr>
              <a:buSzPts val="1400"/>
              <a:buFont typeface="Lato"/>
              <a:buChar char="•"/>
            </a:pPr>
            <a:r>
              <a:rPr lang="es-419" sz="1400">
                <a:solidFill>
                  <a:schemeClr val="dk1"/>
                </a:solidFill>
                <a:latin typeface="Lato"/>
                <a:ea typeface="Lato"/>
                <a:cs typeface="Lato"/>
                <a:sym typeface="Lato"/>
              </a:rPr>
              <a:t>El 90 % son de tipo B.</a:t>
            </a:r>
            <a:endParaRPr sz="1100">
              <a:latin typeface="Lato"/>
              <a:ea typeface="Lato"/>
              <a:cs typeface="Lato"/>
              <a:sym typeface="Lato"/>
            </a:endParaRPr>
          </a:p>
          <a:p>
            <a:pPr indent="-215900" lvl="0" marL="215900" marR="0" rtl="0" algn="just">
              <a:spcBef>
                <a:spcPts val="0"/>
              </a:spcBef>
              <a:spcAft>
                <a:spcPts val="0"/>
              </a:spcAft>
              <a:buClr>
                <a:schemeClr val="dk1"/>
              </a:buClr>
              <a:buSzPts val="1400"/>
              <a:buFont typeface="Lato"/>
              <a:buChar char="•"/>
            </a:pPr>
            <a:r>
              <a:rPr lang="es-419" sz="1400">
                <a:solidFill>
                  <a:schemeClr val="dk1"/>
                </a:solidFill>
                <a:latin typeface="Lato"/>
                <a:ea typeface="Lato"/>
                <a:cs typeface="Lato"/>
                <a:sym typeface="Lato"/>
              </a:rPr>
              <a:t>El 10% restante son linfomas mal diferenciados , de tipo T o de tipo Burkitt</a:t>
            </a:r>
            <a:endParaRPr sz="1100">
              <a:latin typeface="Lato"/>
              <a:ea typeface="Lato"/>
              <a:cs typeface="Lato"/>
              <a:sym typeface="Lato"/>
            </a:endParaRPr>
          </a:p>
        </p:txBody>
      </p:sp>
      <p:pic>
        <p:nvPicPr>
          <p:cNvPr id="892" name="Google Shape;892;p121"/>
          <p:cNvPicPr preferRelativeResize="0"/>
          <p:nvPr/>
        </p:nvPicPr>
        <p:blipFill rotWithShape="1">
          <a:blip r:embed="rId3">
            <a:alphaModFix/>
          </a:blip>
          <a:srcRect b="9352" l="10870" r="50000" t="29554"/>
          <a:stretch/>
        </p:blipFill>
        <p:spPr>
          <a:xfrm>
            <a:off x="5537909" y="1410655"/>
            <a:ext cx="3578087" cy="314076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6" name="Shape 896"/>
        <p:cNvGrpSpPr/>
        <p:nvPr/>
      </p:nvGrpSpPr>
      <p:grpSpPr>
        <a:xfrm>
          <a:off x="0" y="0"/>
          <a:ext cx="0" cy="0"/>
          <a:chOff x="0" y="0"/>
          <a:chExt cx="0" cy="0"/>
        </a:xfrm>
      </p:grpSpPr>
      <p:sp>
        <p:nvSpPr>
          <p:cNvPr id="897" name="Google Shape;897;p122"/>
          <p:cNvSpPr/>
          <p:nvPr/>
        </p:nvSpPr>
        <p:spPr>
          <a:xfrm>
            <a:off x="0" y="0"/>
            <a:ext cx="9144000" cy="695739"/>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98" name="Google Shape;898;p122"/>
          <p:cNvSpPr txBox="1"/>
          <p:nvPr/>
        </p:nvSpPr>
        <p:spPr>
          <a:xfrm>
            <a:off x="1817048" y="109426"/>
            <a:ext cx="5509905" cy="484748"/>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s-419" sz="2700">
                <a:solidFill>
                  <a:schemeClr val="lt1"/>
                </a:solidFill>
                <a:latin typeface="Times New Roman"/>
                <a:ea typeface="Times New Roman"/>
                <a:cs typeface="Times New Roman"/>
                <a:sym typeface="Times New Roman"/>
              </a:rPr>
              <a:t>Linfoma cerebral primario  </a:t>
            </a:r>
            <a:endParaRPr sz="1100"/>
          </a:p>
        </p:txBody>
      </p:sp>
      <p:sp>
        <p:nvSpPr>
          <p:cNvPr id="899" name="Google Shape;899;p122"/>
          <p:cNvSpPr txBox="1"/>
          <p:nvPr/>
        </p:nvSpPr>
        <p:spPr>
          <a:xfrm>
            <a:off x="28004" y="976899"/>
            <a:ext cx="4820478" cy="3808735"/>
          </a:xfrm>
          <a:prstGeom prst="rect">
            <a:avLst/>
          </a:prstGeom>
          <a:noFill/>
          <a:ln>
            <a:noFill/>
          </a:ln>
        </p:spPr>
        <p:txBody>
          <a:bodyPr anchorCtr="0" anchor="t" bIns="34275" lIns="68575" spcFirstLastPara="1" rIns="68575" wrap="square" tIns="34275">
            <a:noAutofit/>
          </a:bodyPr>
          <a:lstStyle/>
          <a:p>
            <a:pPr indent="0" lvl="0" marL="0" marR="0" rtl="0" algn="just">
              <a:spcBef>
                <a:spcPts val="0"/>
              </a:spcBef>
              <a:spcAft>
                <a:spcPts val="0"/>
              </a:spcAft>
              <a:buNone/>
            </a:pPr>
            <a:r>
              <a:rPr lang="es-419" sz="1400">
                <a:solidFill>
                  <a:schemeClr val="dk1"/>
                </a:solidFill>
                <a:latin typeface="Lato"/>
                <a:ea typeface="Lato"/>
                <a:cs typeface="Lato"/>
                <a:sym typeface="Lato"/>
              </a:rPr>
              <a:t>Predomina en hombres, cuya edad media es de 60 años sobre todo si esta asociado al VIH-SIDA.</a:t>
            </a:r>
            <a:endParaRPr sz="1100">
              <a:latin typeface="Lato"/>
              <a:ea typeface="Lato"/>
              <a:cs typeface="Lato"/>
              <a:sym typeface="Lato"/>
            </a:endParaRPr>
          </a:p>
          <a:p>
            <a:pPr indent="-215900" lvl="0" marL="215900" marR="0" rtl="0" algn="just">
              <a:spcBef>
                <a:spcPts val="0"/>
              </a:spcBef>
              <a:spcAft>
                <a:spcPts val="0"/>
              </a:spcAft>
              <a:buClr>
                <a:schemeClr val="dk1"/>
              </a:buClr>
              <a:buSzPts val="1400"/>
              <a:buFont typeface="Lato"/>
              <a:buChar char="⮚"/>
            </a:pPr>
            <a:r>
              <a:rPr lang="es-419" sz="1400">
                <a:solidFill>
                  <a:schemeClr val="dk1"/>
                </a:solidFill>
                <a:highlight>
                  <a:srgbClr val="FFFF00"/>
                </a:highlight>
                <a:latin typeface="Lato"/>
                <a:ea typeface="Lato"/>
                <a:cs typeface="Lato"/>
                <a:sym typeface="Lato"/>
              </a:rPr>
              <a:t>Alteración de la personalidad o conducta (43%).</a:t>
            </a:r>
            <a:endParaRPr sz="1100">
              <a:latin typeface="Lato"/>
              <a:ea typeface="Lato"/>
              <a:cs typeface="Lato"/>
              <a:sym typeface="Lato"/>
            </a:endParaRPr>
          </a:p>
          <a:p>
            <a:pPr indent="-215900" lvl="0" marL="215900" marR="0" rtl="0" algn="just">
              <a:spcBef>
                <a:spcPts val="0"/>
              </a:spcBef>
              <a:spcAft>
                <a:spcPts val="0"/>
              </a:spcAft>
              <a:buClr>
                <a:schemeClr val="dk1"/>
              </a:buClr>
              <a:buSzPts val="1400"/>
              <a:buFont typeface="Lato"/>
              <a:buChar char="⮚"/>
            </a:pPr>
            <a:r>
              <a:rPr lang="es-419" sz="1400">
                <a:solidFill>
                  <a:schemeClr val="dk1"/>
                </a:solidFill>
                <a:highlight>
                  <a:srgbClr val="FFFF00"/>
                </a:highlight>
                <a:latin typeface="Lato"/>
                <a:ea typeface="Lato"/>
                <a:cs typeface="Lato"/>
                <a:sym typeface="Lato"/>
              </a:rPr>
              <a:t>HIC (33%)</a:t>
            </a:r>
            <a:endParaRPr sz="1100">
              <a:latin typeface="Lato"/>
              <a:ea typeface="Lato"/>
              <a:cs typeface="Lato"/>
              <a:sym typeface="Lato"/>
            </a:endParaRPr>
          </a:p>
          <a:p>
            <a:pPr indent="-215900" lvl="0" marL="215900" marR="0" rtl="0" algn="just">
              <a:spcBef>
                <a:spcPts val="0"/>
              </a:spcBef>
              <a:spcAft>
                <a:spcPts val="0"/>
              </a:spcAft>
              <a:buClr>
                <a:schemeClr val="dk1"/>
              </a:buClr>
              <a:buSzPts val="1400"/>
              <a:buFont typeface="Lato"/>
              <a:buChar char="⮚"/>
            </a:pPr>
            <a:r>
              <a:rPr lang="es-419" sz="1400">
                <a:solidFill>
                  <a:schemeClr val="dk1"/>
                </a:solidFill>
                <a:highlight>
                  <a:srgbClr val="FFFF00"/>
                </a:highlight>
                <a:latin typeface="Lato"/>
                <a:ea typeface="Lato"/>
                <a:cs typeface="Lato"/>
                <a:sym typeface="Lato"/>
              </a:rPr>
              <a:t>Crisis epilépticas (14%</a:t>
            </a:r>
            <a:endParaRPr sz="1100">
              <a:latin typeface="Lato"/>
              <a:ea typeface="Lato"/>
              <a:cs typeface="Lato"/>
              <a:sym typeface="Lato"/>
            </a:endParaRPr>
          </a:p>
          <a:p>
            <a:pPr indent="-215900" lvl="0" marL="215900" marR="0" rtl="0" algn="just">
              <a:spcBef>
                <a:spcPts val="0"/>
              </a:spcBef>
              <a:spcAft>
                <a:spcPts val="0"/>
              </a:spcAft>
              <a:buClr>
                <a:schemeClr val="dk1"/>
              </a:buClr>
              <a:buSzPts val="1400"/>
              <a:buFont typeface="Lato"/>
              <a:buChar char="⮚"/>
            </a:pPr>
            <a:r>
              <a:rPr lang="es-419" sz="1400">
                <a:solidFill>
                  <a:schemeClr val="dk1"/>
                </a:solidFill>
                <a:highlight>
                  <a:srgbClr val="FFFF00"/>
                </a:highlight>
                <a:latin typeface="Lato"/>
                <a:ea typeface="Lato"/>
                <a:cs typeface="Lato"/>
                <a:sym typeface="Lato"/>
              </a:rPr>
              <a:t>Síntomas oculares (4%)</a:t>
            </a:r>
            <a:endParaRPr sz="1100">
              <a:latin typeface="Lato"/>
              <a:ea typeface="Lato"/>
              <a:cs typeface="Lato"/>
              <a:sym typeface="Lato"/>
            </a:endParaRPr>
          </a:p>
          <a:p>
            <a:pPr indent="-215900" lvl="0" marL="215900" marR="0" rtl="0" algn="just">
              <a:spcBef>
                <a:spcPts val="0"/>
              </a:spcBef>
              <a:spcAft>
                <a:spcPts val="0"/>
              </a:spcAft>
              <a:buClr>
                <a:schemeClr val="dk1"/>
              </a:buClr>
              <a:buSzPts val="1400"/>
              <a:buFont typeface="Lato"/>
              <a:buChar char="⮚"/>
            </a:pPr>
            <a:r>
              <a:rPr lang="es-419" sz="1400">
                <a:solidFill>
                  <a:schemeClr val="dk1"/>
                </a:solidFill>
                <a:highlight>
                  <a:srgbClr val="FFFF00"/>
                </a:highlight>
                <a:latin typeface="Lato"/>
                <a:ea typeface="Lato"/>
                <a:cs typeface="Lato"/>
                <a:sym typeface="Lato"/>
              </a:rPr>
              <a:t>Trastornos cerebelosos.</a:t>
            </a:r>
            <a:endParaRPr sz="1100">
              <a:latin typeface="Lato"/>
              <a:ea typeface="Lato"/>
              <a:cs typeface="Lato"/>
              <a:sym typeface="Lato"/>
            </a:endParaRPr>
          </a:p>
          <a:p>
            <a:pPr indent="-215900" lvl="0" marL="215900" marR="0" rtl="0" algn="just">
              <a:spcBef>
                <a:spcPts val="0"/>
              </a:spcBef>
              <a:spcAft>
                <a:spcPts val="0"/>
              </a:spcAft>
              <a:buClr>
                <a:schemeClr val="dk1"/>
              </a:buClr>
              <a:buSzPts val="1400"/>
              <a:buFont typeface="Lato"/>
              <a:buChar char="⮚"/>
            </a:pPr>
            <a:r>
              <a:rPr lang="es-419" sz="1400">
                <a:solidFill>
                  <a:schemeClr val="dk1"/>
                </a:solidFill>
                <a:highlight>
                  <a:srgbClr val="FFFF00"/>
                </a:highlight>
                <a:latin typeface="Lato"/>
                <a:ea typeface="Lato"/>
                <a:cs typeface="Lato"/>
                <a:sym typeface="Lato"/>
              </a:rPr>
              <a:t>Cefaleas.</a:t>
            </a:r>
            <a:endParaRPr sz="1100">
              <a:latin typeface="Lato"/>
              <a:ea typeface="Lato"/>
              <a:cs typeface="Lato"/>
              <a:sym typeface="Lato"/>
            </a:endParaRPr>
          </a:p>
          <a:p>
            <a:pPr indent="-215900" lvl="0" marL="215900" marR="0" rtl="0" algn="just">
              <a:spcBef>
                <a:spcPts val="0"/>
              </a:spcBef>
              <a:spcAft>
                <a:spcPts val="0"/>
              </a:spcAft>
              <a:buClr>
                <a:schemeClr val="dk1"/>
              </a:buClr>
              <a:buSzPts val="1400"/>
              <a:buFont typeface="Lato"/>
              <a:buChar char="⮚"/>
            </a:pPr>
            <a:r>
              <a:rPr lang="es-419" sz="1400">
                <a:solidFill>
                  <a:schemeClr val="dk1"/>
                </a:solidFill>
                <a:highlight>
                  <a:srgbClr val="FFFF00"/>
                </a:highlight>
                <a:latin typeface="Lato"/>
                <a:ea typeface="Lato"/>
                <a:cs typeface="Lato"/>
                <a:sym typeface="Lato"/>
              </a:rPr>
              <a:t>Trastornos motores.</a:t>
            </a:r>
            <a:endParaRPr sz="1100">
              <a:latin typeface="Lato"/>
              <a:ea typeface="Lato"/>
              <a:cs typeface="Lato"/>
              <a:sym typeface="Lato"/>
            </a:endParaRPr>
          </a:p>
          <a:p>
            <a:pPr indent="0" lvl="0" marL="0" marR="0" rtl="0" algn="just">
              <a:spcBef>
                <a:spcPts val="0"/>
              </a:spcBef>
              <a:spcAft>
                <a:spcPts val="0"/>
              </a:spcAft>
              <a:buNone/>
            </a:pPr>
            <a:r>
              <a:rPr lang="es-419" sz="1400">
                <a:solidFill>
                  <a:schemeClr val="dk1"/>
                </a:solidFill>
                <a:latin typeface="Lato"/>
                <a:ea typeface="Lato"/>
                <a:cs typeface="Lato"/>
                <a:sym typeface="Lato"/>
              </a:rPr>
              <a:t>En la variedad </a:t>
            </a:r>
            <a:r>
              <a:rPr lang="es-419">
                <a:solidFill>
                  <a:schemeClr val="dk1"/>
                </a:solidFill>
                <a:latin typeface="Lato"/>
                <a:ea typeface="Lato"/>
                <a:cs typeface="Lato"/>
                <a:sym typeface="Lato"/>
              </a:rPr>
              <a:t>meningo radicular</a:t>
            </a:r>
            <a:r>
              <a:rPr lang="es-419" sz="1400">
                <a:solidFill>
                  <a:schemeClr val="dk1"/>
                </a:solidFill>
                <a:latin typeface="Lato"/>
                <a:ea typeface="Lato"/>
                <a:cs typeface="Lato"/>
                <a:sym typeface="Lato"/>
              </a:rPr>
              <a:t>, los síntomas son:</a:t>
            </a:r>
            <a:endParaRPr sz="1100">
              <a:latin typeface="Lato"/>
              <a:ea typeface="Lato"/>
              <a:cs typeface="Lato"/>
              <a:sym typeface="Lato"/>
            </a:endParaRPr>
          </a:p>
          <a:p>
            <a:pPr indent="-215900" lvl="0" marL="215900" marR="0" rtl="0" algn="just">
              <a:spcBef>
                <a:spcPts val="0"/>
              </a:spcBef>
              <a:spcAft>
                <a:spcPts val="0"/>
              </a:spcAft>
              <a:buClr>
                <a:schemeClr val="dk1"/>
              </a:buClr>
              <a:buSzPts val="1400"/>
              <a:buFont typeface="Lato"/>
              <a:buChar char="❖"/>
            </a:pPr>
            <a:r>
              <a:rPr lang="es-419" sz="1400">
                <a:solidFill>
                  <a:schemeClr val="dk1"/>
                </a:solidFill>
                <a:latin typeface="Lato"/>
                <a:ea typeface="Lato"/>
                <a:cs typeface="Lato"/>
                <a:sym typeface="Lato"/>
              </a:rPr>
              <a:t>Cefalea</a:t>
            </a:r>
            <a:endParaRPr sz="1100">
              <a:latin typeface="Lato"/>
              <a:ea typeface="Lato"/>
              <a:cs typeface="Lato"/>
              <a:sym typeface="Lato"/>
            </a:endParaRPr>
          </a:p>
          <a:p>
            <a:pPr indent="-215900" lvl="0" marL="215900" marR="0" rtl="0" algn="just">
              <a:spcBef>
                <a:spcPts val="0"/>
              </a:spcBef>
              <a:spcAft>
                <a:spcPts val="0"/>
              </a:spcAft>
              <a:buClr>
                <a:schemeClr val="dk1"/>
              </a:buClr>
              <a:buSzPts val="1400"/>
              <a:buFont typeface="Lato"/>
              <a:buChar char="❖"/>
            </a:pPr>
            <a:r>
              <a:rPr lang="es-419" sz="1400">
                <a:solidFill>
                  <a:schemeClr val="dk1"/>
                </a:solidFill>
                <a:latin typeface="Lato"/>
                <a:ea typeface="Lato"/>
                <a:cs typeface="Lato"/>
                <a:sym typeface="Lato"/>
              </a:rPr>
              <a:t>Rigidez de nuca.</a:t>
            </a:r>
            <a:endParaRPr sz="1100">
              <a:latin typeface="Lato"/>
              <a:ea typeface="Lato"/>
              <a:cs typeface="Lato"/>
              <a:sym typeface="Lato"/>
            </a:endParaRPr>
          </a:p>
          <a:p>
            <a:pPr indent="-215900" lvl="0" marL="215900" marR="0" rtl="0" algn="just">
              <a:spcBef>
                <a:spcPts val="0"/>
              </a:spcBef>
              <a:spcAft>
                <a:spcPts val="0"/>
              </a:spcAft>
              <a:buClr>
                <a:schemeClr val="dk1"/>
              </a:buClr>
              <a:buSzPts val="1400"/>
              <a:buFont typeface="Lato"/>
              <a:buChar char="❖"/>
            </a:pPr>
            <a:r>
              <a:rPr lang="es-419" sz="1400">
                <a:solidFill>
                  <a:schemeClr val="dk1"/>
                </a:solidFill>
                <a:latin typeface="Lato"/>
                <a:ea typeface="Lato"/>
                <a:cs typeface="Lato"/>
                <a:sym typeface="Lato"/>
              </a:rPr>
              <a:t>Parálisis de pares craneales,</a:t>
            </a:r>
            <a:endParaRPr sz="1100">
              <a:latin typeface="Lato"/>
              <a:ea typeface="Lato"/>
              <a:cs typeface="Lato"/>
              <a:sym typeface="Lato"/>
            </a:endParaRPr>
          </a:p>
          <a:p>
            <a:pPr indent="-215900" lvl="0" marL="215900" marR="0" rtl="0" algn="just">
              <a:spcBef>
                <a:spcPts val="0"/>
              </a:spcBef>
              <a:spcAft>
                <a:spcPts val="0"/>
              </a:spcAft>
              <a:buClr>
                <a:schemeClr val="dk1"/>
              </a:buClr>
              <a:buSzPts val="1400"/>
              <a:buFont typeface="Lato"/>
              <a:buChar char="❖"/>
            </a:pPr>
            <a:r>
              <a:rPr lang="es-419" sz="1400">
                <a:solidFill>
                  <a:schemeClr val="dk1"/>
                </a:solidFill>
                <a:latin typeface="Lato"/>
                <a:ea typeface="Lato"/>
                <a:cs typeface="Lato"/>
                <a:sym typeface="Lato"/>
              </a:rPr>
              <a:t>Ataxias</a:t>
            </a:r>
            <a:endParaRPr sz="1100">
              <a:latin typeface="Lato"/>
              <a:ea typeface="Lato"/>
              <a:cs typeface="Lato"/>
              <a:sym typeface="Lato"/>
            </a:endParaRPr>
          </a:p>
          <a:p>
            <a:pPr indent="-215900" lvl="0" marL="215900" marR="0" rtl="0" algn="just">
              <a:spcBef>
                <a:spcPts val="0"/>
              </a:spcBef>
              <a:spcAft>
                <a:spcPts val="0"/>
              </a:spcAft>
              <a:buClr>
                <a:schemeClr val="dk1"/>
              </a:buClr>
              <a:buSzPts val="1400"/>
              <a:buFont typeface="Lato"/>
              <a:buChar char="❖"/>
            </a:pPr>
            <a:r>
              <a:rPr lang="es-419" sz="1400">
                <a:solidFill>
                  <a:schemeClr val="dk1"/>
                </a:solidFill>
                <a:latin typeface="Lato"/>
                <a:ea typeface="Lato"/>
                <a:cs typeface="Lato"/>
                <a:sym typeface="Lato"/>
              </a:rPr>
              <a:t>Parálisis radiculares,</a:t>
            </a:r>
            <a:endParaRPr sz="1100">
              <a:latin typeface="Lato"/>
              <a:ea typeface="Lato"/>
              <a:cs typeface="Lato"/>
              <a:sym typeface="Lato"/>
            </a:endParaRPr>
          </a:p>
          <a:p>
            <a:pPr indent="-215900" lvl="0" marL="215900" marR="0" rtl="0" algn="just">
              <a:spcBef>
                <a:spcPts val="0"/>
              </a:spcBef>
              <a:spcAft>
                <a:spcPts val="0"/>
              </a:spcAft>
              <a:buClr>
                <a:schemeClr val="dk1"/>
              </a:buClr>
              <a:buSzPts val="1400"/>
              <a:buFont typeface="Lato"/>
              <a:buChar char="❖"/>
            </a:pPr>
            <a:r>
              <a:rPr lang="es-419" sz="1400">
                <a:solidFill>
                  <a:schemeClr val="dk1"/>
                </a:solidFill>
                <a:latin typeface="Lato"/>
                <a:ea typeface="Lato"/>
                <a:cs typeface="Lato"/>
                <a:sym typeface="Lato"/>
              </a:rPr>
              <a:t>Puede haber localizaciones oculares y testiculares.</a:t>
            </a:r>
            <a:endParaRPr sz="1100">
              <a:latin typeface="Lato"/>
              <a:ea typeface="Lato"/>
              <a:cs typeface="Lato"/>
              <a:sym typeface="Lato"/>
            </a:endParaRPr>
          </a:p>
          <a:p>
            <a:pPr indent="-127000" lvl="0" marL="215900" marR="0" rtl="0" algn="just">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a:p>
            <a:pPr indent="0" lvl="0" marL="0" marR="0" rtl="0" algn="just">
              <a:spcBef>
                <a:spcPts val="0"/>
              </a:spcBef>
              <a:spcAft>
                <a:spcPts val="0"/>
              </a:spcAft>
              <a:buNone/>
            </a:pPr>
            <a:r>
              <a:t/>
            </a:r>
            <a:endParaRPr sz="1400">
              <a:solidFill>
                <a:schemeClr val="dk1"/>
              </a:solidFill>
              <a:latin typeface="Arial"/>
              <a:ea typeface="Arial"/>
              <a:cs typeface="Arial"/>
              <a:sym typeface="Arial"/>
            </a:endParaRPr>
          </a:p>
        </p:txBody>
      </p:sp>
      <p:pic>
        <p:nvPicPr>
          <p:cNvPr id="900" name="Google Shape;900;p122"/>
          <p:cNvPicPr preferRelativeResize="0"/>
          <p:nvPr/>
        </p:nvPicPr>
        <p:blipFill rotWithShape="1">
          <a:blip r:embed="rId3">
            <a:alphaModFix/>
          </a:blip>
          <a:srcRect b="0" l="0" r="0" t="0"/>
          <a:stretch/>
        </p:blipFill>
        <p:spPr>
          <a:xfrm>
            <a:off x="4894501" y="1638130"/>
            <a:ext cx="4249499" cy="2270091"/>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4" name="Shape 904"/>
        <p:cNvGrpSpPr/>
        <p:nvPr/>
      </p:nvGrpSpPr>
      <p:grpSpPr>
        <a:xfrm>
          <a:off x="0" y="0"/>
          <a:ext cx="0" cy="0"/>
          <a:chOff x="0" y="0"/>
          <a:chExt cx="0" cy="0"/>
        </a:xfrm>
      </p:grpSpPr>
      <p:sp>
        <p:nvSpPr>
          <p:cNvPr id="905" name="Google Shape;905;p123"/>
          <p:cNvSpPr/>
          <p:nvPr/>
        </p:nvSpPr>
        <p:spPr>
          <a:xfrm>
            <a:off x="0" y="0"/>
            <a:ext cx="9144000" cy="695739"/>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06" name="Google Shape;906;p123"/>
          <p:cNvSpPr txBox="1"/>
          <p:nvPr/>
        </p:nvSpPr>
        <p:spPr>
          <a:xfrm>
            <a:off x="1817048" y="109426"/>
            <a:ext cx="5509905" cy="484748"/>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s-419" sz="2700">
                <a:solidFill>
                  <a:schemeClr val="lt1"/>
                </a:solidFill>
                <a:latin typeface="Times New Roman"/>
                <a:ea typeface="Times New Roman"/>
                <a:cs typeface="Times New Roman"/>
                <a:sym typeface="Times New Roman"/>
              </a:rPr>
              <a:t>Linfoma cerebral primario  </a:t>
            </a:r>
            <a:endParaRPr sz="1100"/>
          </a:p>
        </p:txBody>
      </p:sp>
      <p:sp>
        <p:nvSpPr>
          <p:cNvPr id="907" name="Google Shape;907;p123"/>
          <p:cNvSpPr txBox="1"/>
          <p:nvPr/>
        </p:nvSpPr>
        <p:spPr>
          <a:xfrm>
            <a:off x="0" y="1175675"/>
            <a:ext cx="4894500" cy="1523400"/>
          </a:xfrm>
          <a:prstGeom prst="rect">
            <a:avLst/>
          </a:prstGeom>
          <a:solidFill>
            <a:schemeClr val="lt2"/>
          </a:solidFill>
          <a:ln>
            <a:noFill/>
          </a:ln>
        </p:spPr>
        <p:txBody>
          <a:bodyPr anchorCtr="0" anchor="t" bIns="34275" lIns="68575" spcFirstLastPara="1" rIns="68575" wrap="square" tIns="34275">
            <a:noAutofit/>
          </a:bodyPr>
          <a:lstStyle/>
          <a:p>
            <a:pPr indent="-215900" lvl="0" marL="215900" marR="0" rtl="0" algn="just">
              <a:spcBef>
                <a:spcPts val="0"/>
              </a:spcBef>
              <a:spcAft>
                <a:spcPts val="0"/>
              </a:spcAft>
              <a:buClr>
                <a:schemeClr val="dk1"/>
              </a:buClr>
              <a:buSzPts val="1400"/>
              <a:buFont typeface="Lato"/>
              <a:buChar char="❖"/>
            </a:pPr>
            <a:r>
              <a:rPr lang="es-419" sz="1400">
                <a:solidFill>
                  <a:schemeClr val="dk1"/>
                </a:solidFill>
                <a:latin typeface="Lato"/>
                <a:ea typeface="Lato"/>
                <a:cs typeface="Lato"/>
                <a:sym typeface="Lato"/>
              </a:rPr>
              <a:t>TC forman masas isodensas o ligeramente hiperdensas, que se realizan de manera uniforme y no inducen un gran edema peritumoral.</a:t>
            </a:r>
            <a:endParaRPr sz="1100">
              <a:latin typeface="Lato"/>
              <a:ea typeface="Lato"/>
              <a:cs typeface="Lato"/>
              <a:sym typeface="Lato"/>
            </a:endParaRPr>
          </a:p>
          <a:p>
            <a:pPr indent="-215900" lvl="0" marL="215900" marR="0" rtl="0" algn="just">
              <a:spcBef>
                <a:spcPts val="0"/>
              </a:spcBef>
              <a:spcAft>
                <a:spcPts val="0"/>
              </a:spcAft>
              <a:buClr>
                <a:schemeClr val="dk1"/>
              </a:buClr>
              <a:buSzPts val="1400"/>
              <a:buFont typeface="Lato"/>
              <a:buChar char="❖"/>
            </a:pPr>
            <a:r>
              <a:rPr lang="es-419" sz="1400">
                <a:solidFill>
                  <a:schemeClr val="dk1"/>
                </a:solidFill>
                <a:latin typeface="Lato"/>
                <a:ea typeface="Lato"/>
                <a:cs typeface="Lato"/>
                <a:sym typeface="Lato"/>
              </a:rPr>
              <a:t>El diagnostico se confirma por biopsia estereotáxica con estudio histológico e inmunohistoquímico.</a:t>
            </a:r>
            <a:endParaRPr sz="1100">
              <a:latin typeface="Lato"/>
              <a:ea typeface="Lato"/>
              <a:cs typeface="Lato"/>
              <a:sym typeface="Lato"/>
            </a:endParaRPr>
          </a:p>
          <a:p>
            <a:pPr indent="-127000" lvl="0" marL="215900" marR="0" rtl="0" algn="just">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a:p>
            <a:pPr indent="0" lvl="0" marL="0" marR="0" rtl="0" algn="just">
              <a:spcBef>
                <a:spcPts val="0"/>
              </a:spcBef>
              <a:spcAft>
                <a:spcPts val="0"/>
              </a:spcAft>
              <a:buNone/>
            </a:pPr>
            <a:r>
              <a:t/>
            </a:r>
            <a:endParaRPr sz="1400">
              <a:solidFill>
                <a:schemeClr val="dk1"/>
              </a:solidFill>
              <a:latin typeface="Arial"/>
              <a:ea typeface="Arial"/>
              <a:cs typeface="Arial"/>
              <a:sym typeface="Arial"/>
            </a:endParaRPr>
          </a:p>
        </p:txBody>
      </p:sp>
      <p:pic>
        <p:nvPicPr>
          <p:cNvPr id="908" name="Google Shape;908;p123"/>
          <p:cNvPicPr preferRelativeResize="0"/>
          <p:nvPr/>
        </p:nvPicPr>
        <p:blipFill rotWithShape="1">
          <a:blip r:embed="rId3">
            <a:alphaModFix/>
          </a:blip>
          <a:srcRect b="0" l="0" r="0" t="0"/>
          <a:stretch/>
        </p:blipFill>
        <p:spPr>
          <a:xfrm>
            <a:off x="4894500" y="1175675"/>
            <a:ext cx="4249500" cy="1523500"/>
          </a:xfrm>
          <a:prstGeom prst="rect">
            <a:avLst/>
          </a:prstGeom>
          <a:noFill/>
          <a:ln>
            <a:noFill/>
          </a:ln>
        </p:spPr>
      </p:pic>
      <p:sp>
        <p:nvSpPr>
          <p:cNvPr id="909" name="Google Shape;909;p123"/>
          <p:cNvSpPr txBox="1"/>
          <p:nvPr/>
        </p:nvSpPr>
        <p:spPr>
          <a:xfrm>
            <a:off x="4135497" y="3280679"/>
            <a:ext cx="4820400" cy="1107900"/>
          </a:xfrm>
          <a:prstGeom prst="rect">
            <a:avLst/>
          </a:prstGeom>
          <a:solidFill>
            <a:schemeClr val="lt2"/>
          </a:solidFill>
          <a:ln>
            <a:noFill/>
          </a:ln>
        </p:spPr>
        <p:txBody>
          <a:bodyPr anchorCtr="0" anchor="t" bIns="34275" lIns="68575" spcFirstLastPara="1" rIns="68575" wrap="square" tIns="34275">
            <a:noAutofit/>
          </a:bodyPr>
          <a:lstStyle/>
          <a:p>
            <a:pPr indent="0" lvl="0" marL="0" marR="0" rtl="0" algn="just">
              <a:spcBef>
                <a:spcPts val="0"/>
              </a:spcBef>
              <a:spcAft>
                <a:spcPts val="0"/>
              </a:spcAft>
              <a:buNone/>
            </a:pPr>
            <a:r>
              <a:rPr lang="es-419" sz="1400">
                <a:solidFill>
                  <a:schemeClr val="dk1"/>
                </a:solidFill>
                <a:latin typeface="Lato"/>
                <a:ea typeface="Lato"/>
                <a:cs typeface="Lato"/>
                <a:sym typeface="Lato"/>
              </a:rPr>
              <a:t>El tratamiento inicial es </a:t>
            </a:r>
            <a:r>
              <a:rPr lang="es-419">
                <a:solidFill>
                  <a:schemeClr val="dk1"/>
                </a:solidFill>
                <a:latin typeface="Lato"/>
                <a:ea typeface="Lato"/>
                <a:cs typeface="Lato"/>
                <a:sym typeface="Lato"/>
              </a:rPr>
              <a:t>metotrexato</a:t>
            </a:r>
            <a:r>
              <a:rPr lang="es-419" sz="1400">
                <a:solidFill>
                  <a:schemeClr val="dk1"/>
                </a:solidFill>
                <a:latin typeface="Lato"/>
                <a:ea typeface="Lato"/>
                <a:cs typeface="Lato"/>
                <a:sym typeface="Lato"/>
              </a:rPr>
              <a:t> en dosis altas por </a:t>
            </a:r>
            <a:r>
              <a:rPr lang="es-419">
                <a:solidFill>
                  <a:schemeClr val="dk1"/>
                </a:solidFill>
                <a:latin typeface="Lato"/>
                <a:ea typeface="Lato"/>
                <a:cs typeface="Lato"/>
                <a:sym typeface="Lato"/>
              </a:rPr>
              <a:t>vía</a:t>
            </a:r>
            <a:r>
              <a:rPr lang="es-419" sz="1400">
                <a:solidFill>
                  <a:schemeClr val="dk1"/>
                </a:solidFill>
                <a:latin typeface="Lato"/>
                <a:ea typeface="Lato"/>
                <a:cs typeface="Lato"/>
                <a:sym typeface="Lato"/>
              </a:rPr>
              <a:t> intravenosa ( &gt;= </a:t>
            </a:r>
            <a:r>
              <a:rPr lang="es-419">
                <a:solidFill>
                  <a:schemeClr val="dk1"/>
                </a:solidFill>
                <a:latin typeface="Lato"/>
                <a:ea typeface="Lato"/>
                <a:cs typeface="Lato"/>
                <a:sym typeface="Lato"/>
              </a:rPr>
              <a:t>3 mg</a:t>
            </a:r>
            <a:r>
              <a:rPr lang="es-419" sz="1400">
                <a:solidFill>
                  <a:schemeClr val="dk1"/>
                </a:solidFill>
                <a:latin typeface="Lato"/>
                <a:ea typeface="Lato"/>
                <a:cs typeface="Lato"/>
                <a:sym typeface="Lato"/>
              </a:rPr>
              <a:t>/m2) y, en menores de 60 años, el autotrasplante de </a:t>
            </a:r>
            <a:r>
              <a:rPr lang="es-419">
                <a:solidFill>
                  <a:schemeClr val="dk1"/>
                </a:solidFill>
                <a:latin typeface="Lato"/>
                <a:ea typeface="Lato"/>
                <a:cs typeface="Lato"/>
                <a:sym typeface="Lato"/>
              </a:rPr>
              <a:t>médula</a:t>
            </a:r>
            <a:r>
              <a:rPr lang="es-419" sz="1400">
                <a:solidFill>
                  <a:schemeClr val="dk1"/>
                </a:solidFill>
                <a:latin typeface="Lato"/>
                <a:ea typeface="Lato"/>
                <a:cs typeface="Lato"/>
                <a:sym typeface="Lato"/>
              </a:rPr>
              <a:t> ósea.</a:t>
            </a:r>
            <a:endParaRPr sz="1100">
              <a:latin typeface="Lato"/>
              <a:ea typeface="Lato"/>
              <a:cs typeface="Lato"/>
              <a:sym typeface="Lato"/>
            </a:endParaRPr>
          </a:p>
          <a:p>
            <a:pPr indent="0" lvl="0" marL="0" marR="0" rtl="0" algn="just">
              <a:spcBef>
                <a:spcPts val="0"/>
              </a:spcBef>
              <a:spcAft>
                <a:spcPts val="0"/>
              </a:spcAft>
              <a:buNone/>
            </a:pPr>
            <a:r>
              <a:rPr lang="es-419" sz="1400">
                <a:solidFill>
                  <a:schemeClr val="dk1"/>
                </a:solidFill>
                <a:latin typeface="Lato"/>
                <a:ea typeface="Lato"/>
                <a:cs typeface="Lato"/>
                <a:sym typeface="Lato"/>
              </a:rPr>
              <a:t>La radioterapia es muy eficaz, pero incrementa el riesgo neurotóxico.</a:t>
            </a:r>
            <a:endParaRPr sz="1100">
              <a:latin typeface="Lato"/>
              <a:ea typeface="Lato"/>
              <a:cs typeface="Lato"/>
              <a:sym typeface="Lato"/>
            </a:endParaRPr>
          </a:p>
        </p:txBody>
      </p:sp>
      <p:pic>
        <p:nvPicPr>
          <p:cNvPr id="910" name="Google Shape;910;p123"/>
          <p:cNvPicPr preferRelativeResize="0"/>
          <p:nvPr/>
        </p:nvPicPr>
        <p:blipFill rotWithShape="1">
          <a:blip r:embed="rId4">
            <a:alphaModFix/>
          </a:blip>
          <a:srcRect b="0" l="0" r="0" t="0"/>
          <a:stretch/>
        </p:blipFill>
        <p:spPr>
          <a:xfrm>
            <a:off x="1245343" y="3003412"/>
            <a:ext cx="1335881" cy="1928813"/>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4" name="Shape 914"/>
        <p:cNvGrpSpPr/>
        <p:nvPr/>
      </p:nvGrpSpPr>
      <p:grpSpPr>
        <a:xfrm>
          <a:off x="0" y="0"/>
          <a:ext cx="0" cy="0"/>
          <a:chOff x="0" y="0"/>
          <a:chExt cx="0" cy="0"/>
        </a:xfrm>
      </p:grpSpPr>
      <p:sp>
        <p:nvSpPr>
          <p:cNvPr id="915" name="Google Shape;915;p124"/>
          <p:cNvSpPr/>
          <p:nvPr/>
        </p:nvSpPr>
        <p:spPr>
          <a:xfrm>
            <a:off x="0" y="0"/>
            <a:ext cx="9144000" cy="695739"/>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16" name="Google Shape;916;p124"/>
          <p:cNvSpPr txBox="1"/>
          <p:nvPr/>
        </p:nvSpPr>
        <p:spPr>
          <a:xfrm>
            <a:off x="1817048" y="109426"/>
            <a:ext cx="5509905" cy="484748"/>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s-419" sz="2700">
                <a:solidFill>
                  <a:schemeClr val="lt1"/>
                </a:solidFill>
                <a:latin typeface="Times New Roman"/>
                <a:ea typeface="Times New Roman"/>
                <a:cs typeface="Times New Roman"/>
                <a:sym typeface="Times New Roman"/>
              </a:rPr>
              <a:t>Linfoma endovascular   </a:t>
            </a:r>
            <a:endParaRPr sz="1100"/>
          </a:p>
        </p:txBody>
      </p:sp>
      <p:sp>
        <p:nvSpPr>
          <p:cNvPr id="917" name="Google Shape;917;p124"/>
          <p:cNvSpPr txBox="1"/>
          <p:nvPr/>
        </p:nvSpPr>
        <p:spPr>
          <a:xfrm>
            <a:off x="0" y="695739"/>
            <a:ext cx="9144000" cy="1107996"/>
          </a:xfrm>
          <a:prstGeom prst="rect">
            <a:avLst/>
          </a:prstGeom>
          <a:solidFill>
            <a:schemeClr val="lt2"/>
          </a:solidFill>
          <a:ln>
            <a:noFill/>
          </a:ln>
        </p:spPr>
        <p:txBody>
          <a:bodyPr anchorCtr="0" anchor="t" bIns="34275" lIns="68575" spcFirstLastPara="1" rIns="68575" wrap="square" tIns="34275">
            <a:noAutofit/>
          </a:bodyPr>
          <a:lstStyle/>
          <a:p>
            <a:pPr indent="0" lvl="0" marL="0" marR="0" rtl="0" algn="just">
              <a:spcBef>
                <a:spcPts val="0"/>
              </a:spcBef>
              <a:spcAft>
                <a:spcPts val="0"/>
              </a:spcAft>
              <a:buNone/>
            </a:pPr>
            <a:r>
              <a:rPr lang="es-419" sz="1400">
                <a:solidFill>
                  <a:schemeClr val="dk1"/>
                </a:solidFill>
                <a:latin typeface="Lato"/>
                <a:ea typeface="Lato"/>
                <a:cs typeface="Lato"/>
                <a:sym typeface="Lato"/>
              </a:rPr>
              <a:t>Variedad rara. Las células malignas crecen en el interior de los vasos sin producir ni masas tumorales ni infiltración meníngea.  Sus principales manifestaciones son cerebrales, pero es una neoplasia sistémica.</a:t>
            </a:r>
            <a:endParaRPr sz="1100">
              <a:latin typeface="Lato"/>
              <a:ea typeface="Lato"/>
              <a:cs typeface="Lato"/>
              <a:sym typeface="Lato"/>
            </a:endParaRPr>
          </a:p>
          <a:p>
            <a:pPr indent="0" lvl="0" marL="0" marR="0" rtl="0" algn="just">
              <a:spcBef>
                <a:spcPts val="0"/>
              </a:spcBef>
              <a:spcAft>
                <a:spcPts val="0"/>
              </a:spcAft>
              <a:buNone/>
            </a:pPr>
            <a:r>
              <a:rPr lang="es-419" sz="1400">
                <a:solidFill>
                  <a:schemeClr val="dk1"/>
                </a:solidFill>
                <a:latin typeface="Lato"/>
                <a:ea typeface="Lato"/>
                <a:cs typeface="Lato"/>
                <a:sym typeface="Lato"/>
              </a:rPr>
              <a:t>Los vasos están ocluidos por masas de células primitivas linforreticulares, lo que explica que haya infartos cerebrales, renales o en otros órganos </a:t>
            </a:r>
            <a:endParaRPr sz="1100">
              <a:latin typeface="Lato"/>
              <a:ea typeface="Lato"/>
              <a:cs typeface="Lato"/>
              <a:sym typeface="Lato"/>
            </a:endParaRPr>
          </a:p>
          <a:p>
            <a:pPr indent="0" lvl="0" marL="0" marR="0" rtl="0" algn="just">
              <a:spcBef>
                <a:spcPts val="0"/>
              </a:spcBef>
              <a:spcAft>
                <a:spcPts val="0"/>
              </a:spcAft>
              <a:buNone/>
            </a:pPr>
            <a:r>
              <a:rPr lang="es-419" sz="1400">
                <a:solidFill>
                  <a:schemeClr val="dk1"/>
                </a:solidFill>
                <a:latin typeface="Arial"/>
                <a:ea typeface="Arial"/>
                <a:cs typeface="Arial"/>
                <a:sym typeface="Arial"/>
              </a:rPr>
              <a:t> </a:t>
            </a:r>
            <a:endParaRPr sz="1100"/>
          </a:p>
        </p:txBody>
      </p:sp>
      <p:sp>
        <p:nvSpPr>
          <p:cNvPr id="918" name="Google Shape;918;p124"/>
          <p:cNvSpPr txBox="1"/>
          <p:nvPr/>
        </p:nvSpPr>
        <p:spPr>
          <a:xfrm>
            <a:off x="4412975" y="3827750"/>
            <a:ext cx="4661400" cy="1315800"/>
          </a:xfrm>
          <a:prstGeom prst="rect">
            <a:avLst/>
          </a:prstGeom>
          <a:solidFill>
            <a:schemeClr val="accent2"/>
          </a:solidFill>
          <a:ln>
            <a:noFill/>
          </a:ln>
        </p:spPr>
        <p:txBody>
          <a:bodyPr anchorCtr="0" anchor="t" bIns="34275" lIns="68575" spcFirstLastPara="1" rIns="68575" wrap="square" tIns="34275">
            <a:noAutofit/>
          </a:bodyPr>
          <a:lstStyle/>
          <a:p>
            <a:pPr indent="-215900" lvl="0" marL="215900" marR="0" rtl="0" algn="just">
              <a:spcBef>
                <a:spcPts val="0"/>
              </a:spcBef>
              <a:spcAft>
                <a:spcPts val="0"/>
              </a:spcAft>
              <a:buClr>
                <a:schemeClr val="dk1"/>
              </a:buClr>
              <a:buSzPts val="1400"/>
              <a:buFont typeface="Lato"/>
              <a:buChar char="•"/>
            </a:pPr>
            <a:r>
              <a:rPr lang="es-419" sz="1400">
                <a:solidFill>
                  <a:schemeClr val="dk1"/>
                </a:solidFill>
                <a:latin typeface="Lato"/>
                <a:ea typeface="Lato"/>
                <a:cs typeface="Lato"/>
                <a:sym typeface="Lato"/>
              </a:rPr>
              <a:t>Afectación del estado general y fiebre.</a:t>
            </a:r>
            <a:endParaRPr sz="1100">
              <a:latin typeface="Lato"/>
              <a:ea typeface="Lato"/>
              <a:cs typeface="Lato"/>
              <a:sym typeface="Lato"/>
            </a:endParaRPr>
          </a:p>
          <a:p>
            <a:pPr indent="-215900" lvl="0" marL="215900" marR="0" rtl="0" algn="just">
              <a:spcBef>
                <a:spcPts val="0"/>
              </a:spcBef>
              <a:spcAft>
                <a:spcPts val="0"/>
              </a:spcAft>
              <a:buClr>
                <a:schemeClr val="dk1"/>
              </a:buClr>
              <a:buSzPts val="1400"/>
              <a:buFont typeface="Lato"/>
              <a:buChar char="•"/>
            </a:pPr>
            <a:r>
              <a:rPr lang="es-419" sz="1400">
                <a:solidFill>
                  <a:schemeClr val="dk1"/>
                </a:solidFill>
                <a:latin typeface="Lato"/>
                <a:ea typeface="Lato"/>
                <a:cs typeface="Lato"/>
                <a:sym typeface="Lato"/>
              </a:rPr>
              <a:t>Pueden o no tener lesiones renales o cutáneas.</a:t>
            </a:r>
            <a:endParaRPr sz="1100">
              <a:latin typeface="Lato"/>
              <a:ea typeface="Lato"/>
              <a:cs typeface="Lato"/>
              <a:sym typeface="Lato"/>
            </a:endParaRPr>
          </a:p>
          <a:p>
            <a:pPr indent="-215900" lvl="0" marL="215900" marR="0" rtl="0" algn="just">
              <a:spcBef>
                <a:spcPts val="0"/>
              </a:spcBef>
              <a:spcAft>
                <a:spcPts val="0"/>
              </a:spcAft>
              <a:buClr>
                <a:schemeClr val="dk1"/>
              </a:buClr>
              <a:buSzPts val="1400"/>
              <a:buFont typeface="Lato"/>
              <a:buChar char="•"/>
            </a:pPr>
            <a:r>
              <a:rPr lang="es-419" sz="1400">
                <a:solidFill>
                  <a:schemeClr val="dk1"/>
                </a:solidFill>
                <a:latin typeface="Lato"/>
                <a:ea typeface="Lato"/>
                <a:cs typeface="Lato"/>
                <a:sym typeface="Lato"/>
              </a:rPr>
              <a:t>Presentan ictus repetidos y un estado progresivo de torpor </a:t>
            </a:r>
            <a:endParaRPr sz="1100">
              <a:latin typeface="Lato"/>
              <a:ea typeface="Lato"/>
              <a:cs typeface="Lato"/>
              <a:sym typeface="Lato"/>
            </a:endParaRPr>
          </a:p>
          <a:p>
            <a:pPr indent="-215900" lvl="0" marL="215900" marR="0" rtl="0" algn="just">
              <a:spcBef>
                <a:spcPts val="0"/>
              </a:spcBef>
              <a:spcAft>
                <a:spcPts val="0"/>
              </a:spcAft>
              <a:buClr>
                <a:schemeClr val="dk1"/>
              </a:buClr>
              <a:buSzPts val="1400"/>
              <a:buFont typeface="Lato"/>
              <a:buChar char="•"/>
            </a:pPr>
            <a:r>
              <a:rPr lang="es-419" sz="1400">
                <a:solidFill>
                  <a:schemeClr val="dk1"/>
                </a:solidFill>
                <a:latin typeface="Lato"/>
                <a:ea typeface="Lato"/>
                <a:cs typeface="Lato"/>
                <a:sym typeface="Lato"/>
              </a:rPr>
              <a:t>Perdida de las facultades intelectuales</a:t>
            </a:r>
            <a:endParaRPr sz="1100">
              <a:latin typeface="Lato"/>
              <a:ea typeface="Lato"/>
              <a:cs typeface="Lato"/>
              <a:sym typeface="Lato"/>
            </a:endParaRPr>
          </a:p>
        </p:txBody>
      </p:sp>
      <p:sp>
        <p:nvSpPr>
          <p:cNvPr id="919" name="Google Shape;919;p124"/>
          <p:cNvSpPr/>
          <p:nvPr/>
        </p:nvSpPr>
        <p:spPr>
          <a:xfrm>
            <a:off x="5424747" y="3442784"/>
            <a:ext cx="3269974" cy="352622"/>
          </a:xfrm>
          <a:prstGeom prst="chevron">
            <a:avLst>
              <a:gd fmla="val 50000" name="adj"/>
            </a:avLst>
          </a:prstGeom>
          <a:solidFill>
            <a:schemeClr val="lt2"/>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s-419" sz="1400">
                <a:solidFill>
                  <a:schemeClr val="dk1"/>
                </a:solidFill>
                <a:latin typeface="Arial"/>
                <a:ea typeface="Arial"/>
                <a:cs typeface="Arial"/>
                <a:sym typeface="Arial"/>
              </a:rPr>
              <a:t>Manifestaciones clínicas </a:t>
            </a:r>
            <a:endParaRPr sz="1100"/>
          </a:p>
        </p:txBody>
      </p:sp>
      <p:pic>
        <p:nvPicPr>
          <p:cNvPr id="920" name="Google Shape;920;p124"/>
          <p:cNvPicPr preferRelativeResize="0"/>
          <p:nvPr/>
        </p:nvPicPr>
        <p:blipFill rotWithShape="1">
          <a:blip r:embed="rId3">
            <a:alphaModFix/>
          </a:blip>
          <a:srcRect b="19887" l="6109" r="51847" t="29167"/>
          <a:stretch/>
        </p:blipFill>
        <p:spPr>
          <a:xfrm>
            <a:off x="0" y="1866571"/>
            <a:ext cx="3844425" cy="2619056"/>
          </a:xfrm>
          <a:prstGeom prst="rect">
            <a:avLst/>
          </a:prstGeom>
          <a:noFill/>
          <a:ln>
            <a:noFill/>
          </a:ln>
        </p:spPr>
      </p:pic>
      <p:sp>
        <p:nvSpPr>
          <p:cNvPr id="921" name="Google Shape;921;p124"/>
          <p:cNvSpPr txBox="1"/>
          <p:nvPr/>
        </p:nvSpPr>
        <p:spPr>
          <a:xfrm>
            <a:off x="4482548" y="2024021"/>
            <a:ext cx="4661452" cy="1315744"/>
          </a:xfrm>
          <a:prstGeom prst="rect">
            <a:avLst/>
          </a:prstGeom>
          <a:solidFill>
            <a:schemeClr val="accent2"/>
          </a:solidFill>
          <a:ln>
            <a:noFill/>
          </a:ln>
        </p:spPr>
        <p:txBody>
          <a:bodyPr anchorCtr="0" anchor="t" bIns="34275" lIns="68575" spcFirstLastPara="1" rIns="68575" wrap="square" tIns="34275">
            <a:noAutofit/>
          </a:bodyPr>
          <a:lstStyle/>
          <a:p>
            <a:pPr indent="-215900" lvl="0" marL="215900" marR="0" rtl="0" algn="just">
              <a:spcBef>
                <a:spcPts val="0"/>
              </a:spcBef>
              <a:spcAft>
                <a:spcPts val="0"/>
              </a:spcAft>
              <a:buClr>
                <a:schemeClr val="dk1"/>
              </a:buClr>
              <a:buSzPts val="1400"/>
              <a:buFont typeface="Lato"/>
              <a:buChar char="•"/>
            </a:pPr>
            <a:r>
              <a:rPr lang="es-419" sz="1400">
                <a:solidFill>
                  <a:schemeClr val="dk1"/>
                </a:solidFill>
                <a:latin typeface="Lato"/>
                <a:ea typeface="Lato"/>
                <a:cs typeface="Lato"/>
                <a:sym typeface="Lato"/>
              </a:rPr>
              <a:t>Tc  y RM pueden ser normales en fases incipientes.</a:t>
            </a:r>
            <a:endParaRPr sz="1100">
              <a:latin typeface="Lato"/>
              <a:ea typeface="Lato"/>
              <a:cs typeface="Lato"/>
              <a:sym typeface="Lato"/>
            </a:endParaRPr>
          </a:p>
          <a:p>
            <a:pPr indent="-215900" lvl="0" marL="215900" marR="0" rtl="0" algn="just">
              <a:spcBef>
                <a:spcPts val="0"/>
              </a:spcBef>
              <a:spcAft>
                <a:spcPts val="0"/>
              </a:spcAft>
              <a:buClr>
                <a:schemeClr val="dk1"/>
              </a:buClr>
              <a:buSzPts val="1400"/>
              <a:buFont typeface="Lato"/>
              <a:buChar char="•"/>
            </a:pPr>
            <a:r>
              <a:rPr lang="es-419" sz="1400">
                <a:solidFill>
                  <a:schemeClr val="dk1"/>
                </a:solidFill>
                <a:latin typeface="Lato"/>
                <a:ea typeface="Lato"/>
                <a:cs typeface="Lato"/>
                <a:sym typeface="Lato"/>
              </a:rPr>
              <a:t>Se añaden signos de afectación renal, anemia y elevación de VSG.A</a:t>
            </a:r>
            <a:endParaRPr sz="1100">
              <a:latin typeface="Lato"/>
              <a:ea typeface="Lato"/>
              <a:cs typeface="Lato"/>
              <a:sym typeface="Lato"/>
            </a:endParaRPr>
          </a:p>
          <a:p>
            <a:pPr indent="-215900" lvl="0" marL="215900" marR="0" rtl="0" algn="just">
              <a:spcBef>
                <a:spcPts val="0"/>
              </a:spcBef>
              <a:spcAft>
                <a:spcPts val="0"/>
              </a:spcAft>
              <a:buClr>
                <a:schemeClr val="dk1"/>
              </a:buClr>
              <a:buSzPts val="1400"/>
              <a:buFont typeface="Lato"/>
              <a:buChar char="•"/>
            </a:pPr>
            <a:r>
              <a:rPr lang="es-419" sz="1400">
                <a:solidFill>
                  <a:schemeClr val="dk1"/>
                </a:solidFill>
                <a:latin typeface="Lato"/>
                <a:ea typeface="Lato"/>
                <a:cs typeface="Lato"/>
                <a:sym typeface="Lato"/>
              </a:rPr>
              <a:t>Las células malignas no se detectan en LCR</a:t>
            </a:r>
            <a:endParaRPr sz="1100">
              <a:latin typeface="Lato"/>
              <a:ea typeface="Lato"/>
              <a:cs typeface="Lato"/>
              <a:sym typeface="Lato"/>
            </a:endParaRPr>
          </a:p>
          <a:p>
            <a:pPr indent="-215900" lvl="0" marL="215900" marR="0" rtl="0" algn="just">
              <a:spcBef>
                <a:spcPts val="0"/>
              </a:spcBef>
              <a:spcAft>
                <a:spcPts val="0"/>
              </a:spcAft>
              <a:buClr>
                <a:schemeClr val="dk1"/>
              </a:buClr>
              <a:buSzPts val="1400"/>
              <a:buFont typeface="Lato"/>
              <a:buChar char="•"/>
            </a:pPr>
            <a:r>
              <a:rPr lang="es-419" sz="1400">
                <a:solidFill>
                  <a:schemeClr val="dk1"/>
                </a:solidFill>
                <a:latin typeface="Lato"/>
                <a:ea typeface="Lato"/>
                <a:cs typeface="Lato"/>
                <a:sym typeface="Lato"/>
              </a:rPr>
              <a:t>La evolución es rápida hacia demencia, la que fallecen a los pocos meses</a:t>
            </a:r>
            <a:endParaRPr sz="1100">
              <a:latin typeface="Lato"/>
              <a:ea typeface="Lato"/>
              <a:cs typeface="Lato"/>
              <a:sym typeface="Lato"/>
            </a:endParaRPr>
          </a:p>
        </p:txBody>
      </p:sp>
      <p:sp>
        <p:nvSpPr>
          <p:cNvPr id="922" name="Google Shape;922;p124"/>
          <p:cNvSpPr txBox="1"/>
          <p:nvPr/>
        </p:nvSpPr>
        <p:spPr>
          <a:xfrm>
            <a:off x="69574" y="4615262"/>
            <a:ext cx="4214192" cy="484748"/>
          </a:xfrm>
          <a:prstGeom prst="rect">
            <a:avLst/>
          </a:prstGeom>
          <a:solidFill>
            <a:schemeClr val="lt2"/>
          </a:solid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s-419" sz="1400">
                <a:solidFill>
                  <a:schemeClr val="dk1"/>
                </a:solidFill>
                <a:latin typeface="Arial"/>
                <a:ea typeface="Arial"/>
                <a:cs typeface="Arial"/>
                <a:sym typeface="Arial"/>
              </a:rPr>
              <a:t>Tratamiento </a:t>
            </a:r>
            <a:endParaRPr sz="1100"/>
          </a:p>
          <a:p>
            <a:pPr indent="0" lvl="0" marL="0" marR="0" rtl="0" algn="just">
              <a:spcBef>
                <a:spcPts val="0"/>
              </a:spcBef>
              <a:spcAft>
                <a:spcPts val="0"/>
              </a:spcAft>
              <a:buNone/>
            </a:pPr>
            <a:r>
              <a:rPr lang="es-419" sz="1400">
                <a:solidFill>
                  <a:schemeClr val="dk1"/>
                </a:solidFill>
                <a:highlight>
                  <a:srgbClr val="FFFF00"/>
                </a:highlight>
                <a:latin typeface="Arial"/>
                <a:ea typeface="Arial"/>
                <a:cs typeface="Arial"/>
                <a:sym typeface="Arial"/>
              </a:rPr>
              <a:t>Metrotexato combinado con rituximab y doxorrubicina</a:t>
            </a:r>
            <a:endParaRPr sz="1100"/>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6" name="Shape 926"/>
        <p:cNvGrpSpPr/>
        <p:nvPr/>
      </p:nvGrpSpPr>
      <p:grpSpPr>
        <a:xfrm>
          <a:off x="0" y="0"/>
          <a:ext cx="0" cy="0"/>
          <a:chOff x="0" y="0"/>
          <a:chExt cx="0" cy="0"/>
        </a:xfrm>
      </p:grpSpPr>
      <p:sp>
        <p:nvSpPr>
          <p:cNvPr id="927" name="Google Shape;927;p125"/>
          <p:cNvSpPr txBox="1"/>
          <p:nvPr>
            <p:ph type="title"/>
          </p:nvPr>
        </p:nvSpPr>
        <p:spPr>
          <a:xfrm>
            <a:off x="0" y="0"/>
            <a:ext cx="91440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928" name="Google Shape;928;p125"/>
          <p:cNvSpPr txBox="1"/>
          <p:nvPr>
            <p:ph idx="1" type="body"/>
          </p:nvPr>
        </p:nvSpPr>
        <p:spPr>
          <a:xfrm>
            <a:off x="83025" y="1266625"/>
            <a:ext cx="5651400" cy="22611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419">
                <a:solidFill>
                  <a:srgbClr val="000000"/>
                </a:solidFill>
                <a:latin typeface="Raleway"/>
                <a:ea typeface="Raleway"/>
                <a:cs typeface="Raleway"/>
                <a:sym typeface="Raleway"/>
              </a:rPr>
              <a:t>Las lesiones son granulomas mixtos eosinófilos y de histiocitos con células gigantes. </a:t>
            </a:r>
            <a:endParaRPr>
              <a:solidFill>
                <a:srgbClr val="000000"/>
              </a:solidFill>
              <a:latin typeface="Raleway"/>
              <a:ea typeface="Raleway"/>
              <a:cs typeface="Raleway"/>
              <a:sym typeface="Raleway"/>
            </a:endParaRPr>
          </a:p>
          <a:p>
            <a:pPr indent="0" lvl="0" marL="0" rtl="0" algn="just">
              <a:spcBef>
                <a:spcPts val="1600"/>
              </a:spcBef>
              <a:spcAft>
                <a:spcPts val="0"/>
              </a:spcAft>
              <a:buNone/>
            </a:pPr>
            <a:r>
              <a:rPr lang="es-419">
                <a:solidFill>
                  <a:srgbClr val="000000"/>
                </a:solidFill>
                <a:latin typeface="Raleway"/>
                <a:ea typeface="Raleway"/>
                <a:cs typeface="Raleway"/>
                <a:sym typeface="Raleway"/>
              </a:rPr>
              <a:t>Las manifestaciones sistémicas son muy numerosas. La sintomatología neurológica depende de la infiltración directa del SNC por los granulomas del hueso, de la infiltración difusa de las meninges o de lesiones intraparenquimatosas primarias.</a:t>
            </a:r>
            <a:endParaRPr>
              <a:solidFill>
                <a:srgbClr val="000000"/>
              </a:solidFill>
              <a:latin typeface="Raleway"/>
              <a:ea typeface="Raleway"/>
              <a:cs typeface="Raleway"/>
              <a:sym typeface="Raleway"/>
            </a:endParaRPr>
          </a:p>
          <a:p>
            <a:pPr indent="0" lvl="0" marL="0" rtl="0" algn="just">
              <a:lnSpc>
                <a:spcPct val="100000"/>
              </a:lnSpc>
              <a:spcBef>
                <a:spcPts val="1600"/>
              </a:spcBef>
              <a:spcAft>
                <a:spcPts val="0"/>
              </a:spcAft>
              <a:buNone/>
            </a:pPr>
            <a:r>
              <a:rPr lang="es-419">
                <a:solidFill>
                  <a:srgbClr val="000000"/>
                </a:solidFill>
                <a:latin typeface="Raleway"/>
                <a:ea typeface="Raleway"/>
                <a:cs typeface="Raleway"/>
                <a:sym typeface="Raleway"/>
              </a:rPr>
              <a:t>La invasión de la base del cráneo y el diencéfalo produce diabetes insípida y otros trastornos neuroendocrinos. </a:t>
            </a:r>
            <a:endParaRPr>
              <a:solidFill>
                <a:srgbClr val="000000"/>
              </a:solidFill>
              <a:latin typeface="Raleway"/>
              <a:ea typeface="Raleway"/>
              <a:cs typeface="Raleway"/>
              <a:sym typeface="Raleway"/>
            </a:endParaRPr>
          </a:p>
          <a:p>
            <a:pPr indent="0" lvl="0" marL="0" rtl="0" algn="just">
              <a:lnSpc>
                <a:spcPct val="100000"/>
              </a:lnSpc>
              <a:spcBef>
                <a:spcPts val="0"/>
              </a:spcBef>
              <a:spcAft>
                <a:spcPts val="0"/>
              </a:spcAft>
              <a:buNone/>
            </a:pPr>
            <a:r>
              <a:t/>
            </a:r>
            <a:endParaRPr>
              <a:solidFill>
                <a:srgbClr val="000000"/>
              </a:solidFill>
              <a:latin typeface="Raleway"/>
              <a:ea typeface="Raleway"/>
              <a:cs typeface="Raleway"/>
              <a:sym typeface="Raleway"/>
            </a:endParaRPr>
          </a:p>
          <a:p>
            <a:pPr indent="0" lvl="0" marL="0" rtl="0" algn="just">
              <a:lnSpc>
                <a:spcPct val="100000"/>
              </a:lnSpc>
              <a:spcBef>
                <a:spcPts val="0"/>
              </a:spcBef>
              <a:spcAft>
                <a:spcPts val="0"/>
              </a:spcAft>
              <a:buNone/>
            </a:pPr>
            <a:r>
              <a:rPr lang="es-419">
                <a:solidFill>
                  <a:srgbClr val="000000"/>
                </a:solidFill>
                <a:latin typeface="Raleway"/>
                <a:ea typeface="Raleway"/>
                <a:cs typeface="Raleway"/>
                <a:sym typeface="Raleway"/>
              </a:rPr>
              <a:t>Muchos pacientes tienen, además, un síndrome espinocerebeloso remoto o paraneoplásico de patogenia incierta, que puede aparecer incluso años después de la curación aparente de la histiocitosis</a:t>
            </a:r>
            <a:endParaRPr>
              <a:solidFill>
                <a:srgbClr val="000000"/>
              </a:solidFill>
              <a:latin typeface="Raleway"/>
              <a:ea typeface="Raleway"/>
              <a:cs typeface="Raleway"/>
              <a:sym typeface="Raleway"/>
            </a:endParaRPr>
          </a:p>
        </p:txBody>
      </p:sp>
      <p:sp>
        <p:nvSpPr>
          <p:cNvPr id="929" name="Google Shape;929;p125"/>
          <p:cNvSpPr txBox="1"/>
          <p:nvPr>
            <p:ph type="title"/>
          </p:nvPr>
        </p:nvSpPr>
        <p:spPr>
          <a:xfrm>
            <a:off x="0" y="4736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TUMORES </a:t>
            </a:r>
            <a:r>
              <a:rPr lang="es-419" sz="2000"/>
              <a:t>HISTIOCITARIOS</a:t>
            </a:r>
            <a:endParaRPr sz="2000"/>
          </a:p>
        </p:txBody>
      </p:sp>
      <p:pic>
        <p:nvPicPr>
          <p:cNvPr id="930" name="Google Shape;930;p125"/>
          <p:cNvPicPr preferRelativeResize="0"/>
          <p:nvPr/>
        </p:nvPicPr>
        <p:blipFill>
          <a:blip r:embed="rId3">
            <a:alphaModFix/>
          </a:blip>
          <a:stretch>
            <a:fillRect/>
          </a:stretch>
        </p:blipFill>
        <p:spPr>
          <a:xfrm>
            <a:off x="6204425" y="1008800"/>
            <a:ext cx="2718050" cy="2705700"/>
          </a:xfrm>
          <a:prstGeom prst="rect">
            <a:avLst/>
          </a:prstGeom>
          <a:noFill/>
          <a:ln>
            <a:noFill/>
          </a:ln>
        </p:spPr>
      </p:pic>
      <p:sp>
        <p:nvSpPr>
          <p:cNvPr id="931" name="Google Shape;931;p125"/>
          <p:cNvSpPr txBox="1"/>
          <p:nvPr/>
        </p:nvSpPr>
        <p:spPr>
          <a:xfrm>
            <a:off x="6392450" y="3948275"/>
            <a:ext cx="2328600" cy="9669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a:latin typeface="Pacifico"/>
                <a:ea typeface="Pacifico"/>
                <a:cs typeface="Pacifico"/>
                <a:sym typeface="Pacifico"/>
              </a:rPr>
              <a:t>HISTIOCITOSIS DE CÉLULAS DE LANGERHANS</a:t>
            </a:r>
            <a:endParaRPr>
              <a:latin typeface="Pacifico"/>
              <a:ea typeface="Pacifico"/>
              <a:cs typeface="Pacifico"/>
              <a:sym typeface="Pacific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pic>
        <p:nvPicPr>
          <p:cNvPr id="274" name="Google Shape;274;p45"/>
          <p:cNvPicPr preferRelativeResize="0"/>
          <p:nvPr/>
        </p:nvPicPr>
        <p:blipFill>
          <a:blip r:embed="rId3">
            <a:alphaModFix/>
          </a:blip>
          <a:stretch>
            <a:fillRect/>
          </a:stretch>
        </p:blipFill>
        <p:spPr>
          <a:xfrm>
            <a:off x="1607288" y="770600"/>
            <a:ext cx="5929426" cy="4372899"/>
          </a:xfrm>
          <a:prstGeom prst="rect">
            <a:avLst/>
          </a:prstGeom>
          <a:noFill/>
          <a:ln>
            <a:noFill/>
          </a:ln>
        </p:spPr>
      </p:pic>
      <p:sp>
        <p:nvSpPr>
          <p:cNvPr id="275" name="Google Shape;275;p45"/>
          <p:cNvSpPr txBox="1"/>
          <p:nvPr>
            <p:ph type="title"/>
          </p:nvPr>
        </p:nvSpPr>
        <p:spPr>
          <a:xfrm>
            <a:off x="0" y="498475"/>
            <a:ext cx="9144000" cy="535200"/>
          </a:xfrm>
          <a:prstGeom prst="rect">
            <a:avLst/>
          </a:prstGeom>
          <a:solidFill>
            <a:srgbClr val="CFE2F3"/>
          </a:solidFill>
        </p:spPr>
        <p:txBody>
          <a:bodyPr anchorCtr="0" anchor="t" bIns="91425" lIns="91425" spcFirstLastPara="1" rIns="91425" wrap="square" tIns="91425">
            <a:noAutofit/>
          </a:bodyPr>
          <a:lstStyle/>
          <a:p>
            <a:pPr indent="0" lvl="0" marL="0" rtl="0" algn="ctr">
              <a:spcBef>
                <a:spcPts val="0"/>
              </a:spcBef>
              <a:spcAft>
                <a:spcPts val="0"/>
              </a:spcAft>
              <a:buNone/>
            </a:pPr>
            <a:r>
              <a:rPr b="1" lang="es-419" sz="2000">
                <a:latin typeface="Raleway"/>
                <a:ea typeface="Raleway"/>
                <a:cs typeface="Raleway"/>
                <a:sym typeface="Raleway"/>
              </a:rPr>
              <a:t>CLASIFICACIÓN</a:t>
            </a:r>
            <a:endParaRPr b="1" sz="2000">
              <a:latin typeface="Raleway"/>
              <a:ea typeface="Raleway"/>
              <a:cs typeface="Raleway"/>
              <a:sym typeface="Raleway"/>
            </a:endParaRPr>
          </a:p>
        </p:txBody>
      </p:sp>
      <p:sp>
        <p:nvSpPr>
          <p:cNvPr id="276" name="Google Shape;276;p45"/>
          <p:cNvSpPr txBox="1"/>
          <p:nvPr>
            <p:ph type="title"/>
          </p:nvPr>
        </p:nvSpPr>
        <p:spPr>
          <a:xfrm>
            <a:off x="0" y="0"/>
            <a:ext cx="9144000" cy="499200"/>
          </a:xfrm>
          <a:prstGeom prst="rect">
            <a:avLst/>
          </a:prstGeom>
          <a:solidFill>
            <a:srgbClr val="0B5394"/>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s-419" sz="2700">
                <a:solidFill>
                  <a:srgbClr val="FFFFFF"/>
                </a:solidFill>
              </a:rPr>
              <a:t>Tumores cerebrales primarios: Aspectos generales</a:t>
            </a:r>
            <a:endParaRPr b="1" sz="2700">
              <a:solidFill>
                <a:srgbClr val="FFFFFF"/>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5" name="Shape 935"/>
        <p:cNvGrpSpPr/>
        <p:nvPr/>
      </p:nvGrpSpPr>
      <p:grpSpPr>
        <a:xfrm>
          <a:off x="0" y="0"/>
          <a:ext cx="0" cy="0"/>
          <a:chOff x="0" y="0"/>
          <a:chExt cx="0" cy="0"/>
        </a:xfrm>
      </p:grpSpPr>
      <p:sp>
        <p:nvSpPr>
          <p:cNvPr id="936" name="Google Shape;936;p126"/>
          <p:cNvSpPr txBox="1"/>
          <p:nvPr>
            <p:ph type="title"/>
          </p:nvPr>
        </p:nvSpPr>
        <p:spPr>
          <a:xfrm>
            <a:off x="0" y="0"/>
            <a:ext cx="91440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937" name="Google Shape;937;p126"/>
          <p:cNvSpPr txBox="1"/>
          <p:nvPr>
            <p:ph type="title"/>
          </p:nvPr>
        </p:nvSpPr>
        <p:spPr>
          <a:xfrm>
            <a:off x="0" y="4736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MISCELÁNEA</a:t>
            </a:r>
            <a:endParaRPr sz="2000"/>
          </a:p>
        </p:txBody>
      </p:sp>
      <p:sp>
        <p:nvSpPr>
          <p:cNvPr id="938" name="Google Shape;938;p126"/>
          <p:cNvSpPr txBox="1"/>
          <p:nvPr/>
        </p:nvSpPr>
        <p:spPr>
          <a:xfrm>
            <a:off x="0" y="1273175"/>
            <a:ext cx="4109400" cy="3000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t/>
            </a:r>
            <a:endParaRPr/>
          </a:p>
          <a:p>
            <a:pPr indent="0" lvl="0" marL="0" rtl="0" algn="just">
              <a:spcBef>
                <a:spcPts val="0"/>
              </a:spcBef>
              <a:spcAft>
                <a:spcPts val="0"/>
              </a:spcAft>
              <a:buNone/>
            </a:pPr>
            <a:r>
              <a:t/>
            </a:r>
            <a:endParaRPr/>
          </a:p>
          <a:p>
            <a:pPr indent="0" lvl="0" marL="0" rtl="0" algn="just">
              <a:spcBef>
                <a:spcPts val="0"/>
              </a:spcBef>
              <a:spcAft>
                <a:spcPts val="0"/>
              </a:spcAft>
              <a:buNone/>
            </a:pPr>
            <a:r>
              <a:rPr lang="es-419">
                <a:latin typeface="Raleway"/>
                <a:ea typeface="Raleway"/>
                <a:cs typeface="Raleway"/>
                <a:sym typeface="Raleway"/>
              </a:rPr>
              <a:t>Es un tumor muy infrecuente, de estirpe mesodérmica. Crece de restos de la notocorda en las proximidades del clivus esfenooccipital y en el sacro. </a:t>
            </a:r>
            <a:endParaRPr>
              <a:latin typeface="Raleway"/>
              <a:ea typeface="Raleway"/>
              <a:cs typeface="Raleway"/>
              <a:sym typeface="Raleway"/>
            </a:endParaRPr>
          </a:p>
          <a:p>
            <a:pPr indent="0" lvl="0" marL="0" rtl="0" algn="just">
              <a:spcBef>
                <a:spcPts val="0"/>
              </a:spcBef>
              <a:spcAft>
                <a:spcPts val="0"/>
              </a:spcAft>
              <a:buNone/>
            </a:pPr>
            <a:r>
              <a:t/>
            </a:r>
            <a:endParaRPr>
              <a:latin typeface="Raleway"/>
              <a:ea typeface="Raleway"/>
              <a:cs typeface="Raleway"/>
              <a:sym typeface="Raleway"/>
            </a:endParaRPr>
          </a:p>
          <a:p>
            <a:pPr indent="0" lvl="0" marL="0" rtl="0" algn="just">
              <a:spcBef>
                <a:spcPts val="0"/>
              </a:spcBef>
              <a:spcAft>
                <a:spcPts val="0"/>
              </a:spcAft>
              <a:buNone/>
            </a:pPr>
            <a:r>
              <a:rPr lang="es-419">
                <a:latin typeface="Raleway"/>
                <a:ea typeface="Raleway"/>
                <a:cs typeface="Raleway"/>
                <a:sym typeface="Raleway"/>
              </a:rPr>
              <a:t>Es un tumor benigno que no invade el parénquima, pero sí destruye el hueso y se calcifica. </a:t>
            </a:r>
            <a:endParaRPr>
              <a:latin typeface="Raleway"/>
              <a:ea typeface="Raleway"/>
              <a:cs typeface="Raleway"/>
              <a:sym typeface="Raleway"/>
            </a:endParaRPr>
          </a:p>
          <a:p>
            <a:pPr indent="0" lvl="0" marL="0" rtl="0" algn="just">
              <a:spcBef>
                <a:spcPts val="0"/>
              </a:spcBef>
              <a:spcAft>
                <a:spcPts val="0"/>
              </a:spcAft>
              <a:buNone/>
            </a:pPr>
            <a:r>
              <a:t/>
            </a:r>
            <a:endParaRPr>
              <a:latin typeface="Raleway"/>
              <a:ea typeface="Raleway"/>
              <a:cs typeface="Raleway"/>
              <a:sym typeface="Raleway"/>
            </a:endParaRPr>
          </a:p>
          <a:p>
            <a:pPr indent="0" lvl="0" marL="0" rtl="0" algn="just">
              <a:spcBef>
                <a:spcPts val="0"/>
              </a:spcBef>
              <a:spcAft>
                <a:spcPts val="0"/>
              </a:spcAft>
              <a:buNone/>
            </a:pPr>
            <a:r>
              <a:rPr lang="es-419">
                <a:latin typeface="Raleway"/>
                <a:ea typeface="Raleway"/>
                <a:cs typeface="Raleway"/>
                <a:sym typeface="Raleway"/>
              </a:rPr>
              <a:t>En su crecimiento engloba pares craneales, estructuras vasculares y el tronco cerebral, por lo que puede ser inextirpable. Es poco radiosensible. Si no se extirpa completamente, recidiva y el pronóstico es malo </a:t>
            </a:r>
            <a:endParaRPr>
              <a:latin typeface="Raleway"/>
              <a:ea typeface="Raleway"/>
              <a:cs typeface="Raleway"/>
              <a:sym typeface="Raleway"/>
            </a:endParaRPr>
          </a:p>
        </p:txBody>
      </p:sp>
      <p:sp>
        <p:nvSpPr>
          <p:cNvPr id="939" name="Google Shape;939;p126"/>
          <p:cNvSpPr txBox="1"/>
          <p:nvPr/>
        </p:nvSpPr>
        <p:spPr>
          <a:xfrm>
            <a:off x="0" y="1008800"/>
            <a:ext cx="9144000" cy="481800"/>
          </a:xfrm>
          <a:prstGeom prst="rect">
            <a:avLst/>
          </a:prstGeom>
          <a:solidFill>
            <a:srgbClr val="FFE59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sz="2100">
                <a:latin typeface="Raleway"/>
                <a:ea typeface="Raleway"/>
                <a:cs typeface="Raleway"/>
                <a:sym typeface="Raleway"/>
              </a:rPr>
              <a:t>                  </a:t>
            </a:r>
            <a:r>
              <a:rPr b="1" lang="es-419" sz="2100">
                <a:latin typeface="Raleway"/>
                <a:ea typeface="Raleway"/>
                <a:cs typeface="Raleway"/>
                <a:sym typeface="Raleway"/>
              </a:rPr>
              <a:t>CORDOMA</a:t>
            </a:r>
            <a:endParaRPr b="1" sz="2100">
              <a:latin typeface="Raleway"/>
              <a:ea typeface="Raleway"/>
              <a:cs typeface="Raleway"/>
              <a:sym typeface="Raleway"/>
            </a:endParaRPr>
          </a:p>
        </p:txBody>
      </p:sp>
      <p:pic>
        <p:nvPicPr>
          <p:cNvPr id="940" name="Google Shape;940;p126"/>
          <p:cNvPicPr preferRelativeResize="0"/>
          <p:nvPr/>
        </p:nvPicPr>
        <p:blipFill rotWithShape="1">
          <a:blip r:embed="rId3">
            <a:alphaModFix/>
          </a:blip>
          <a:srcRect b="17917" l="51715" r="23720" t="53043"/>
          <a:stretch/>
        </p:blipFill>
        <p:spPr>
          <a:xfrm>
            <a:off x="4754050" y="1008800"/>
            <a:ext cx="4389948" cy="2674326"/>
          </a:xfrm>
          <a:prstGeom prst="rect">
            <a:avLst/>
          </a:prstGeom>
          <a:noFill/>
          <a:ln>
            <a:noFill/>
          </a:ln>
        </p:spPr>
      </p:pic>
      <p:sp>
        <p:nvSpPr>
          <p:cNvPr id="941" name="Google Shape;941;p126"/>
          <p:cNvSpPr txBox="1"/>
          <p:nvPr/>
        </p:nvSpPr>
        <p:spPr>
          <a:xfrm>
            <a:off x="5565725" y="3800550"/>
            <a:ext cx="2766600" cy="535200"/>
          </a:xfrm>
          <a:prstGeom prst="rect">
            <a:avLst/>
          </a:prstGeom>
          <a:solidFill>
            <a:srgbClr val="A4C2F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a:latin typeface="Pacifico"/>
                <a:ea typeface="Pacifico"/>
                <a:cs typeface="Pacifico"/>
                <a:sym typeface="Pacifico"/>
              </a:rPr>
              <a:t>CORDOMA DEL CLIVUS</a:t>
            </a:r>
            <a:endParaRPr>
              <a:latin typeface="Pacifico"/>
              <a:ea typeface="Pacifico"/>
              <a:cs typeface="Pacifico"/>
              <a:sym typeface="Pacifico"/>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5" name="Shape 945"/>
        <p:cNvGrpSpPr/>
        <p:nvPr/>
      </p:nvGrpSpPr>
      <p:grpSpPr>
        <a:xfrm>
          <a:off x="0" y="0"/>
          <a:ext cx="0" cy="0"/>
          <a:chOff x="0" y="0"/>
          <a:chExt cx="0" cy="0"/>
        </a:xfrm>
      </p:grpSpPr>
      <p:sp>
        <p:nvSpPr>
          <p:cNvPr id="946" name="Google Shape;946;p127"/>
          <p:cNvSpPr txBox="1"/>
          <p:nvPr/>
        </p:nvSpPr>
        <p:spPr>
          <a:xfrm>
            <a:off x="80575" y="1356400"/>
            <a:ext cx="5197200" cy="3000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s-419">
                <a:latin typeface="Raleway"/>
                <a:ea typeface="Raleway"/>
                <a:cs typeface="Raleway"/>
                <a:sym typeface="Raleway"/>
              </a:rPr>
              <a:t>Es una variedad rara. Crecen en el ángulo pontocerebeloso (50% de los casos) y el resto en posición paraselar, en el díploe y en otras localizaciones menos frecuentes. </a:t>
            </a:r>
            <a:endParaRPr>
              <a:latin typeface="Raleway"/>
              <a:ea typeface="Raleway"/>
              <a:cs typeface="Raleway"/>
              <a:sym typeface="Raleway"/>
            </a:endParaRPr>
          </a:p>
          <a:p>
            <a:pPr indent="0" lvl="0" marL="0" rtl="0" algn="just">
              <a:spcBef>
                <a:spcPts val="0"/>
              </a:spcBef>
              <a:spcAft>
                <a:spcPts val="0"/>
              </a:spcAft>
              <a:buNone/>
            </a:pPr>
            <a:r>
              <a:t/>
            </a:r>
            <a:endParaRPr>
              <a:latin typeface="Raleway"/>
              <a:ea typeface="Raleway"/>
              <a:cs typeface="Raleway"/>
              <a:sym typeface="Raleway"/>
            </a:endParaRPr>
          </a:p>
          <a:p>
            <a:pPr indent="0" lvl="0" marL="0" rtl="0" algn="just">
              <a:spcBef>
                <a:spcPts val="0"/>
              </a:spcBef>
              <a:spcAft>
                <a:spcPts val="0"/>
              </a:spcAft>
              <a:buNone/>
            </a:pPr>
            <a:r>
              <a:rPr lang="es-419">
                <a:latin typeface="Raleway"/>
                <a:ea typeface="Raleway"/>
                <a:cs typeface="Raleway"/>
                <a:sym typeface="Raleway"/>
              </a:rPr>
              <a:t>El cuadro clínico depende de su localización. En el ángulo pontocerebeloso produce un síndrome similar al del </a:t>
            </a:r>
            <a:endParaRPr>
              <a:latin typeface="Raleway"/>
              <a:ea typeface="Raleway"/>
              <a:cs typeface="Raleway"/>
              <a:sym typeface="Raleway"/>
            </a:endParaRPr>
          </a:p>
          <a:p>
            <a:pPr indent="0" lvl="0" marL="0" rtl="0" algn="just">
              <a:spcBef>
                <a:spcPts val="0"/>
              </a:spcBef>
              <a:spcAft>
                <a:spcPts val="0"/>
              </a:spcAft>
              <a:buNone/>
            </a:pPr>
            <a:r>
              <a:rPr lang="es-419">
                <a:latin typeface="Raleway"/>
                <a:ea typeface="Raleway"/>
                <a:cs typeface="Raleway"/>
                <a:sym typeface="Raleway"/>
              </a:rPr>
              <a:t> schwannoma del VIII par, con la salvedad de que en lugar del inicio por sordera puede comenzar por la clínica de lesión de otros pares craneales (facial o trigémino). </a:t>
            </a:r>
            <a:endParaRPr>
              <a:latin typeface="Raleway"/>
              <a:ea typeface="Raleway"/>
              <a:cs typeface="Raleway"/>
              <a:sym typeface="Raleway"/>
            </a:endParaRPr>
          </a:p>
          <a:p>
            <a:pPr indent="0" lvl="0" marL="0" rtl="0" algn="just">
              <a:spcBef>
                <a:spcPts val="0"/>
              </a:spcBef>
              <a:spcAft>
                <a:spcPts val="0"/>
              </a:spcAft>
              <a:buNone/>
            </a:pPr>
            <a:r>
              <a:t/>
            </a:r>
            <a:endParaRPr>
              <a:latin typeface="Raleway"/>
              <a:ea typeface="Raleway"/>
              <a:cs typeface="Raleway"/>
              <a:sym typeface="Raleway"/>
            </a:endParaRPr>
          </a:p>
          <a:p>
            <a:pPr indent="0" lvl="0" marL="0" rtl="0" algn="just">
              <a:spcBef>
                <a:spcPts val="0"/>
              </a:spcBef>
              <a:spcAft>
                <a:spcPts val="0"/>
              </a:spcAft>
              <a:buNone/>
            </a:pPr>
            <a:r>
              <a:rPr lang="es-419">
                <a:latin typeface="Raleway"/>
                <a:ea typeface="Raleway"/>
                <a:cs typeface="Raleway"/>
                <a:sym typeface="Raleway"/>
              </a:rPr>
              <a:t>En la TC aparecen como masas quísticas bien delimitadas, no calcificadas, con un contenido denso diferente al LCR. </a:t>
            </a:r>
            <a:endParaRPr>
              <a:latin typeface="Raleway"/>
              <a:ea typeface="Raleway"/>
              <a:cs typeface="Raleway"/>
              <a:sym typeface="Raleway"/>
            </a:endParaRPr>
          </a:p>
          <a:p>
            <a:pPr indent="0" lvl="0" marL="0" rtl="0" algn="just">
              <a:spcBef>
                <a:spcPts val="0"/>
              </a:spcBef>
              <a:spcAft>
                <a:spcPts val="0"/>
              </a:spcAft>
              <a:buNone/>
            </a:pPr>
            <a:r>
              <a:t/>
            </a:r>
            <a:endParaRPr>
              <a:latin typeface="Raleway"/>
              <a:ea typeface="Raleway"/>
              <a:cs typeface="Raleway"/>
              <a:sym typeface="Raleway"/>
            </a:endParaRPr>
          </a:p>
          <a:p>
            <a:pPr indent="0" lvl="0" marL="0" rtl="0" algn="just">
              <a:spcBef>
                <a:spcPts val="0"/>
              </a:spcBef>
              <a:spcAft>
                <a:spcPts val="0"/>
              </a:spcAft>
              <a:buNone/>
            </a:pPr>
            <a:r>
              <a:rPr lang="es-419">
                <a:latin typeface="Raleway"/>
                <a:ea typeface="Raleway"/>
                <a:cs typeface="Raleway"/>
                <a:sym typeface="Raleway"/>
              </a:rPr>
              <a:t>El tratamiento es quirúrgico, pero la extirpación completa es difícil, porque el tumor se introduce entre los pares craneales y hacia el cuarto ventrículo con adherencias por reacciones inflamatorias.</a:t>
            </a:r>
            <a:endParaRPr>
              <a:latin typeface="Raleway"/>
              <a:ea typeface="Raleway"/>
              <a:cs typeface="Raleway"/>
              <a:sym typeface="Raleway"/>
            </a:endParaRPr>
          </a:p>
          <a:p>
            <a:pPr indent="0" lvl="0" marL="0" rtl="0" algn="l">
              <a:spcBef>
                <a:spcPts val="0"/>
              </a:spcBef>
              <a:spcAft>
                <a:spcPts val="0"/>
              </a:spcAft>
              <a:buNone/>
            </a:pPr>
            <a:r>
              <a:t/>
            </a:r>
            <a:endParaRPr/>
          </a:p>
        </p:txBody>
      </p:sp>
      <p:sp>
        <p:nvSpPr>
          <p:cNvPr id="947" name="Google Shape;947;p127"/>
          <p:cNvSpPr txBox="1"/>
          <p:nvPr>
            <p:ph type="title"/>
          </p:nvPr>
        </p:nvSpPr>
        <p:spPr>
          <a:xfrm>
            <a:off x="0" y="0"/>
            <a:ext cx="91440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948" name="Google Shape;948;p127"/>
          <p:cNvSpPr txBox="1"/>
          <p:nvPr>
            <p:ph type="title"/>
          </p:nvPr>
        </p:nvSpPr>
        <p:spPr>
          <a:xfrm>
            <a:off x="0" y="4736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MISCELÁNEA</a:t>
            </a:r>
            <a:endParaRPr sz="2000"/>
          </a:p>
        </p:txBody>
      </p:sp>
      <p:sp>
        <p:nvSpPr>
          <p:cNvPr id="949" name="Google Shape;949;p127"/>
          <p:cNvSpPr txBox="1"/>
          <p:nvPr/>
        </p:nvSpPr>
        <p:spPr>
          <a:xfrm>
            <a:off x="0" y="1028100"/>
            <a:ext cx="5667300" cy="395400"/>
          </a:xfrm>
          <a:prstGeom prst="rect">
            <a:avLst/>
          </a:prstGeom>
          <a:solidFill>
            <a:srgbClr val="FFE599"/>
          </a:solidFill>
          <a:ln cap="flat" cmpd="sng" w="9525">
            <a:solidFill>
              <a:srgbClr val="FFE59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s-419" sz="1900">
                <a:latin typeface="Impact"/>
                <a:ea typeface="Impact"/>
                <a:cs typeface="Impact"/>
                <a:sym typeface="Impact"/>
              </a:rPr>
              <a:t>    </a:t>
            </a:r>
            <a:r>
              <a:rPr lang="es-419" sz="1900">
                <a:latin typeface="Raleway"/>
                <a:ea typeface="Raleway"/>
                <a:cs typeface="Raleway"/>
                <a:sym typeface="Raleway"/>
              </a:rPr>
              <a:t>                    </a:t>
            </a:r>
            <a:r>
              <a:rPr b="1" lang="es-419" sz="1900">
                <a:latin typeface="Raleway"/>
                <a:ea typeface="Raleway"/>
                <a:cs typeface="Raleway"/>
                <a:sym typeface="Raleway"/>
              </a:rPr>
              <a:t>QUISTE EPIDERMOIDE</a:t>
            </a:r>
            <a:endParaRPr b="1" sz="1900">
              <a:latin typeface="Raleway"/>
              <a:ea typeface="Raleway"/>
              <a:cs typeface="Raleway"/>
              <a:sym typeface="Raleway"/>
            </a:endParaRPr>
          </a:p>
          <a:p>
            <a:pPr indent="0" lvl="0" marL="0" rtl="0" algn="l">
              <a:spcBef>
                <a:spcPts val="0"/>
              </a:spcBef>
              <a:spcAft>
                <a:spcPts val="0"/>
              </a:spcAft>
              <a:buNone/>
            </a:pPr>
            <a:r>
              <a:t/>
            </a:r>
            <a:endParaRPr b="1" sz="1900">
              <a:latin typeface="Playfair Display"/>
              <a:ea typeface="Playfair Display"/>
              <a:cs typeface="Playfair Display"/>
              <a:sym typeface="Playfair Display"/>
            </a:endParaRPr>
          </a:p>
          <a:p>
            <a:pPr indent="0" lvl="0" marL="0" rtl="0" algn="l">
              <a:spcBef>
                <a:spcPts val="0"/>
              </a:spcBef>
              <a:spcAft>
                <a:spcPts val="0"/>
              </a:spcAft>
              <a:buNone/>
            </a:pPr>
            <a:r>
              <a:t/>
            </a:r>
            <a:endParaRPr sz="1900">
              <a:latin typeface="Playfair Display"/>
              <a:ea typeface="Playfair Display"/>
              <a:cs typeface="Playfair Display"/>
              <a:sym typeface="Playfair Display"/>
            </a:endParaRPr>
          </a:p>
        </p:txBody>
      </p:sp>
      <p:pic>
        <p:nvPicPr>
          <p:cNvPr id="950" name="Google Shape;950;p127"/>
          <p:cNvPicPr preferRelativeResize="0"/>
          <p:nvPr/>
        </p:nvPicPr>
        <p:blipFill rotWithShape="1">
          <a:blip r:embed="rId3">
            <a:alphaModFix/>
          </a:blip>
          <a:srcRect b="29554" l="23623" r="51111" t="16456"/>
          <a:stretch/>
        </p:blipFill>
        <p:spPr>
          <a:xfrm>
            <a:off x="5667225" y="1030000"/>
            <a:ext cx="3476774" cy="2918275"/>
          </a:xfrm>
          <a:prstGeom prst="rect">
            <a:avLst/>
          </a:prstGeom>
          <a:noFill/>
          <a:ln>
            <a:noFill/>
          </a:ln>
        </p:spPr>
      </p:pic>
      <p:sp>
        <p:nvSpPr>
          <p:cNvPr id="951" name="Google Shape;951;p127"/>
          <p:cNvSpPr txBox="1"/>
          <p:nvPr/>
        </p:nvSpPr>
        <p:spPr>
          <a:xfrm>
            <a:off x="6241313" y="3969475"/>
            <a:ext cx="2328600" cy="9669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a:latin typeface="Pacifico"/>
                <a:ea typeface="Pacifico"/>
                <a:cs typeface="Pacifico"/>
                <a:sym typeface="Pacifico"/>
              </a:rPr>
              <a:t>QUISTE EPIDERMOIDE DE  LA FOSA POSTERIOR</a:t>
            </a:r>
            <a:endParaRPr>
              <a:latin typeface="Pacifico"/>
              <a:ea typeface="Pacifico"/>
              <a:cs typeface="Pacifico"/>
              <a:sym typeface="Pacifico"/>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5" name="Shape 955"/>
        <p:cNvGrpSpPr/>
        <p:nvPr/>
      </p:nvGrpSpPr>
      <p:grpSpPr>
        <a:xfrm>
          <a:off x="0" y="0"/>
          <a:ext cx="0" cy="0"/>
          <a:chOff x="0" y="0"/>
          <a:chExt cx="0" cy="0"/>
        </a:xfrm>
      </p:grpSpPr>
      <p:sp>
        <p:nvSpPr>
          <p:cNvPr id="956" name="Google Shape;956;p128"/>
          <p:cNvSpPr txBox="1"/>
          <p:nvPr>
            <p:ph type="title"/>
          </p:nvPr>
        </p:nvSpPr>
        <p:spPr>
          <a:xfrm>
            <a:off x="0" y="0"/>
            <a:ext cx="91440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a:t>Principales tipos de tumores cerebrales</a:t>
            </a:r>
            <a:endParaRPr/>
          </a:p>
        </p:txBody>
      </p:sp>
      <p:sp>
        <p:nvSpPr>
          <p:cNvPr id="957" name="Google Shape;957;p128"/>
          <p:cNvSpPr txBox="1"/>
          <p:nvPr>
            <p:ph type="title"/>
          </p:nvPr>
        </p:nvSpPr>
        <p:spPr>
          <a:xfrm>
            <a:off x="0" y="473600"/>
            <a:ext cx="9144000" cy="535200"/>
          </a:xfrm>
          <a:prstGeom prst="rect">
            <a:avLst/>
          </a:prstGeom>
          <a:solidFill>
            <a:srgbClr val="A4C2F4"/>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2000"/>
              <a:t>MISCELÁNEA</a:t>
            </a:r>
            <a:endParaRPr sz="2000"/>
          </a:p>
        </p:txBody>
      </p:sp>
      <p:sp>
        <p:nvSpPr>
          <p:cNvPr id="958" name="Google Shape;958;p128"/>
          <p:cNvSpPr txBox="1"/>
          <p:nvPr/>
        </p:nvSpPr>
        <p:spPr>
          <a:xfrm>
            <a:off x="0" y="1028100"/>
            <a:ext cx="9144000" cy="395400"/>
          </a:xfrm>
          <a:prstGeom prst="rect">
            <a:avLst/>
          </a:prstGeom>
          <a:solidFill>
            <a:srgbClr val="FFE599"/>
          </a:solidFill>
          <a:ln cap="flat" cmpd="sng" w="9525">
            <a:solidFill>
              <a:srgbClr val="FFE59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s-419" sz="1900">
                <a:latin typeface="Raleway"/>
                <a:ea typeface="Raleway"/>
                <a:cs typeface="Raleway"/>
                <a:sym typeface="Raleway"/>
              </a:rPr>
              <a:t>  </a:t>
            </a:r>
            <a:r>
              <a:rPr b="1" lang="es-419" sz="1900">
                <a:latin typeface="Raleway"/>
                <a:ea typeface="Raleway"/>
                <a:cs typeface="Raleway"/>
                <a:sym typeface="Raleway"/>
              </a:rPr>
              <a:t>QUISTE  COLOIDE DEL TERCER </a:t>
            </a:r>
            <a:r>
              <a:rPr b="1" lang="es-419" sz="1900">
                <a:latin typeface="Raleway"/>
                <a:ea typeface="Raleway"/>
                <a:cs typeface="Raleway"/>
                <a:sym typeface="Raleway"/>
              </a:rPr>
              <a:t>VENTRÍCULO</a:t>
            </a:r>
            <a:endParaRPr b="1" sz="1900">
              <a:latin typeface="Raleway"/>
              <a:ea typeface="Raleway"/>
              <a:cs typeface="Raleway"/>
              <a:sym typeface="Raleway"/>
            </a:endParaRPr>
          </a:p>
          <a:p>
            <a:pPr indent="0" lvl="0" marL="0" rtl="0" algn="l">
              <a:spcBef>
                <a:spcPts val="0"/>
              </a:spcBef>
              <a:spcAft>
                <a:spcPts val="0"/>
              </a:spcAft>
              <a:buNone/>
            </a:pPr>
            <a:r>
              <a:t/>
            </a:r>
            <a:endParaRPr b="1" sz="1900">
              <a:latin typeface="Raleway"/>
              <a:ea typeface="Raleway"/>
              <a:cs typeface="Raleway"/>
              <a:sym typeface="Raleway"/>
            </a:endParaRPr>
          </a:p>
          <a:p>
            <a:pPr indent="0" lvl="0" marL="0" rtl="0" algn="l">
              <a:spcBef>
                <a:spcPts val="0"/>
              </a:spcBef>
              <a:spcAft>
                <a:spcPts val="0"/>
              </a:spcAft>
              <a:buNone/>
            </a:pPr>
            <a:r>
              <a:t/>
            </a:r>
            <a:endParaRPr sz="1900">
              <a:latin typeface="Raleway"/>
              <a:ea typeface="Raleway"/>
              <a:cs typeface="Raleway"/>
              <a:sym typeface="Raleway"/>
            </a:endParaRPr>
          </a:p>
        </p:txBody>
      </p:sp>
      <p:sp>
        <p:nvSpPr>
          <p:cNvPr id="959" name="Google Shape;959;p128"/>
          <p:cNvSpPr txBox="1"/>
          <p:nvPr/>
        </p:nvSpPr>
        <p:spPr>
          <a:xfrm>
            <a:off x="0" y="1523400"/>
            <a:ext cx="5062800" cy="3000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s-419">
                <a:latin typeface="Raleway"/>
                <a:ea typeface="Raleway"/>
                <a:cs typeface="Raleway"/>
                <a:sym typeface="Raleway"/>
              </a:rPr>
              <a:t>Este tumor infrecuente es benigno. </a:t>
            </a:r>
            <a:endParaRPr>
              <a:latin typeface="Raleway"/>
              <a:ea typeface="Raleway"/>
              <a:cs typeface="Raleway"/>
              <a:sym typeface="Raleway"/>
            </a:endParaRPr>
          </a:p>
          <a:p>
            <a:pPr indent="0" lvl="0" marL="0" rtl="0" algn="just">
              <a:spcBef>
                <a:spcPts val="0"/>
              </a:spcBef>
              <a:spcAft>
                <a:spcPts val="0"/>
              </a:spcAft>
              <a:buNone/>
            </a:pPr>
            <a:r>
              <a:rPr lang="es-419">
                <a:latin typeface="Raleway"/>
                <a:ea typeface="Raleway"/>
                <a:cs typeface="Raleway"/>
                <a:sym typeface="Raleway"/>
              </a:rPr>
              <a:t>Crece prácticamente siempre en el interior del tercer ventrículo en la proximidad del agujero de Monro.</a:t>
            </a:r>
            <a:endParaRPr>
              <a:latin typeface="Raleway"/>
              <a:ea typeface="Raleway"/>
              <a:cs typeface="Raleway"/>
              <a:sym typeface="Raleway"/>
            </a:endParaRPr>
          </a:p>
          <a:p>
            <a:pPr indent="0" lvl="0" marL="0" rtl="0" algn="just">
              <a:spcBef>
                <a:spcPts val="0"/>
              </a:spcBef>
              <a:spcAft>
                <a:spcPts val="0"/>
              </a:spcAft>
              <a:buNone/>
            </a:pPr>
            <a:r>
              <a:rPr lang="es-419">
                <a:latin typeface="Raleway"/>
                <a:ea typeface="Raleway"/>
                <a:cs typeface="Raleway"/>
                <a:sym typeface="Raleway"/>
              </a:rPr>
              <a:t> </a:t>
            </a:r>
            <a:endParaRPr>
              <a:latin typeface="Raleway"/>
              <a:ea typeface="Raleway"/>
              <a:cs typeface="Raleway"/>
              <a:sym typeface="Raleway"/>
            </a:endParaRPr>
          </a:p>
          <a:p>
            <a:pPr indent="0" lvl="0" marL="0" rtl="0" algn="just">
              <a:spcBef>
                <a:spcPts val="0"/>
              </a:spcBef>
              <a:spcAft>
                <a:spcPts val="0"/>
              </a:spcAft>
              <a:buNone/>
            </a:pPr>
            <a:r>
              <a:rPr lang="es-419">
                <a:latin typeface="Raleway"/>
                <a:ea typeface="Raleway"/>
                <a:cs typeface="Raleway"/>
                <a:sym typeface="Raleway"/>
              </a:rPr>
              <a:t>Produce precozmente hidrocefalia y escasos signos focales. La cefalea puede ser intermitente y aliviarse en alguna postura en la que el tumor permite el drenaje del LCR</a:t>
            </a:r>
            <a:endParaRPr>
              <a:latin typeface="Raleway"/>
              <a:ea typeface="Raleway"/>
              <a:cs typeface="Raleway"/>
              <a:sym typeface="Raleway"/>
            </a:endParaRPr>
          </a:p>
          <a:p>
            <a:pPr indent="0" lvl="0" marL="0" rtl="0" algn="just">
              <a:spcBef>
                <a:spcPts val="0"/>
              </a:spcBef>
              <a:spcAft>
                <a:spcPts val="0"/>
              </a:spcAft>
              <a:buNone/>
            </a:pPr>
            <a:r>
              <a:t/>
            </a:r>
            <a:endParaRPr>
              <a:latin typeface="Raleway"/>
              <a:ea typeface="Raleway"/>
              <a:cs typeface="Raleway"/>
              <a:sym typeface="Raleway"/>
            </a:endParaRPr>
          </a:p>
          <a:p>
            <a:pPr indent="0" lvl="0" marL="0" rtl="0" algn="just">
              <a:spcBef>
                <a:spcPts val="0"/>
              </a:spcBef>
              <a:spcAft>
                <a:spcPts val="0"/>
              </a:spcAft>
              <a:buNone/>
            </a:pPr>
            <a:r>
              <a:rPr lang="es-419">
                <a:latin typeface="Raleway"/>
                <a:ea typeface="Raleway"/>
                <a:cs typeface="Raleway"/>
                <a:sym typeface="Raleway"/>
              </a:rPr>
              <a:t>La presión sobre los fórnix o las paredes del ventrículo produce un cuadro muy engañoso con síntomas de tipo ansioso y depresivo, o con trastornos de memoria y conducta histeroide</a:t>
            </a:r>
            <a:endParaRPr>
              <a:latin typeface="Raleway"/>
              <a:ea typeface="Raleway"/>
              <a:cs typeface="Raleway"/>
              <a:sym typeface="Raleway"/>
            </a:endParaRPr>
          </a:p>
          <a:p>
            <a:pPr indent="0" lvl="0" marL="0" rtl="0" algn="just">
              <a:spcBef>
                <a:spcPts val="0"/>
              </a:spcBef>
              <a:spcAft>
                <a:spcPts val="0"/>
              </a:spcAft>
              <a:buNone/>
            </a:pPr>
            <a:r>
              <a:t/>
            </a:r>
            <a:endParaRPr>
              <a:latin typeface="Raleway"/>
              <a:ea typeface="Raleway"/>
              <a:cs typeface="Raleway"/>
              <a:sym typeface="Raleway"/>
            </a:endParaRPr>
          </a:p>
          <a:p>
            <a:pPr indent="0" lvl="0" marL="0" rtl="0" algn="just">
              <a:spcBef>
                <a:spcPts val="0"/>
              </a:spcBef>
              <a:spcAft>
                <a:spcPts val="0"/>
              </a:spcAft>
              <a:buNone/>
            </a:pPr>
            <a:r>
              <a:rPr lang="es-419">
                <a:latin typeface="Raleway"/>
                <a:ea typeface="Raleway"/>
                <a:cs typeface="Raleway"/>
                <a:sym typeface="Raleway"/>
              </a:rPr>
              <a:t>El diagnóstico es seguro por RM, que permite identificar el nódulo tumoral quístico, que capta o no contraste, en la localización típica y la hidrocefalia </a:t>
            </a:r>
            <a:endParaRPr>
              <a:latin typeface="Raleway"/>
              <a:ea typeface="Raleway"/>
              <a:cs typeface="Raleway"/>
              <a:sym typeface="Raleway"/>
            </a:endParaRPr>
          </a:p>
        </p:txBody>
      </p:sp>
      <p:pic>
        <p:nvPicPr>
          <p:cNvPr id="960" name="Google Shape;960;p128"/>
          <p:cNvPicPr preferRelativeResize="0"/>
          <p:nvPr/>
        </p:nvPicPr>
        <p:blipFill rotWithShape="1">
          <a:blip r:embed="rId3">
            <a:alphaModFix/>
          </a:blip>
          <a:srcRect b="30895" l="51226" r="24745" t="29887"/>
          <a:stretch/>
        </p:blipFill>
        <p:spPr>
          <a:xfrm>
            <a:off x="5828400" y="1442800"/>
            <a:ext cx="2820175" cy="2587926"/>
          </a:xfrm>
          <a:prstGeom prst="rect">
            <a:avLst/>
          </a:prstGeom>
          <a:noFill/>
          <a:ln>
            <a:noFill/>
          </a:ln>
        </p:spPr>
      </p:pic>
      <p:sp>
        <p:nvSpPr>
          <p:cNvPr id="961" name="Google Shape;961;p128"/>
          <p:cNvSpPr txBox="1"/>
          <p:nvPr/>
        </p:nvSpPr>
        <p:spPr>
          <a:xfrm>
            <a:off x="6005038" y="4050025"/>
            <a:ext cx="2466900" cy="9669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a:latin typeface="Pacifico"/>
                <a:ea typeface="Pacifico"/>
                <a:cs typeface="Pacifico"/>
                <a:sym typeface="Pacifico"/>
              </a:rPr>
              <a:t>QUISTE COLOIDE DEL TERCER </a:t>
            </a:r>
            <a:r>
              <a:rPr lang="es-419">
                <a:latin typeface="Pacifico"/>
                <a:ea typeface="Pacifico"/>
                <a:cs typeface="Pacifico"/>
                <a:sym typeface="Pacifico"/>
              </a:rPr>
              <a:t>VENTRÍCULO SIN HIDROCEFALIA</a:t>
            </a:r>
            <a:endParaRPr>
              <a:latin typeface="Pacifico"/>
              <a:ea typeface="Pacifico"/>
              <a:cs typeface="Pacifico"/>
              <a:sym typeface="Pacifico"/>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5" name="Shape 965"/>
        <p:cNvGrpSpPr/>
        <p:nvPr/>
      </p:nvGrpSpPr>
      <p:grpSpPr>
        <a:xfrm>
          <a:off x="0" y="0"/>
          <a:ext cx="0" cy="0"/>
          <a:chOff x="0" y="0"/>
          <a:chExt cx="0" cy="0"/>
        </a:xfrm>
      </p:grpSpPr>
      <p:sp>
        <p:nvSpPr>
          <p:cNvPr id="966" name="Google Shape;966;p129"/>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419"/>
              <a:t>COMPLICACIONES </a:t>
            </a:r>
            <a:r>
              <a:rPr lang="es-419"/>
              <a:t>NEUROLÓGICAS</a:t>
            </a:r>
            <a:r>
              <a:rPr lang="es-419"/>
              <a:t> DEL </a:t>
            </a:r>
            <a:r>
              <a:rPr lang="es-419"/>
              <a:t>CÁNCER</a:t>
            </a:r>
            <a:r>
              <a:rPr lang="es-419"/>
              <a:t> </a:t>
            </a:r>
            <a:r>
              <a:rPr lang="es-419"/>
              <a:t>SISTÉMICO</a:t>
            </a:r>
            <a:r>
              <a:rPr lang="es-419"/>
              <a:t> Y DE SU TRATAMIENTO</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0" name="Shape 970"/>
        <p:cNvGrpSpPr/>
        <p:nvPr/>
      </p:nvGrpSpPr>
      <p:grpSpPr>
        <a:xfrm>
          <a:off x="0" y="0"/>
          <a:ext cx="0" cy="0"/>
          <a:chOff x="0" y="0"/>
          <a:chExt cx="0" cy="0"/>
        </a:xfrm>
      </p:grpSpPr>
      <p:sp>
        <p:nvSpPr>
          <p:cNvPr id="971" name="Google Shape;971;p130"/>
          <p:cNvSpPr txBox="1"/>
          <p:nvPr>
            <p:ph type="title"/>
          </p:nvPr>
        </p:nvSpPr>
        <p:spPr>
          <a:xfrm>
            <a:off x="0" y="0"/>
            <a:ext cx="9144000" cy="90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a:t>COMPLICACIONES </a:t>
            </a:r>
            <a:r>
              <a:rPr lang="es-419"/>
              <a:t>NEUROLÓGICAS</a:t>
            </a:r>
            <a:r>
              <a:rPr lang="es-419"/>
              <a:t> DEL </a:t>
            </a:r>
            <a:r>
              <a:rPr lang="es-419"/>
              <a:t>CÁNCER</a:t>
            </a:r>
            <a:r>
              <a:rPr lang="es-419"/>
              <a:t> </a:t>
            </a:r>
            <a:r>
              <a:rPr lang="es-419"/>
              <a:t>SISTÉMICO</a:t>
            </a:r>
            <a:r>
              <a:rPr lang="es-419"/>
              <a:t> Y DE SU TRATAMIENTO</a:t>
            </a:r>
            <a:endParaRPr/>
          </a:p>
        </p:txBody>
      </p:sp>
      <p:sp>
        <p:nvSpPr>
          <p:cNvPr id="972" name="Google Shape;972;p130"/>
          <p:cNvSpPr txBox="1"/>
          <p:nvPr/>
        </p:nvSpPr>
        <p:spPr>
          <a:xfrm>
            <a:off x="1661875" y="840075"/>
            <a:ext cx="5627100" cy="395400"/>
          </a:xfrm>
          <a:prstGeom prst="rect">
            <a:avLst/>
          </a:prstGeom>
          <a:solidFill>
            <a:srgbClr val="FFE599"/>
          </a:solidFill>
          <a:ln cap="flat" cmpd="sng" w="9525">
            <a:solidFill>
              <a:srgbClr val="FFE59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419" sz="1900">
                <a:latin typeface="Playfair Display"/>
                <a:ea typeface="Playfair Display"/>
                <a:cs typeface="Playfair Display"/>
                <a:sym typeface="Playfair Display"/>
              </a:rPr>
              <a:t>  </a:t>
            </a:r>
            <a:r>
              <a:rPr b="1" lang="es-419" sz="1900">
                <a:latin typeface="Open Sans"/>
                <a:ea typeface="Open Sans"/>
                <a:cs typeface="Open Sans"/>
                <a:sym typeface="Open Sans"/>
              </a:rPr>
              <a:t>METÁSTASIS</a:t>
            </a:r>
            <a:r>
              <a:rPr b="1" lang="es-419" sz="1900">
                <a:latin typeface="Open Sans"/>
                <a:ea typeface="Open Sans"/>
                <a:cs typeface="Open Sans"/>
                <a:sym typeface="Open Sans"/>
              </a:rPr>
              <a:t> INTRAPARENQUIMATOSAS</a:t>
            </a:r>
            <a:endParaRPr b="1" sz="1900">
              <a:latin typeface="Open Sans"/>
              <a:ea typeface="Open Sans"/>
              <a:cs typeface="Open Sans"/>
              <a:sym typeface="Open Sans"/>
            </a:endParaRPr>
          </a:p>
          <a:p>
            <a:pPr indent="0" lvl="0" marL="0" rtl="0" algn="l">
              <a:spcBef>
                <a:spcPts val="0"/>
              </a:spcBef>
              <a:spcAft>
                <a:spcPts val="0"/>
              </a:spcAft>
              <a:buNone/>
            </a:pPr>
            <a:r>
              <a:t/>
            </a:r>
            <a:endParaRPr b="1" sz="1900">
              <a:latin typeface="Playfair Display"/>
              <a:ea typeface="Playfair Display"/>
              <a:cs typeface="Playfair Display"/>
              <a:sym typeface="Playfair Display"/>
            </a:endParaRPr>
          </a:p>
          <a:p>
            <a:pPr indent="0" lvl="0" marL="0" rtl="0" algn="l">
              <a:spcBef>
                <a:spcPts val="0"/>
              </a:spcBef>
              <a:spcAft>
                <a:spcPts val="0"/>
              </a:spcAft>
              <a:buNone/>
            </a:pPr>
            <a:r>
              <a:t/>
            </a:r>
            <a:endParaRPr sz="1900">
              <a:latin typeface="Playfair Display"/>
              <a:ea typeface="Playfair Display"/>
              <a:cs typeface="Playfair Display"/>
              <a:sym typeface="Playfair Display"/>
            </a:endParaRPr>
          </a:p>
        </p:txBody>
      </p:sp>
      <p:sp>
        <p:nvSpPr>
          <p:cNvPr id="973" name="Google Shape;973;p130"/>
          <p:cNvSpPr txBox="1"/>
          <p:nvPr/>
        </p:nvSpPr>
        <p:spPr>
          <a:xfrm>
            <a:off x="96600" y="1369825"/>
            <a:ext cx="3000000" cy="2193600"/>
          </a:xfrm>
          <a:prstGeom prst="rect">
            <a:avLst/>
          </a:prstGeom>
          <a:solidFill>
            <a:srgbClr val="FFD96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a:latin typeface="Lato"/>
                <a:ea typeface="Lato"/>
                <a:cs typeface="Lato"/>
                <a:sym typeface="Lato"/>
              </a:rPr>
              <a:t>Los tumores que más metastatizan al SNC por vía hematógena son :</a:t>
            </a:r>
            <a:endParaRPr b="1">
              <a:latin typeface="Lato"/>
              <a:ea typeface="Lato"/>
              <a:cs typeface="Lato"/>
              <a:sym typeface="Lato"/>
            </a:endParaRPr>
          </a:p>
          <a:p>
            <a:pPr indent="0" lvl="0" marL="0" rtl="0" algn="l">
              <a:spcBef>
                <a:spcPts val="0"/>
              </a:spcBef>
              <a:spcAft>
                <a:spcPts val="0"/>
              </a:spcAft>
              <a:buNone/>
            </a:pPr>
            <a:r>
              <a:t/>
            </a:r>
            <a:endParaRPr b="1" sz="1300">
              <a:latin typeface="Lato"/>
              <a:ea typeface="Lato"/>
              <a:cs typeface="Lato"/>
              <a:sym typeface="Lato"/>
            </a:endParaRPr>
          </a:p>
          <a:p>
            <a:pPr indent="-311150" lvl="0" marL="457200" rtl="0" algn="l">
              <a:spcBef>
                <a:spcPts val="0"/>
              </a:spcBef>
              <a:spcAft>
                <a:spcPts val="0"/>
              </a:spcAft>
              <a:buSzPts val="1300"/>
              <a:buFont typeface="Lato"/>
              <a:buChar char="●"/>
            </a:pPr>
            <a:r>
              <a:rPr b="1" lang="es-419" sz="1300">
                <a:latin typeface="Lato"/>
                <a:ea typeface="Lato"/>
                <a:cs typeface="Lato"/>
                <a:sym typeface="Lato"/>
              </a:rPr>
              <a:t> pulmón 18-64% ca.broncogenico</a:t>
            </a:r>
            <a:endParaRPr b="1" sz="1300">
              <a:latin typeface="Lato"/>
              <a:ea typeface="Lato"/>
              <a:cs typeface="Lato"/>
              <a:sym typeface="Lato"/>
            </a:endParaRPr>
          </a:p>
          <a:p>
            <a:pPr indent="-311150" lvl="0" marL="457200" rtl="0" algn="l">
              <a:spcBef>
                <a:spcPts val="0"/>
              </a:spcBef>
              <a:spcAft>
                <a:spcPts val="0"/>
              </a:spcAft>
              <a:buSzPts val="1300"/>
              <a:buFont typeface="Lato"/>
              <a:buChar char="●"/>
            </a:pPr>
            <a:r>
              <a:rPr b="1" lang="es-419" sz="1300">
                <a:latin typeface="Lato"/>
                <a:ea typeface="Lato"/>
                <a:cs typeface="Lato"/>
                <a:sym typeface="Lato"/>
              </a:rPr>
              <a:t>cáncer de mama   2-21%</a:t>
            </a:r>
            <a:endParaRPr b="1" sz="1300">
              <a:latin typeface="Lato"/>
              <a:ea typeface="Lato"/>
              <a:cs typeface="Lato"/>
              <a:sym typeface="Lato"/>
            </a:endParaRPr>
          </a:p>
          <a:p>
            <a:pPr indent="-311150" lvl="0" marL="457200" rtl="0" algn="l">
              <a:spcBef>
                <a:spcPts val="0"/>
              </a:spcBef>
              <a:spcAft>
                <a:spcPts val="0"/>
              </a:spcAft>
              <a:buSzPts val="1300"/>
              <a:buFont typeface="Lato"/>
              <a:buChar char="●"/>
            </a:pPr>
            <a:r>
              <a:rPr b="1" lang="es-419" sz="1300">
                <a:latin typeface="Lato"/>
                <a:ea typeface="Lato"/>
                <a:cs typeface="Lato"/>
                <a:sym typeface="Lato"/>
              </a:rPr>
              <a:t>melanoma (diseminado) 4-15%</a:t>
            </a:r>
            <a:endParaRPr b="1" sz="1300">
              <a:latin typeface="Lato"/>
              <a:ea typeface="Lato"/>
              <a:cs typeface="Lato"/>
              <a:sym typeface="Lato"/>
            </a:endParaRPr>
          </a:p>
          <a:p>
            <a:pPr indent="-311150" lvl="0" marL="457200" rtl="0" algn="l">
              <a:spcBef>
                <a:spcPts val="0"/>
              </a:spcBef>
              <a:spcAft>
                <a:spcPts val="0"/>
              </a:spcAft>
              <a:buSzPts val="1300"/>
              <a:buFont typeface="Lato"/>
              <a:buChar char="●"/>
            </a:pPr>
            <a:r>
              <a:rPr b="1" lang="es-419" sz="1300">
                <a:latin typeface="Lato"/>
                <a:ea typeface="Lato"/>
                <a:cs typeface="Lato"/>
                <a:sym typeface="Lato"/>
              </a:rPr>
              <a:t>tracto digestivo 2-11%</a:t>
            </a:r>
            <a:endParaRPr b="1" sz="1300">
              <a:latin typeface="Lato"/>
              <a:ea typeface="Lato"/>
              <a:cs typeface="Lato"/>
              <a:sym typeface="Lato"/>
            </a:endParaRPr>
          </a:p>
          <a:p>
            <a:pPr indent="-311150" lvl="0" marL="457200" rtl="0" algn="l">
              <a:spcBef>
                <a:spcPts val="0"/>
              </a:spcBef>
              <a:spcAft>
                <a:spcPts val="0"/>
              </a:spcAft>
              <a:buSzPts val="1300"/>
              <a:buFont typeface="Lato"/>
              <a:buChar char="●"/>
            </a:pPr>
            <a:r>
              <a:rPr b="1" lang="es-419" sz="1300">
                <a:latin typeface="Lato"/>
                <a:ea typeface="Lato"/>
                <a:cs typeface="Lato"/>
                <a:sym typeface="Lato"/>
              </a:rPr>
              <a:t>cáncer renal</a:t>
            </a:r>
            <a:endParaRPr b="1" sz="1300">
              <a:latin typeface="Lato"/>
              <a:ea typeface="Lato"/>
              <a:cs typeface="Lato"/>
              <a:sym typeface="Lato"/>
            </a:endParaRPr>
          </a:p>
          <a:p>
            <a:pPr indent="-311150" lvl="0" marL="457200" rtl="0" algn="l">
              <a:spcBef>
                <a:spcPts val="0"/>
              </a:spcBef>
              <a:spcAft>
                <a:spcPts val="0"/>
              </a:spcAft>
              <a:buSzPts val="1300"/>
              <a:buFont typeface="Lato"/>
              <a:buChar char="●"/>
            </a:pPr>
            <a:r>
              <a:rPr b="1" lang="es-419" sz="1300">
                <a:latin typeface="Lato"/>
                <a:ea typeface="Lato"/>
                <a:cs typeface="Lato"/>
                <a:sym typeface="Lato"/>
              </a:rPr>
              <a:t>cáncer cervicouterino</a:t>
            </a:r>
            <a:endParaRPr b="1" sz="1300">
              <a:latin typeface="Lato"/>
              <a:ea typeface="Lato"/>
              <a:cs typeface="Lato"/>
              <a:sym typeface="Lato"/>
            </a:endParaRPr>
          </a:p>
          <a:p>
            <a:pPr indent="0" lvl="0" marL="0" rtl="0" algn="l">
              <a:spcBef>
                <a:spcPts val="0"/>
              </a:spcBef>
              <a:spcAft>
                <a:spcPts val="0"/>
              </a:spcAft>
              <a:buNone/>
            </a:pPr>
            <a:r>
              <a:t/>
            </a:r>
            <a:endParaRPr sz="1200">
              <a:latin typeface="Lato"/>
              <a:ea typeface="Lato"/>
              <a:cs typeface="Lato"/>
              <a:sym typeface="Lato"/>
            </a:endParaRPr>
          </a:p>
        </p:txBody>
      </p:sp>
      <p:sp>
        <p:nvSpPr>
          <p:cNvPr id="974" name="Google Shape;974;p130"/>
          <p:cNvSpPr txBox="1"/>
          <p:nvPr/>
        </p:nvSpPr>
        <p:spPr>
          <a:xfrm>
            <a:off x="3341175" y="1458725"/>
            <a:ext cx="29400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1600">
                <a:latin typeface="Lato"/>
                <a:ea typeface="Lato"/>
                <a:cs typeface="Lato"/>
                <a:sym typeface="Lato"/>
              </a:rPr>
              <a:t>CLÍNICA</a:t>
            </a:r>
            <a:endParaRPr b="1" sz="1600">
              <a:latin typeface="Lato"/>
              <a:ea typeface="Lato"/>
              <a:cs typeface="Lato"/>
              <a:sym typeface="Lato"/>
            </a:endParaRPr>
          </a:p>
          <a:p>
            <a:pPr indent="0" lvl="0" marL="0" rtl="0" algn="l">
              <a:spcBef>
                <a:spcPts val="0"/>
              </a:spcBef>
              <a:spcAft>
                <a:spcPts val="0"/>
              </a:spcAft>
              <a:buNone/>
            </a:pPr>
            <a:r>
              <a:rPr lang="es-419" sz="1200">
                <a:latin typeface="Lato"/>
                <a:ea typeface="Lato"/>
                <a:cs typeface="Lato"/>
                <a:sym typeface="Lato"/>
              </a:rPr>
              <a:t>El comienzo puede ser tan agudo que simulan ictus isquémicos. Las crisis epilépticas son muy frecuentes (25%), desarrollo de HIC con cefalea (40-50%), torpor mental (65%) y vómitos.</a:t>
            </a:r>
            <a:r>
              <a:rPr lang="es-419">
                <a:latin typeface="Lato"/>
                <a:ea typeface="Lato"/>
                <a:cs typeface="Lato"/>
                <a:sym typeface="Lato"/>
              </a:rPr>
              <a:t> </a:t>
            </a:r>
            <a:endParaRPr>
              <a:latin typeface="Lato"/>
              <a:ea typeface="Lato"/>
              <a:cs typeface="Lato"/>
              <a:sym typeface="Lato"/>
            </a:endParaRPr>
          </a:p>
        </p:txBody>
      </p:sp>
      <p:sp>
        <p:nvSpPr>
          <p:cNvPr id="975" name="Google Shape;975;p130"/>
          <p:cNvSpPr txBox="1"/>
          <p:nvPr/>
        </p:nvSpPr>
        <p:spPr>
          <a:xfrm>
            <a:off x="96600" y="3491675"/>
            <a:ext cx="28068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a:latin typeface="Lato"/>
                <a:ea typeface="Lato"/>
                <a:cs typeface="Lato"/>
                <a:sym typeface="Lato"/>
              </a:rPr>
              <a:t>    </a:t>
            </a:r>
            <a:r>
              <a:rPr b="1" lang="es-419" sz="1600">
                <a:latin typeface="Lato"/>
                <a:ea typeface="Lato"/>
                <a:cs typeface="Lato"/>
                <a:sym typeface="Lato"/>
              </a:rPr>
              <a:t>   </a:t>
            </a:r>
            <a:r>
              <a:rPr b="1" lang="es-419" sz="1600">
                <a:latin typeface="Lato"/>
                <a:ea typeface="Lato"/>
                <a:cs typeface="Lato"/>
                <a:sym typeface="Lato"/>
              </a:rPr>
              <a:t>DIAGNÓSTICO</a:t>
            </a:r>
            <a:endParaRPr b="1" sz="1600">
              <a:latin typeface="Lato"/>
              <a:ea typeface="Lato"/>
              <a:cs typeface="Lato"/>
              <a:sym typeface="Lato"/>
            </a:endParaRPr>
          </a:p>
          <a:p>
            <a:pPr indent="0" lvl="0" marL="0" rtl="0" algn="ctr">
              <a:spcBef>
                <a:spcPts val="0"/>
              </a:spcBef>
              <a:spcAft>
                <a:spcPts val="0"/>
              </a:spcAft>
              <a:buNone/>
            </a:pPr>
            <a:r>
              <a:rPr lang="es-419" sz="1200">
                <a:latin typeface="Lato"/>
                <a:ea typeface="Lato"/>
                <a:cs typeface="Lato"/>
                <a:sym typeface="Lato"/>
              </a:rPr>
              <a:t>Las imágenes de las metástasis en la TC y RM estándar son inespecíficas ,la RM con las secuencias de perfusión y difusión, además de la espectroscopia, permite un diagnóstico diferencial preciso</a:t>
            </a:r>
            <a:endParaRPr sz="1200">
              <a:latin typeface="Lato"/>
              <a:ea typeface="Lato"/>
              <a:cs typeface="Lato"/>
              <a:sym typeface="Lato"/>
            </a:endParaRPr>
          </a:p>
        </p:txBody>
      </p:sp>
      <p:pic>
        <p:nvPicPr>
          <p:cNvPr id="976" name="Google Shape;976;p130"/>
          <p:cNvPicPr preferRelativeResize="0"/>
          <p:nvPr/>
        </p:nvPicPr>
        <p:blipFill rotWithShape="1">
          <a:blip r:embed="rId3">
            <a:alphaModFix/>
          </a:blip>
          <a:srcRect b="56660" l="51240" r="24069" t="19568"/>
          <a:stretch/>
        </p:blipFill>
        <p:spPr>
          <a:xfrm>
            <a:off x="6146875" y="1235463"/>
            <a:ext cx="2999999" cy="1623913"/>
          </a:xfrm>
          <a:prstGeom prst="rect">
            <a:avLst/>
          </a:prstGeom>
          <a:noFill/>
          <a:ln>
            <a:noFill/>
          </a:ln>
        </p:spPr>
      </p:pic>
      <p:sp>
        <p:nvSpPr>
          <p:cNvPr id="977" name="Google Shape;977;p130"/>
          <p:cNvSpPr txBox="1"/>
          <p:nvPr/>
        </p:nvSpPr>
        <p:spPr>
          <a:xfrm>
            <a:off x="3076875" y="3048500"/>
            <a:ext cx="6258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600">
                <a:latin typeface="Lato"/>
                <a:ea typeface="Lato"/>
                <a:cs typeface="Lato"/>
                <a:sym typeface="Lato"/>
              </a:rPr>
              <a:t>                        </a:t>
            </a:r>
            <a:r>
              <a:rPr b="1" lang="es-419" sz="1600">
                <a:latin typeface="Lato"/>
                <a:ea typeface="Lato"/>
                <a:cs typeface="Lato"/>
                <a:sym typeface="Lato"/>
              </a:rPr>
              <a:t>TRATAMIENTO</a:t>
            </a:r>
            <a:endParaRPr b="1" sz="1600">
              <a:latin typeface="Lato"/>
              <a:ea typeface="Lato"/>
              <a:cs typeface="Lato"/>
              <a:sym typeface="Lato"/>
            </a:endParaRPr>
          </a:p>
          <a:p>
            <a:pPr indent="0" lvl="0" marL="0" rtl="0" algn="l">
              <a:spcBef>
                <a:spcPts val="0"/>
              </a:spcBef>
              <a:spcAft>
                <a:spcPts val="0"/>
              </a:spcAft>
              <a:buNone/>
            </a:pPr>
            <a:r>
              <a:rPr lang="es-419" sz="1200">
                <a:latin typeface="Lato"/>
                <a:ea typeface="Lato"/>
                <a:cs typeface="Lato"/>
                <a:sym typeface="Lato"/>
              </a:rPr>
              <a:t>El tratamiento dependerá de si se trata de una única metástasis o si son metástasis múltiples:</a:t>
            </a:r>
            <a:endParaRPr sz="1200">
              <a:latin typeface="Lato"/>
              <a:ea typeface="Lato"/>
              <a:cs typeface="Lato"/>
              <a:sym typeface="Lato"/>
            </a:endParaRPr>
          </a:p>
        </p:txBody>
      </p:sp>
      <p:sp>
        <p:nvSpPr>
          <p:cNvPr id="978" name="Google Shape;978;p130"/>
          <p:cNvSpPr txBox="1"/>
          <p:nvPr/>
        </p:nvSpPr>
        <p:spPr>
          <a:xfrm>
            <a:off x="3000000" y="3688875"/>
            <a:ext cx="6258000" cy="3228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Lato"/>
              <a:buChar char="●"/>
            </a:pPr>
            <a:r>
              <a:rPr lang="es-419" sz="1200">
                <a:latin typeface="Lato"/>
                <a:ea typeface="Lato"/>
                <a:cs typeface="Lato"/>
                <a:sym typeface="Lato"/>
              </a:rPr>
              <a:t>Metástasis única. La cirugía es mejor que la radioterapia holocraneal. La cirugía y la radiocirugía estereotáxica obtienen resultados equivalentes y se consigue una supervivencia media de unos 10 meses</a:t>
            </a:r>
            <a:endParaRPr sz="1200">
              <a:latin typeface="Lato"/>
              <a:ea typeface="Lato"/>
              <a:cs typeface="Lato"/>
              <a:sym typeface="Lato"/>
            </a:endParaRPr>
          </a:p>
        </p:txBody>
      </p:sp>
      <p:sp>
        <p:nvSpPr>
          <p:cNvPr id="979" name="Google Shape;979;p130"/>
          <p:cNvSpPr txBox="1"/>
          <p:nvPr/>
        </p:nvSpPr>
        <p:spPr>
          <a:xfrm>
            <a:off x="3037275" y="4237500"/>
            <a:ext cx="6337200" cy="3309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s-419" sz="1200"/>
              <a:t>M</a:t>
            </a:r>
            <a:r>
              <a:rPr lang="es-419" sz="1200">
                <a:latin typeface="Lato"/>
                <a:ea typeface="Lato"/>
                <a:cs typeface="Lato"/>
                <a:sym typeface="Lato"/>
              </a:rPr>
              <a:t>etástasis múltiples . Puede estar indicada la radiocirugía estereotáxica</a:t>
            </a:r>
            <a:endParaRPr sz="1200">
              <a:latin typeface="Lato"/>
              <a:ea typeface="Lato"/>
              <a:cs typeface="Lato"/>
              <a:sym typeface="Lato"/>
            </a:endParaRPr>
          </a:p>
        </p:txBody>
      </p:sp>
      <p:sp>
        <p:nvSpPr>
          <p:cNvPr id="980" name="Google Shape;980;p130"/>
          <p:cNvSpPr txBox="1"/>
          <p:nvPr/>
        </p:nvSpPr>
        <p:spPr>
          <a:xfrm>
            <a:off x="3064500" y="4392000"/>
            <a:ext cx="6129000" cy="3000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Lato"/>
              <a:buChar char="●"/>
            </a:pPr>
            <a:r>
              <a:rPr lang="es-419" sz="1200">
                <a:latin typeface="Lato"/>
                <a:ea typeface="Lato"/>
                <a:cs typeface="Lato"/>
                <a:sym typeface="Lato"/>
              </a:rPr>
              <a:t>Metástasis múltiples (más de cuatro). La supervivencia es muy corta (en general &lt; 6 meses). Sin ningún tratamiento es de alrededor de 1 mes. Los corticoides la prolongan a 2 meses y la radiación holocraneal a 3-6 meses. </a:t>
            </a:r>
            <a:endParaRPr sz="1200">
              <a:latin typeface="Lato"/>
              <a:ea typeface="Lato"/>
              <a:cs typeface="Lato"/>
              <a:sym typeface="Lato"/>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4" name="Shape 984"/>
        <p:cNvGrpSpPr/>
        <p:nvPr/>
      </p:nvGrpSpPr>
      <p:grpSpPr>
        <a:xfrm>
          <a:off x="0" y="0"/>
          <a:ext cx="0" cy="0"/>
          <a:chOff x="0" y="0"/>
          <a:chExt cx="0" cy="0"/>
        </a:xfrm>
      </p:grpSpPr>
      <p:sp>
        <p:nvSpPr>
          <p:cNvPr id="985" name="Google Shape;985;p131"/>
          <p:cNvSpPr txBox="1"/>
          <p:nvPr>
            <p:ph type="title"/>
          </p:nvPr>
        </p:nvSpPr>
        <p:spPr>
          <a:xfrm>
            <a:off x="0" y="0"/>
            <a:ext cx="9144000" cy="90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a:t>COMPLICACIONES </a:t>
            </a:r>
            <a:r>
              <a:rPr lang="es-419"/>
              <a:t>NEUROLÓGICAS</a:t>
            </a:r>
            <a:r>
              <a:rPr lang="es-419"/>
              <a:t> DEL </a:t>
            </a:r>
            <a:r>
              <a:rPr lang="es-419"/>
              <a:t>CÁNCER</a:t>
            </a:r>
            <a:r>
              <a:rPr lang="es-419"/>
              <a:t> </a:t>
            </a:r>
            <a:r>
              <a:rPr lang="es-419"/>
              <a:t>SISTÉMICO</a:t>
            </a:r>
            <a:r>
              <a:rPr lang="es-419"/>
              <a:t> Y DE SU TRATAMIENTO</a:t>
            </a:r>
            <a:endParaRPr/>
          </a:p>
        </p:txBody>
      </p:sp>
      <p:sp>
        <p:nvSpPr>
          <p:cNvPr id="986" name="Google Shape;986;p131"/>
          <p:cNvSpPr txBox="1"/>
          <p:nvPr>
            <p:ph type="title"/>
          </p:nvPr>
        </p:nvSpPr>
        <p:spPr>
          <a:xfrm>
            <a:off x="0" y="906000"/>
            <a:ext cx="9144000" cy="535200"/>
          </a:xfrm>
          <a:prstGeom prst="rect">
            <a:avLst/>
          </a:prstGeom>
          <a:solidFill>
            <a:srgbClr val="F6B26B"/>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sz="1900"/>
              <a:t>METÁSTASIS</a:t>
            </a:r>
            <a:r>
              <a:rPr lang="es-419" sz="1900"/>
              <a:t> </a:t>
            </a:r>
            <a:r>
              <a:rPr lang="es-419" sz="1900"/>
              <a:t>MENINGO RADICULAR</a:t>
            </a:r>
            <a:r>
              <a:rPr lang="es-419" sz="1900"/>
              <a:t> O CARCINOMATOSIS  </a:t>
            </a:r>
            <a:r>
              <a:rPr lang="es-419" sz="1900"/>
              <a:t>LEPTOMENÍNGEA</a:t>
            </a:r>
            <a:endParaRPr sz="1900"/>
          </a:p>
        </p:txBody>
      </p:sp>
      <p:sp>
        <p:nvSpPr>
          <p:cNvPr id="987" name="Google Shape;987;p131"/>
          <p:cNvSpPr txBox="1"/>
          <p:nvPr/>
        </p:nvSpPr>
        <p:spPr>
          <a:xfrm>
            <a:off x="0" y="1441200"/>
            <a:ext cx="9144000" cy="33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sz="1200">
                <a:latin typeface="Lato"/>
                <a:ea typeface="Lato"/>
                <a:cs typeface="Lato"/>
                <a:sym typeface="Lato"/>
              </a:rPr>
              <a:t>Todas las neoplasias viscerales, los linfomas y las leucemias agudas pueden causar este tipo de metástasis. </a:t>
            </a:r>
            <a:endParaRPr sz="1200">
              <a:latin typeface="Lato"/>
              <a:ea typeface="Lato"/>
              <a:cs typeface="Lato"/>
              <a:sym typeface="Lato"/>
            </a:endParaRPr>
          </a:p>
        </p:txBody>
      </p:sp>
      <p:sp>
        <p:nvSpPr>
          <p:cNvPr id="988" name="Google Shape;988;p131"/>
          <p:cNvSpPr txBox="1"/>
          <p:nvPr/>
        </p:nvSpPr>
        <p:spPr>
          <a:xfrm>
            <a:off x="0" y="1638400"/>
            <a:ext cx="9144000" cy="71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sz="1200">
                <a:latin typeface="Lato"/>
                <a:ea typeface="Lato"/>
                <a:cs typeface="Lato"/>
                <a:sym typeface="Lato"/>
              </a:rPr>
              <a:t>Las células neoplásicas alcanzan el espacio subaracnoideo vía hematógena, a partir de metástasis intraparenquimatosas o durales, o bien por infiltración y progresión perineural de las células malignas desde la propia neoplasia</a:t>
            </a:r>
            <a:endParaRPr sz="1200">
              <a:latin typeface="Lato"/>
              <a:ea typeface="Lato"/>
              <a:cs typeface="Lato"/>
              <a:sym typeface="Lato"/>
            </a:endParaRPr>
          </a:p>
        </p:txBody>
      </p:sp>
      <p:sp>
        <p:nvSpPr>
          <p:cNvPr id="989" name="Google Shape;989;p131"/>
          <p:cNvSpPr txBox="1"/>
          <p:nvPr/>
        </p:nvSpPr>
        <p:spPr>
          <a:xfrm>
            <a:off x="0" y="2229300"/>
            <a:ext cx="3048600" cy="2699400"/>
          </a:xfrm>
          <a:prstGeom prst="rect">
            <a:avLst/>
          </a:prstGeom>
          <a:solidFill>
            <a:srgbClr val="CFE2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1600">
                <a:latin typeface="Lato"/>
                <a:ea typeface="Lato"/>
                <a:cs typeface="Lato"/>
                <a:sym typeface="Lato"/>
              </a:rPr>
              <a:t>CUADRO </a:t>
            </a:r>
            <a:r>
              <a:rPr b="1" lang="es-419" sz="1600">
                <a:latin typeface="Lato"/>
                <a:ea typeface="Lato"/>
                <a:cs typeface="Lato"/>
                <a:sym typeface="Lato"/>
              </a:rPr>
              <a:t>CLÍNICO</a:t>
            </a:r>
            <a:endParaRPr b="1" sz="1600">
              <a:latin typeface="Lato"/>
              <a:ea typeface="Lato"/>
              <a:cs typeface="Lato"/>
              <a:sym typeface="Lato"/>
            </a:endParaRPr>
          </a:p>
          <a:p>
            <a:pPr indent="0" lvl="0" marL="0" rtl="0" algn="just">
              <a:spcBef>
                <a:spcPts val="0"/>
              </a:spcBef>
              <a:spcAft>
                <a:spcPts val="0"/>
              </a:spcAft>
              <a:buNone/>
            </a:pPr>
            <a:r>
              <a:t/>
            </a:r>
            <a:endParaRPr>
              <a:latin typeface="Lato"/>
              <a:ea typeface="Lato"/>
              <a:cs typeface="Lato"/>
              <a:sym typeface="Lato"/>
            </a:endParaRPr>
          </a:p>
          <a:p>
            <a:pPr indent="-304800" lvl="0" marL="457200" rtl="0" algn="just">
              <a:spcBef>
                <a:spcPts val="0"/>
              </a:spcBef>
              <a:spcAft>
                <a:spcPts val="0"/>
              </a:spcAft>
              <a:buSzPts val="1200"/>
              <a:buFont typeface="Lato"/>
              <a:buChar char="●"/>
            </a:pPr>
            <a:r>
              <a:rPr lang="es-419" sz="1200">
                <a:latin typeface="Lato"/>
                <a:ea typeface="Lato"/>
                <a:cs typeface="Lato"/>
                <a:sym typeface="Lato"/>
              </a:rPr>
              <a:t>meningitis subaguda con cefalea</a:t>
            </a:r>
            <a:endParaRPr sz="1200">
              <a:latin typeface="Lato"/>
              <a:ea typeface="Lato"/>
              <a:cs typeface="Lato"/>
              <a:sym typeface="Lato"/>
            </a:endParaRPr>
          </a:p>
          <a:p>
            <a:pPr indent="-304800" lvl="0" marL="457200" rtl="0" algn="just">
              <a:spcBef>
                <a:spcPts val="0"/>
              </a:spcBef>
              <a:spcAft>
                <a:spcPts val="0"/>
              </a:spcAft>
              <a:buSzPts val="1200"/>
              <a:buFont typeface="Lato"/>
              <a:buChar char="●"/>
            </a:pPr>
            <a:r>
              <a:rPr lang="es-419" sz="1200">
                <a:latin typeface="Lato"/>
                <a:ea typeface="Lato"/>
                <a:cs typeface="Lato"/>
                <a:sym typeface="Lato"/>
              </a:rPr>
              <a:t>rigidez de nuca ligera o moderada y déficit de pares craneales</a:t>
            </a:r>
            <a:endParaRPr sz="1200">
              <a:latin typeface="Lato"/>
              <a:ea typeface="Lato"/>
              <a:cs typeface="Lato"/>
              <a:sym typeface="Lato"/>
            </a:endParaRPr>
          </a:p>
          <a:p>
            <a:pPr indent="-304800" lvl="0" marL="457200" rtl="0" algn="just">
              <a:spcBef>
                <a:spcPts val="0"/>
              </a:spcBef>
              <a:spcAft>
                <a:spcPts val="0"/>
              </a:spcAft>
              <a:buSzPts val="1200"/>
              <a:buFont typeface="Lato"/>
              <a:buChar char="●"/>
            </a:pPr>
            <a:r>
              <a:rPr lang="es-419" sz="1200">
                <a:latin typeface="Lato"/>
                <a:ea typeface="Lato"/>
                <a:cs typeface="Lato"/>
                <a:sym typeface="Lato"/>
              </a:rPr>
              <a:t>pérdida de fuerza y dolor irradiado a las piernas y alteraciones de esfínteres</a:t>
            </a:r>
            <a:endParaRPr sz="1200">
              <a:latin typeface="Lato"/>
              <a:ea typeface="Lato"/>
              <a:cs typeface="Lato"/>
              <a:sym typeface="Lato"/>
            </a:endParaRPr>
          </a:p>
          <a:p>
            <a:pPr indent="-304800" lvl="0" marL="457200" rtl="0" algn="just">
              <a:spcBef>
                <a:spcPts val="0"/>
              </a:spcBef>
              <a:spcAft>
                <a:spcPts val="0"/>
              </a:spcAft>
              <a:buSzPts val="1200"/>
              <a:buFont typeface="Lato"/>
              <a:buChar char="●"/>
            </a:pPr>
            <a:r>
              <a:rPr lang="es-419" sz="1200">
                <a:latin typeface="Lato"/>
                <a:ea typeface="Lato"/>
                <a:cs typeface="Lato"/>
                <a:sym typeface="Lato"/>
              </a:rPr>
              <a:t>dolor de tipo ciático o la abolición de algún reflejo en las piernas</a:t>
            </a:r>
            <a:endParaRPr sz="1200">
              <a:latin typeface="Lato"/>
              <a:ea typeface="Lato"/>
              <a:cs typeface="Lato"/>
              <a:sym typeface="Lato"/>
            </a:endParaRPr>
          </a:p>
          <a:p>
            <a:pPr indent="-304800" lvl="0" marL="457200" rtl="0" algn="just">
              <a:spcBef>
                <a:spcPts val="0"/>
              </a:spcBef>
              <a:spcAft>
                <a:spcPts val="0"/>
              </a:spcAft>
              <a:buSzPts val="1200"/>
              <a:buFont typeface="Lato"/>
              <a:buChar char="●"/>
            </a:pPr>
            <a:r>
              <a:rPr lang="es-419" sz="1200">
                <a:latin typeface="Lato"/>
                <a:ea typeface="Lato"/>
                <a:cs typeface="Lato"/>
                <a:sym typeface="Lato"/>
              </a:rPr>
              <a:t>hipertensión endocraneal por hidrocefalia arreabsortiva. </a:t>
            </a:r>
            <a:endParaRPr sz="1200">
              <a:latin typeface="Lato"/>
              <a:ea typeface="Lato"/>
              <a:cs typeface="Lato"/>
              <a:sym typeface="Lato"/>
            </a:endParaRPr>
          </a:p>
        </p:txBody>
      </p:sp>
      <p:pic>
        <p:nvPicPr>
          <p:cNvPr id="990" name="Google Shape;990;p131"/>
          <p:cNvPicPr preferRelativeResize="0"/>
          <p:nvPr/>
        </p:nvPicPr>
        <p:blipFill rotWithShape="1">
          <a:blip r:embed="rId3">
            <a:alphaModFix/>
          </a:blip>
          <a:srcRect b="19240" l="23260" r="25460" t="55933"/>
          <a:stretch/>
        </p:blipFill>
        <p:spPr>
          <a:xfrm>
            <a:off x="3196225" y="2135300"/>
            <a:ext cx="5759777" cy="1222074"/>
          </a:xfrm>
          <a:prstGeom prst="rect">
            <a:avLst/>
          </a:prstGeom>
          <a:noFill/>
          <a:ln>
            <a:noFill/>
          </a:ln>
        </p:spPr>
      </p:pic>
      <p:sp>
        <p:nvSpPr>
          <p:cNvPr id="991" name="Google Shape;991;p131"/>
          <p:cNvSpPr txBox="1"/>
          <p:nvPr/>
        </p:nvSpPr>
        <p:spPr>
          <a:xfrm>
            <a:off x="2981313" y="3357375"/>
            <a:ext cx="6189600" cy="71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sz="1200">
                <a:latin typeface="Lato"/>
                <a:ea typeface="Lato"/>
                <a:cs typeface="Lato"/>
                <a:sym typeface="Lato"/>
              </a:rPr>
              <a:t>Tanto en la TC como en la RM se pueden observar: una captación difusa de contraste por las meninges , nódulos tumorales meníngeos y radiculares e hidrocefalia</a:t>
            </a:r>
            <a:endParaRPr sz="1200">
              <a:latin typeface="Lato"/>
              <a:ea typeface="Lato"/>
              <a:cs typeface="Lato"/>
              <a:sym typeface="Lato"/>
            </a:endParaRPr>
          </a:p>
        </p:txBody>
      </p:sp>
      <p:sp>
        <p:nvSpPr>
          <p:cNvPr id="992" name="Google Shape;992;p131"/>
          <p:cNvSpPr txBox="1"/>
          <p:nvPr/>
        </p:nvSpPr>
        <p:spPr>
          <a:xfrm>
            <a:off x="2981325" y="3850025"/>
            <a:ext cx="6189600" cy="84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600">
                <a:latin typeface="Lato"/>
                <a:ea typeface="Lato"/>
                <a:cs typeface="Lato"/>
                <a:sym typeface="Lato"/>
              </a:rPr>
              <a:t>TRATAMIENTO</a:t>
            </a:r>
            <a:endParaRPr b="1" sz="1600">
              <a:latin typeface="Lato"/>
              <a:ea typeface="Lato"/>
              <a:cs typeface="Lato"/>
              <a:sym typeface="Lato"/>
            </a:endParaRPr>
          </a:p>
          <a:p>
            <a:pPr indent="0" lvl="0" marL="0" rtl="0" algn="l">
              <a:spcBef>
                <a:spcPts val="0"/>
              </a:spcBef>
              <a:spcAft>
                <a:spcPts val="0"/>
              </a:spcAft>
              <a:buNone/>
            </a:pPr>
            <a:r>
              <a:rPr lang="es-419" sz="1200">
                <a:latin typeface="Lato"/>
                <a:ea typeface="Lato"/>
                <a:cs typeface="Lato"/>
                <a:sym typeface="Lato"/>
              </a:rPr>
              <a:t>Se puede obtener una remisión del cuadro con quimioterapia intratecal. </a:t>
            </a:r>
            <a:endParaRPr sz="1200">
              <a:latin typeface="Lato"/>
              <a:ea typeface="Lato"/>
              <a:cs typeface="Lato"/>
              <a:sym typeface="Lato"/>
            </a:endParaRPr>
          </a:p>
          <a:p>
            <a:pPr indent="0" lvl="0" marL="0" rtl="0" algn="l">
              <a:spcBef>
                <a:spcPts val="0"/>
              </a:spcBef>
              <a:spcAft>
                <a:spcPts val="0"/>
              </a:spcAft>
              <a:buNone/>
            </a:pPr>
            <a:r>
              <a:rPr lang="es-419" sz="1200">
                <a:latin typeface="Lato"/>
                <a:ea typeface="Lato"/>
                <a:cs typeface="Lato"/>
                <a:sym typeface="Lato"/>
              </a:rPr>
              <a:t>El metotrexato es el tratamiento habitual en los tumores sólidos y se puede combinar con citarabina en hematológicos. </a:t>
            </a:r>
            <a:endParaRPr sz="1200">
              <a:latin typeface="Lato"/>
              <a:ea typeface="Lato"/>
              <a:cs typeface="Lato"/>
              <a:sym typeface="Lato"/>
            </a:endParaRPr>
          </a:p>
          <a:p>
            <a:pPr indent="0" lvl="0" marL="0" rtl="0" algn="l">
              <a:spcBef>
                <a:spcPts val="0"/>
              </a:spcBef>
              <a:spcAft>
                <a:spcPts val="0"/>
              </a:spcAft>
              <a:buNone/>
            </a:pPr>
            <a:r>
              <a:rPr lang="es-419" sz="1200">
                <a:latin typeface="Lato"/>
                <a:ea typeface="Lato"/>
                <a:cs typeface="Lato"/>
                <a:sym typeface="Lato"/>
              </a:rPr>
              <a:t>La supervivencia media es de 4-6 meses, y un 10-15% de los pacientes pueden superar 1 año</a:t>
            </a:r>
            <a:endParaRPr sz="1200">
              <a:latin typeface="Lato"/>
              <a:ea typeface="Lato"/>
              <a:cs typeface="Lato"/>
              <a:sym typeface="Lato"/>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6" name="Shape 996"/>
        <p:cNvGrpSpPr/>
        <p:nvPr/>
      </p:nvGrpSpPr>
      <p:grpSpPr>
        <a:xfrm>
          <a:off x="0" y="0"/>
          <a:ext cx="0" cy="0"/>
          <a:chOff x="0" y="0"/>
          <a:chExt cx="0" cy="0"/>
        </a:xfrm>
      </p:grpSpPr>
      <p:sp>
        <p:nvSpPr>
          <p:cNvPr id="997" name="Google Shape;997;p132"/>
          <p:cNvSpPr txBox="1"/>
          <p:nvPr>
            <p:ph type="title"/>
          </p:nvPr>
        </p:nvSpPr>
        <p:spPr>
          <a:xfrm>
            <a:off x="0" y="0"/>
            <a:ext cx="9144000" cy="90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a:t>COMPLICACIONES </a:t>
            </a:r>
            <a:r>
              <a:rPr lang="es-419"/>
              <a:t>NEUROLÓGICAS</a:t>
            </a:r>
            <a:r>
              <a:rPr lang="es-419"/>
              <a:t> DEL </a:t>
            </a:r>
            <a:r>
              <a:rPr lang="es-419"/>
              <a:t>CÁNCER</a:t>
            </a:r>
            <a:r>
              <a:rPr lang="es-419"/>
              <a:t> </a:t>
            </a:r>
            <a:r>
              <a:rPr lang="es-419"/>
              <a:t>SISTÉMICO</a:t>
            </a:r>
            <a:r>
              <a:rPr lang="es-419"/>
              <a:t> Y DE SU TRATAMIENTO</a:t>
            </a:r>
            <a:endParaRPr/>
          </a:p>
        </p:txBody>
      </p:sp>
      <p:sp>
        <p:nvSpPr>
          <p:cNvPr id="998" name="Google Shape;998;p132"/>
          <p:cNvSpPr txBox="1"/>
          <p:nvPr/>
        </p:nvSpPr>
        <p:spPr>
          <a:xfrm>
            <a:off x="80600" y="1228300"/>
            <a:ext cx="2874000" cy="3391500"/>
          </a:xfrm>
          <a:prstGeom prst="rect">
            <a:avLst/>
          </a:prstGeom>
          <a:solidFill>
            <a:srgbClr val="F9CB9C"/>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1600">
                <a:latin typeface="Lato"/>
                <a:ea typeface="Lato"/>
                <a:cs typeface="Lato"/>
                <a:sym typeface="Lato"/>
              </a:rPr>
              <a:t>METÁSTASIS</a:t>
            </a:r>
            <a:r>
              <a:rPr b="1" lang="es-419" sz="1600">
                <a:latin typeface="Lato"/>
                <a:ea typeface="Lato"/>
                <a:cs typeface="Lato"/>
                <a:sym typeface="Lato"/>
              </a:rPr>
              <a:t> DE LA BASE DEL </a:t>
            </a:r>
            <a:r>
              <a:rPr b="1" lang="es-419" sz="1600">
                <a:latin typeface="Lato"/>
                <a:ea typeface="Lato"/>
                <a:cs typeface="Lato"/>
                <a:sym typeface="Lato"/>
              </a:rPr>
              <a:t>CRÁNEO</a:t>
            </a:r>
            <a:endParaRPr b="1" sz="1600">
              <a:latin typeface="Lato"/>
              <a:ea typeface="Lato"/>
              <a:cs typeface="Lato"/>
              <a:sym typeface="Lato"/>
            </a:endParaRPr>
          </a:p>
          <a:p>
            <a:pPr indent="0" lvl="0" marL="0" rtl="0" algn="l">
              <a:spcBef>
                <a:spcPts val="0"/>
              </a:spcBef>
              <a:spcAft>
                <a:spcPts val="0"/>
              </a:spcAft>
              <a:buNone/>
            </a:pPr>
            <a:r>
              <a:t/>
            </a:r>
            <a:endParaRPr b="1"/>
          </a:p>
          <a:p>
            <a:pPr indent="0" lvl="0" marL="0" rtl="0" algn="just">
              <a:spcBef>
                <a:spcPts val="0"/>
              </a:spcBef>
              <a:spcAft>
                <a:spcPts val="0"/>
              </a:spcAft>
              <a:buNone/>
            </a:pPr>
            <a:r>
              <a:rPr lang="es-419">
                <a:latin typeface="Lato"/>
                <a:ea typeface="Lato"/>
                <a:cs typeface="Lato"/>
                <a:sym typeface="Lato"/>
              </a:rPr>
              <a:t>Muchos tumores de otras localizaciones metastatizan en la base del cráneo. </a:t>
            </a:r>
            <a:endParaRPr>
              <a:latin typeface="Lato"/>
              <a:ea typeface="Lato"/>
              <a:cs typeface="Lato"/>
              <a:sym typeface="Lato"/>
            </a:endParaRPr>
          </a:p>
          <a:p>
            <a:pPr indent="0" lvl="0" marL="0" rtl="0" algn="just">
              <a:spcBef>
                <a:spcPts val="0"/>
              </a:spcBef>
              <a:spcAft>
                <a:spcPts val="0"/>
              </a:spcAft>
              <a:buNone/>
            </a:pPr>
            <a:r>
              <a:t/>
            </a:r>
            <a:endParaRPr>
              <a:latin typeface="Lato"/>
              <a:ea typeface="Lato"/>
              <a:cs typeface="Lato"/>
              <a:sym typeface="Lato"/>
            </a:endParaRPr>
          </a:p>
          <a:p>
            <a:pPr indent="0" lvl="0" marL="0" rtl="0" algn="just">
              <a:spcBef>
                <a:spcPts val="0"/>
              </a:spcBef>
              <a:spcAft>
                <a:spcPts val="0"/>
              </a:spcAft>
              <a:buNone/>
            </a:pPr>
            <a:r>
              <a:rPr lang="es-419">
                <a:latin typeface="Lato"/>
                <a:ea typeface="Lato"/>
                <a:cs typeface="Lato"/>
                <a:sym typeface="Lato"/>
              </a:rPr>
              <a:t>Se presentan, en general, con parálisis oculomotoras o del facial, neuralgia del trigémino, sordera y rinorrea sanguinolenta antes de causar otros síntomas de extensión intracraneal. Pueden producir fístulas del LCR y meningitis</a:t>
            </a:r>
            <a:endParaRPr>
              <a:latin typeface="Lato"/>
              <a:ea typeface="Lato"/>
              <a:cs typeface="Lato"/>
              <a:sym typeface="Lato"/>
            </a:endParaRPr>
          </a:p>
        </p:txBody>
      </p:sp>
      <p:sp>
        <p:nvSpPr>
          <p:cNvPr id="999" name="Google Shape;999;p132"/>
          <p:cNvSpPr txBox="1"/>
          <p:nvPr/>
        </p:nvSpPr>
        <p:spPr>
          <a:xfrm>
            <a:off x="3013300" y="1228300"/>
            <a:ext cx="3105600" cy="3391500"/>
          </a:xfrm>
          <a:prstGeom prst="rect">
            <a:avLst/>
          </a:prstGeom>
          <a:solidFill>
            <a:srgbClr val="A4C2F4"/>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1600">
                <a:latin typeface="Lato"/>
                <a:ea typeface="Lato"/>
                <a:cs typeface="Lato"/>
                <a:sym typeface="Lato"/>
              </a:rPr>
              <a:t>METÁSTASIS</a:t>
            </a:r>
            <a:r>
              <a:rPr b="1" lang="es-419" sz="1600">
                <a:latin typeface="Lato"/>
                <a:ea typeface="Lato"/>
                <a:cs typeface="Lato"/>
                <a:sym typeface="Lato"/>
              </a:rPr>
              <a:t> VERTEBRAL CON </a:t>
            </a:r>
            <a:r>
              <a:rPr b="1" lang="es-419" sz="1600">
                <a:latin typeface="Lato"/>
                <a:ea typeface="Lato"/>
                <a:cs typeface="Lato"/>
                <a:sym typeface="Lato"/>
              </a:rPr>
              <a:t>COMPRESIÓN</a:t>
            </a:r>
            <a:r>
              <a:rPr b="1" lang="es-419" sz="1600">
                <a:latin typeface="Lato"/>
                <a:ea typeface="Lato"/>
                <a:cs typeface="Lato"/>
                <a:sym typeface="Lato"/>
              </a:rPr>
              <a:t> MEDULAR</a:t>
            </a:r>
            <a:endParaRPr b="1" sz="1600">
              <a:latin typeface="Lato"/>
              <a:ea typeface="Lato"/>
              <a:cs typeface="Lato"/>
              <a:sym typeface="Lato"/>
            </a:endParaRPr>
          </a:p>
          <a:p>
            <a:pPr indent="0" lvl="0" marL="0" rtl="0" algn="l">
              <a:spcBef>
                <a:spcPts val="0"/>
              </a:spcBef>
              <a:spcAft>
                <a:spcPts val="0"/>
              </a:spcAft>
              <a:buNone/>
            </a:pPr>
            <a:r>
              <a:t/>
            </a:r>
            <a:endParaRPr b="1"/>
          </a:p>
          <a:p>
            <a:pPr indent="0" lvl="0" marL="0" rtl="0" algn="l">
              <a:spcBef>
                <a:spcPts val="0"/>
              </a:spcBef>
              <a:spcAft>
                <a:spcPts val="0"/>
              </a:spcAft>
              <a:buNone/>
            </a:pPr>
            <a:r>
              <a:rPr lang="es-419">
                <a:latin typeface="Lato"/>
                <a:ea typeface="Lato"/>
                <a:cs typeface="Lato"/>
                <a:sym typeface="Lato"/>
              </a:rPr>
              <a:t>Es muy frecuente especialmente en los de próstata, mama y pulmón. </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Son más comunes en la región dorsal y el dolor de espalda es su primer síntoma.</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La clínica evoluciona lentamente o de manera muy rápida, incluso súbita, si hay un colapso vertebral.</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El diagnóstico y el tratamiento urgente son esenciales para evitar la paraplejía definitiva</a:t>
            </a:r>
            <a:endParaRPr>
              <a:latin typeface="Lato"/>
              <a:ea typeface="Lato"/>
              <a:cs typeface="Lato"/>
              <a:sym typeface="Lato"/>
            </a:endParaRPr>
          </a:p>
        </p:txBody>
      </p:sp>
      <p:sp>
        <p:nvSpPr>
          <p:cNvPr id="1000" name="Google Shape;1000;p132"/>
          <p:cNvSpPr txBox="1"/>
          <p:nvPr/>
        </p:nvSpPr>
        <p:spPr>
          <a:xfrm>
            <a:off x="6177600" y="1228300"/>
            <a:ext cx="3000000" cy="3391500"/>
          </a:xfrm>
          <a:prstGeom prst="rect">
            <a:avLst/>
          </a:prstGeom>
          <a:solidFill>
            <a:srgbClr val="93C47D"/>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sz="1600"/>
              <a:t>METÁSTASIS</a:t>
            </a:r>
            <a:r>
              <a:rPr b="1" lang="es-419" sz="1600"/>
              <a:t> EN LOS PLEXOS NERVIOSOS</a:t>
            </a:r>
            <a:endParaRPr b="1" sz="1600"/>
          </a:p>
          <a:p>
            <a:pPr indent="0" lvl="0" marL="0" rtl="0" algn="l">
              <a:spcBef>
                <a:spcPts val="0"/>
              </a:spcBef>
              <a:spcAft>
                <a:spcPts val="0"/>
              </a:spcAft>
              <a:buNone/>
            </a:pPr>
            <a:r>
              <a:t/>
            </a:r>
            <a:endParaRPr b="1"/>
          </a:p>
          <a:p>
            <a:pPr indent="0" lvl="0" marL="0" rtl="0" algn="l">
              <a:spcBef>
                <a:spcPts val="0"/>
              </a:spcBef>
              <a:spcAft>
                <a:spcPts val="0"/>
              </a:spcAft>
              <a:buNone/>
            </a:pPr>
            <a:r>
              <a:rPr lang="es-419">
                <a:latin typeface="Lato"/>
                <a:ea typeface="Lato"/>
                <a:cs typeface="Lato"/>
                <a:sym typeface="Lato"/>
              </a:rPr>
              <a:t>Esta complicación debuta muy frecuentemente con dolor y el diagnóstico suele demorarse.</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En el plexo braquial los principales tumores implicados son mama, pulmón, linfoma, sarcomas y melanomas.</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s-419">
                <a:latin typeface="Lato"/>
                <a:ea typeface="Lato"/>
                <a:cs typeface="Lato"/>
                <a:sym typeface="Lato"/>
              </a:rPr>
              <a:t> En el plexo lumbosacro, son los testiculares, sarcomas, linfomas, colorrectales y ginecológicos. </a:t>
            </a:r>
            <a:endParaRPr>
              <a:latin typeface="Lato"/>
              <a:ea typeface="Lato"/>
              <a:cs typeface="Lato"/>
              <a:sym typeface="Lato"/>
            </a:endParaRPr>
          </a:p>
          <a:p>
            <a:pPr indent="0" lvl="0" marL="0" rtl="0" algn="l">
              <a:spcBef>
                <a:spcPts val="0"/>
              </a:spcBef>
              <a:spcAft>
                <a:spcPts val="0"/>
              </a:spcAft>
              <a:buNone/>
            </a:pPr>
            <a:r>
              <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4" name="Shape 1004"/>
        <p:cNvGrpSpPr/>
        <p:nvPr/>
      </p:nvGrpSpPr>
      <p:grpSpPr>
        <a:xfrm>
          <a:off x="0" y="0"/>
          <a:ext cx="0" cy="0"/>
          <a:chOff x="0" y="0"/>
          <a:chExt cx="0" cy="0"/>
        </a:xfrm>
      </p:grpSpPr>
      <p:sp>
        <p:nvSpPr>
          <p:cNvPr id="1005" name="Google Shape;1005;p133"/>
          <p:cNvSpPr txBox="1"/>
          <p:nvPr/>
        </p:nvSpPr>
        <p:spPr>
          <a:xfrm>
            <a:off x="0" y="26850"/>
            <a:ext cx="9199200" cy="5116500"/>
          </a:xfrm>
          <a:prstGeom prst="rect">
            <a:avLst/>
          </a:prstGeom>
          <a:solidFill>
            <a:schemeClr val="accent3"/>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sz="3600">
              <a:latin typeface="Lato"/>
              <a:ea typeface="Lato"/>
              <a:cs typeface="Lato"/>
              <a:sym typeface="Lato"/>
            </a:endParaRPr>
          </a:p>
          <a:p>
            <a:pPr indent="0" lvl="0" marL="0" rtl="0" algn="ctr">
              <a:spcBef>
                <a:spcPts val="0"/>
              </a:spcBef>
              <a:spcAft>
                <a:spcPts val="0"/>
              </a:spcAft>
              <a:buNone/>
            </a:pPr>
            <a:r>
              <a:t/>
            </a:r>
            <a:endParaRPr sz="3600">
              <a:latin typeface="Lato"/>
              <a:ea typeface="Lato"/>
              <a:cs typeface="Lato"/>
              <a:sym typeface="Lato"/>
            </a:endParaRPr>
          </a:p>
          <a:p>
            <a:pPr indent="0" lvl="0" marL="0" rtl="0" algn="ctr">
              <a:spcBef>
                <a:spcPts val="0"/>
              </a:spcBef>
              <a:spcAft>
                <a:spcPts val="0"/>
              </a:spcAft>
              <a:buNone/>
            </a:pPr>
            <a:r>
              <a:t/>
            </a:r>
            <a:endParaRPr b="1" sz="3600">
              <a:solidFill>
                <a:srgbClr val="FFFFFF"/>
              </a:solidFill>
              <a:latin typeface="Lato"/>
              <a:ea typeface="Lato"/>
              <a:cs typeface="Lato"/>
              <a:sym typeface="Lato"/>
            </a:endParaRPr>
          </a:p>
          <a:p>
            <a:pPr indent="0" lvl="0" marL="0" rtl="0" algn="ctr">
              <a:spcBef>
                <a:spcPts val="0"/>
              </a:spcBef>
              <a:spcAft>
                <a:spcPts val="0"/>
              </a:spcAft>
              <a:buNone/>
            </a:pPr>
            <a:r>
              <a:rPr b="1" lang="es-419" sz="3600">
                <a:solidFill>
                  <a:srgbClr val="FFFFFF"/>
                </a:solidFill>
                <a:latin typeface="Lato"/>
                <a:ea typeface="Lato"/>
                <a:cs typeface="Lato"/>
                <a:sym typeface="Lato"/>
              </a:rPr>
              <a:t>COMPLICACIONES NEUROLÓGICAS  INDIRECTAS DEL CÁNCER </a:t>
            </a:r>
            <a:endParaRPr b="1" sz="3600">
              <a:solidFill>
                <a:srgbClr val="FFFFFF"/>
              </a:solidFill>
              <a:latin typeface="Lato"/>
              <a:ea typeface="Lato"/>
              <a:cs typeface="Lato"/>
              <a:sym typeface="Lato"/>
            </a:endParaRPr>
          </a:p>
          <a:p>
            <a:pPr indent="0" lvl="0" marL="0" rtl="0" algn="l">
              <a:spcBef>
                <a:spcPts val="0"/>
              </a:spcBef>
              <a:spcAft>
                <a:spcPts val="0"/>
              </a:spcAft>
              <a:buNone/>
            </a:pPr>
            <a:r>
              <a:t/>
            </a:r>
            <a:endParaRPr sz="3600">
              <a:latin typeface="Lato"/>
              <a:ea typeface="Lato"/>
              <a:cs typeface="Lato"/>
              <a:sym typeface="Lato"/>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9" name="Shape 1009"/>
        <p:cNvGrpSpPr/>
        <p:nvPr/>
      </p:nvGrpSpPr>
      <p:grpSpPr>
        <a:xfrm>
          <a:off x="0" y="0"/>
          <a:ext cx="0" cy="0"/>
          <a:chOff x="0" y="0"/>
          <a:chExt cx="0" cy="0"/>
        </a:xfrm>
      </p:grpSpPr>
      <p:sp>
        <p:nvSpPr>
          <p:cNvPr id="1010" name="Google Shape;1010;p134"/>
          <p:cNvSpPr txBox="1"/>
          <p:nvPr>
            <p:ph type="title"/>
          </p:nvPr>
        </p:nvSpPr>
        <p:spPr>
          <a:xfrm>
            <a:off x="0" y="0"/>
            <a:ext cx="9144000" cy="90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a:t>COMPLICACIONES</a:t>
            </a:r>
            <a:r>
              <a:rPr lang="es-419"/>
              <a:t> </a:t>
            </a:r>
            <a:r>
              <a:rPr lang="es-419"/>
              <a:t>NEUROLÓGICAS</a:t>
            </a:r>
            <a:r>
              <a:rPr lang="es-419"/>
              <a:t> INDIRECTAS DEL </a:t>
            </a:r>
            <a:r>
              <a:rPr lang="es-419"/>
              <a:t>CÁNCER</a:t>
            </a:r>
            <a:r>
              <a:rPr lang="es-419"/>
              <a:t> </a:t>
            </a:r>
            <a:endParaRPr/>
          </a:p>
        </p:txBody>
      </p:sp>
      <p:sp>
        <p:nvSpPr>
          <p:cNvPr id="1011" name="Google Shape;1011;p134"/>
          <p:cNvSpPr txBox="1"/>
          <p:nvPr/>
        </p:nvSpPr>
        <p:spPr>
          <a:xfrm>
            <a:off x="0" y="846075"/>
            <a:ext cx="9144000" cy="362700"/>
          </a:xfrm>
          <a:prstGeom prst="rect">
            <a:avLst/>
          </a:prstGeom>
          <a:solidFill>
            <a:srgbClr val="F6B26B"/>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a:latin typeface="Lato"/>
                <a:ea typeface="Lato"/>
                <a:cs typeface="Lato"/>
                <a:sym typeface="Lato"/>
              </a:rPr>
              <a:t>     </a:t>
            </a:r>
            <a:r>
              <a:rPr b="1" lang="es-419" sz="2000">
                <a:latin typeface="Raleway"/>
                <a:ea typeface="Raleway"/>
                <a:cs typeface="Raleway"/>
                <a:sym typeface="Raleway"/>
              </a:rPr>
              <a:t>SÍNDROMES </a:t>
            </a:r>
            <a:r>
              <a:rPr b="1" lang="es-419" sz="2000">
                <a:latin typeface="Raleway"/>
                <a:ea typeface="Raleway"/>
                <a:cs typeface="Raleway"/>
                <a:sym typeface="Raleway"/>
              </a:rPr>
              <a:t> </a:t>
            </a:r>
            <a:r>
              <a:rPr b="1" lang="es-419" sz="2000">
                <a:latin typeface="Raleway"/>
                <a:ea typeface="Raleway"/>
                <a:cs typeface="Raleway"/>
                <a:sym typeface="Raleway"/>
              </a:rPr>
              <a:t>PARANEOPLÁSICOS</a:t>
            </a:r>
            <a:r>
              <a:rPr b="1" lang="es-419" sz="1800">
                <a:latin typeface="Lato"/>
                <a:ea typeface="Lato"/>
                <a:cs typeface="Lato"/>
                <a:sym typeface="Lato"/>
              </a:rPr>
              <a:t> </a:t>
            </a:r>
            <a:endParaRPr b="1" sz="1800">
              <a:latin typeface="Lato"/>
              <a:ea typeface="Lato"/>
              <a:cs typeface="Lato"/>
              <a:sym typeface="Lato"/>
            </a:endParaRPr>
          </a:p>
        </p:txBody>
      </p:sp>
      <p:sp>
        <p:nvSpPr>
          <p:cNvPr id="1012" name="Google Shape;1012;p134"/>
          <p:cNvSpPr txBox="1"/>
          <p:nvPr/>
        </p:nvSpPr>
        <p:spPr>
          <a:xfrm>
            <a:off x="26850" y="1208750"/>
            <a:ext cx="4257000" cy="90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sz="1200">
                <a:latin typeface="Lato"/>
                <a:ea typeface="Lato"/>
                <a:cs typeface="Lato"/>
                <a:sym typeface="Lato"/>
              </a:rPr>
              <a:t>Son raros &lt; 1% de los cánceres los producen</a:t>
            </a:r>
            <a:endParaRPr sz="1000">
              <a:latin typeface="Lato"/>
              <a:ea typeface="Lato"/>
              <a:cs typeface="Lato"/>
              <a:sym typeface="Lato"/>
            </a:endParaRPr>
          </a:p>
        </p:txBody>
      </p:sp>
      <p:sp>
        <p:nvSpPr>
          <p:cNvPr id="1013" name="Google Shape;1013;p134"/>
          <p:cNvSpPr txBox="1"/>
          <p:nvPr/>
        </p:nvSpPr>
        <p:spPr>
          <a:xfrm>
            <a:off x="0" y="1436950"/>
            <a:ext cx="5680800" cy="24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a:latin typeface="Lato"/>
                <a:ea typeface="Lato"/>
                <a:cs typeface="Lato"/>
                <a:sym typeface="Lato"/>
              </a:rPr>
              <a:t> </a:t>
            </a:r>
            <a:r>
              <a:rPr lang="es-419" sz="1200">
                <a:latin typeface="Lato"/>
                <a:ea typeface="Lato"/>
                <a:cs typeface="Lato"/>
                <a:sym typeface="Lato"/>
              </a:rPr>
              <a:t>los cánceres microcíticos de pulmón hacen el 4% de los casos.</a:t>
            </a:r>
            <a:r>
              <a:rPr lang="es-419">
                <a:latin typeface="Lato"/>
                <a:ea typeface="Lato"/>
                <a:cs typeface="Lato"/>
                <a:sym typeface="Lato"/>
              </a:rPr>
              <a:t> </a:t>
            </a:r>
            <a:endParaRPr>
              <a:latin typeface="Lato"/>
              <a:ea typeface="Lato"/>
              <a:cs typeface="Lato"/>
              <a:sym typeface="Lato"/>
            </a:endParaRPr>
          </a:p>
        </p:txBody>
      </p:sp>
      <p:sp>
        <p:nvSpPr>
          <p:cNvPr id="1014" name="Google Shape;1014;p134"/>
          <p:cNvSpPr txBox="1"/>
          <p:nvPr/>
        </p:nvSpPr>
        <p:spPr>
          <a:xfrm>
            <a:off x="26850" y="1906950"/>
            <a:ext cx="4257000" cy="163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a:t>  </a:t>
            </a:r>
            <a:r>
              <a:rPr lang="es-419" sz="1500">
                <a:latin typeface="Lato"/>
                <a:ea typeface="Lato"/>
                <a:cs typeface="Lato"/>
                <a:sym typeface="Lato"/>
              </a:rPr>
              <a:t>  </a:t>
            </a:r>
            <a:r>
              <a:rPr b="1" lang="es-419" sz="1500">
                <a:latin typeface="Lato"/>
                <a:ea typeface="Lato"/>
                <a:cs typeface="Lato"/>
                <a:sym typeface="Lato"/>
              </a:rPr>
              <a:t>PATOGENIA</a:t>
            </a:r>
            <a:endParaRPr sz="1500">
              <a:latin typeface="Lato"/>
              <a:ea typeface="Lato"/>
              <a:cs typeface="Lato"/>
              <a:sym typeface="Lato"/>
            </a:endParaRPr>
          </a:p>
          <a:p>
            <a:pPr indent="-311150" lvl="0" marL="457200" rtl="0" algn="l">
              <a:spcBef>
                <a:spcPts val="0"/>
              </a:spcBef>
              <a:spcAft>
                <a:spcPts val="0"/>
              </a:spcAft>
              <a:buSzPts val="1300"/>
              <a:buFont typeface="Lato"/>
              <a:buChar char="●"/>
            </a:pPr>
            <a:r>
              <a:rPr lang="es-419" sz="1300">
                <a:latin typeface="Lato"/>
                <a:ea typeface="Lato"/>
                <a:cs typeface="Lato"/>
                <a:sym typeface="Lato"/>
              </a:rPr>
              <a:t>inmunológico </a:t>
            </a:r>
            <a:endParaRPr sz="1300">
              <a:latin typeface="Lato"/>
              <a:ea typeface="Lato"/>
              <a:cs typeface="Lato"/>
              <a:sym typeface="Lato"/>
            </a:endParaRPr>
          </a:p>
          <a:p>
            <a:pPr indent="-304800" lvl="0" marL="457200" rtl="0" algn="l">
              <a:spcBef>
                <a:spcPts val="0"/>
              </a:spcBef>
              <a:spcAft>
                <a:spcPts val="0"/>
              </a:spcAft>
              <a:buSzPts val="1200"/>
              <a:buFont typeface="Lato"/>
              <a:buChar char="●"/>
            </a:pPr>
            <a:r>
              <a:rPr lang="es-419" sz="1300">
                <a:latin typeface="Lato"/>
                <a:ea typeface="Lato"/>
                <a:cs typeface="Lato"/>
                <a:sym typeface="Lato"/>
              </a:rPr>
              <a:t>no inmunológica se debe  a procesos diversos asociados al cáncer, tales como secreción de citocinas o péptidos con actividad hormonal, otras sustancias como el VEGF en el síndrome POEMS o factores capaces de competición metabólic</a:t>
            </a:r>
            <a:r>
              <a:rPr lang="es-419" sz="1200">
                <a:latin typeface="Lato"/>
                <a:ea typeface="Lato"/>
                <a:cs typeface="Lato"/>
                <a:sym typeface="Lato"/>
              </a:rPr>
              <a:t>a.</a:t>
            </a:r>
            <a:endParaRPr sz="1200">
              <a:latin typeface="Lato"/>
              <a:ea typeface="Lato"/>
              <a:cs typeface="Lato"/>
              <a:sym typeface="Lato"/>
            </a:endParaRPr>
          </a:p>
        </p:txBody>
      </p:sp>
      <p:sp>
        <p:nvSpPr>
          <p:cNvPr id="1015" name="Google Shape;1015;p134"/>
          <p:cNvSpPr/>
          <p:nvPr/>
        </p:nvSpPr>
        <p:spPr>
          <a:xfrm flipH="1" rot="10800000">
            <a:off x="1637100" y="2317125"/>
            <a:ext cx="2860500" cy="600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134"/>
          <p:cNvSpPr txBox="1"/>
          <p:nvPr/>
        </p:nvSpPr>
        <p:spPr>
          <a:xfrm>
            <a:off x="4497600" y="1309938"/>
            <a:ext cx="4686900" cy="90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sz="1200">
                <a:latin typeface="Lato"/>
                <a:ea typeface="Lato"/>
                <a:cs typeface="Lato"/>
                <a:sym typeface="Lato"/>
              </a:rPr>
              <a:t>1. </a:t>
            </a:r>
            <a:r>
              <a:rPr b="1" lang="es-419">
                <a:latin typeface="Lato"/>
                <a:ea typeface="Lato"/>
                <a:cs typeface="Lato"/>
                <a:sym typeface="Lato"/>
              </a:rPr>
              <a:t>Anticuerpos onconeuronales bien caracterizados.</a:t>
            </a:r>
            <a:r>
              <a:rPr lang="es-419">
                <a:latin typeface="Lato"/>
                <a:ea typeface="Lato"/>
                <a:cs typeface="Lato"/>
                <a:sym typeface="Lato"/>
              </a:rPr>
              <a:t> </a:t>
            </a:r>
            <a:endParaRPr>
              <a:latin typeface="Lato"/>
              <a:ea typeface="Lato"/>
              <a:cs typeface="Lato"/>
              <a:sym typeface="Lato"/>
            </a:endParaRPr>
          </a:p>
          <a:p>
            <a:pPr indent="0" lvl="0" marL="0" rtl="0" algn="l">
              <a:spcBef>
                <a:spcPts val="0"/>
              </a:spcBef>
              <a:spcAft>
                <a:spcPts val="0"/>
              </a:spcAft>
              <a:buNone/>
            </a:pPr>
            <a:r>
              <a:rPr lang="es-419" sz="1200">
                <a:latin typeface="Lato"/>
                <a:ea typeface="Lato"/>
                <a:cs typeface="Lato"/>
                <a:sym typeface="Lato"/>
              </a:rPr>
              <a:t>Son anticuerpos bien definidos molecularmente y su asociación es repetida y muy alta, con diversas neoplasias, por lo que ante un síndrome neurológico la presencia de estos anticuerpos hace altamente probable su origen paraneoplásico, aunque el tumor primario sea desconocido.</a:t>
            </a:r>
            <a:r>
              <a:rPr lang="es-419" sz="1300">
                <a:latin typeface="Lato"/>
                <a:ea typeface="Lato"/>
                <a:cs typeface="Lato"/>
                <a:sym typeface="Lato"/>
              </a:rPr>
              <a:t> </a:t>
            </a:r>
            <a:endParaRPr sz="1300">
              <a:latin typeface="Lato"/>
              <a:ea typeface="Lato"/>
              <a:cs typeface="Lato"/>
              <a:sym typeface="Lato"/>
            </a:endParaRPr>
          </a:p>
        </p:txBody>
      </p:sp>
      <p:sp>
        <p:nvSpPr>
          <p:cNvPr id="1017" name="Google Shape;1017;p134"/>
          <p:cNvSpPr txBox="1"/>
          <p:nvPr/>
        </p:nvSpPr>
        <p:spPr>
          <a:xfrm>
            <a:off x="4497600" y="2571750"/>
            <a:ext cx="46869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200">
                <a:latin typeface="Lato"/>
                <a:ea typeface="Lato"/>
                <a:cs typeface="Lato"/>
                <a:sym typeface="Lato"/>
              </a:rPr>
              <a:t>2.</a:t>
            </a:r>
            <a:r>
              <a:rPr b="1" lang="es-419" sz="1200">
                <a:latin typeface="Lato"/>
                <a:ea typeface="Lato"/>
                <a:cs typeface="Lato"/>
                <a:sym typeface="Lato"/>
              </a:rPr>
              <a:t>Anticuerpos onconeuronales parcialmente caracterizados</a:t>
            </a:r>
            <a:endParaRPr b="1" sz="1200">
              <a:latin typeface="Lato"/>
              <a:ea typeface="Lato"/>
              <a:cs typeface="Lato"/>
              <a:sym typeface="Lato"/>
            </a:endParaRPr>
          </a:p>
          <a:p>
            <a:pPr indent="0" lvl="0" marL="0" rtl="0" algn="l">
              <a:spcBef>
                <a:spcPts val="0"/>
              </a:spcBef>
              <a:spcAft>
                <a:spcPts val="0"/>
              </a:spcAft>
              <a:buNone/>
            </a:pPr>
            <a:r>
              <a:rPr b="1" lang="es-419" sz="1200">
                <a:latin typeface="Lato"/>
                <a:ea typeface="Lato"/>
                <a:cs typeface="Lato"/>
                <a:sym typeface="Lato"/>
              </a:rPr>
              <a:t> </a:t>
            </a:r>
            <a:r>
              <a:rPr lang="es-419" sz="1200">
                <a:latin typeface="Lato"/>
                <a:ea typeface="Lato"/>
                <a:cs typeface="Lato"/>
                <a:sym typeface="Lato"/>
              </a:rPr>
              <a:t>Entre ellos están anti-Tr, anti-Zic4, ANNA3 y PCA-2. El valor diagnóstico de estos anticuerpos es todavía incierto</a:t>
            </a:r>
            <a:endParaRPr sz="1200">
              <a:latin typeface="Lato"/>
              <a:ea typeface="Lato"/>
              <a:cs typeface="Lato"/>
              <a:sym typeface="Lato"/>
            </a:endParaRPr>
          </a:p>
          <a:p>
            <a:pPr indent="0" lvl="0" marL="0" rtl="0" algn="l">
              <a:spcBef>
                <a:spcPts val="0"/>
              </a:spcBef>
              <a:spcAft>
                <a:spcPts val="0"/>
              </a:spcAft>
              <a:buNone/>
            </a:pPr>
            <a:r>
              <a:t/>
            </a:r>
            <a:endParaRPr sz="1200">
              <a:latin typeface="Lato"/>
              <a:ea typeface="Lato"/>
              <a:cs typeface="Lato"/>
              <a:sym typeface="Lato"/>
            </a:endParaRPr>
          </a:p>
          <a:p>
            <a:pPr indent="0" lvl="0" marL="0" rtl="0" algn="l">
              <a:spcBef>
                <a:spcPts val="0"/>
              </a:spcBef>
              <a:spcAft>
                <a:spcPts val="0"/>
              </a:spcAft>
              <a:buNone/>
            </a:pPr>
            <a:r>
              <a:rPr b="1" lang="es-419" sz="1200">
                <a:latin typeface="Lato"/>
                <a:ea typeface="Lato"/>
                <a:cs typeface="Lato"/>
                <a:sym typeface="Lato"/>
              </a:rPr>
              <a:t>3. Anticuerpos que pueden o no asociarse con neoplasias. </a:t>
            </a:r>
            <a:r>
              <a:rPr lang="es-419" sz="1200">
                <a:latin typeface="Lato"/>
                <a:ea typeface="Lato"/>
                <a:cs typeface="Lato"/>
                <a:sym typeface="Lato"/>
              </a:rPr>
              <a:t>Este grupo incluye anti-CCDV, antirreceptor de NMDA, AMPA, GABA-B, glicina, GAD, LG11, Caspr2, acetilcolina, mGluR5 y mGluR1</a:t>
            </a:r>
            <a:endParaRPr sz="1200">
              <a:latin typeface="Lato"/>
              <a:ea typeface="Lato"/>
              <a:cs typeface="Lato"/>
              <a:sym typeface="Lato"/>
            </a:endParaRPr>
          </a:p>
        </p:txBody>
      </p:sp>
      <p:sp>
        <p:nvSpPr>
          <p:cNvPr id="1018" name="Google Shape;1018;p134"/>
          <p:cNvSpPr txBox="1"/>
          <p:nvPr/>
        </p:nvSpPr>
        <p:spPr>
          <a:xfrm>
            <a:off x="106625" y="4243450"/>
            <a:ext cx="8420400" cy="90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sz="1200">
                <a:latin typeface="Lato"/>
                <a:ea typeface="Lato"/>
                <a:cs typeface="Lato"/>
                <a:sym typeface="Lato"/>
              </a:rPr>
              <a:t>En función del tipo de anticuerpo encontrado, del síndrome clínico y del hallazgo o no de un tumor, se han establecido dos categorías de diagnóstico: definido o probable.</a:t>
            </a:r>
            <a:r>
              <a:rPr b="1" lang="es-419" sz="1200">
                <a:latin typeface="Lato"/>
                <a:ea typeface="Lato"/>
                <a:cs typeface="Lato"/>
                <a:sym typeface="Lato"/>
              </a:rPr>
              <a:t> La ausencia de anticuerpos no descarta que el paciente tenga un síndrome paraneoplásico</a:t>
            </a:r>
            <a:r>
              <a:rPr lang="es-419" sz="1200">
                <a:latin typeface="Lato"/>
                <a:ea typeface="Lato"/>
                <a:cs typeface="Lato"/>
                <a:sym typeface="Lato"/>
              </a:rPr>
              <a:t>.</a:t>
            </a:r>
            <a:r>
              <a:rPr b="1" lang="es-419" sz="1200">
                <a:latin typeface="Lato"/>
                <a:ea typeface="Lato"/>
                <a:cs typeface="Lato"/>
                <a:sym typeface="Lato"/>
              </a:rPr>
              <a:t> A la inversa</a:t>
            </a:r>
            <a:r>
              <a:rPr lang="es-419" sz="1200">
                <a:latin typeface="Lato"/>
                <a:ea typeface="Lato"/>
                <a:cs typeface="Lato"/>
                <a:sym typeface="Lato"/>
              </a:rPr>
              <a:t>, algunos pacientes, sobre todo con tumores de pulmón, </a:t>
            </a:r>
            <a:r>
              <a:rPr b="1" lang="es-419" sz="1200">
                <a:latin typeface="Lato"/>
                <a:ea typeface="Lato"/>
                <a:cs typeface="Lato"/>
                <a:sym typeface="Lato"/>
              </a:rPr>
              <a:t>tienen anticuerpos onconeuronales y no tienen clínica neurológica</a:t>
            </a:r>
            <a:endParaRPr b="1" sz="1200">
              <a:latin typeface="Lato"/>
              <a:ea typeface="Lato"/>
              <a:cs typeface="Lato"/>
              <a:sym typeface="Lato"/>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2" name="Shape 1022"/>
        <p:cNvGrpSpPr/>
        <p:nvPr/>
      </p:nvGrpSpPr>
      <p:grpSpPr>
        <a:xfrm>
          <a:off x="0" y="0"/>
          <a:ext cx="0" cy="0"/>
          <a:chOff x="0" y="0"/>
          <a:chExt cx="0" cy="0"/>
        </a:xfrm>
      </p:grpSpPr>
      <p:pic>
        <p:nvPicPr>
          <p:cNvPr id="1023" name="Google Shape;1023;p135"/>
          <p:cNvPicPr preferRelativeResize="0"/>
          <p:nvPr/>
        </p:nvPicPr>
        <p:blipFill>
          <a:blip r:embed="rId3">
            <a:alphaModFix/>
          </a:blip>
          <a:stretch>
            <a:fillRect/>
          </a:stretch>
        </p:blipFill>
        <p:spPr>
          <a:xfrm>
            <a:off x="5886625" y="3073750"/>
            <a:ext cx="3350051" cy="2502226"/>
          </a:xfrm>
          <a:prstGeom prst="rect">
            <a:avLst/>
          </a:prstGeom>
          <a:noFill/>
          <a:ln>
            <a:noFill/>
          </a:ln>
        </p:spPr>
      </p:pic>
      <p:sp>
        <p:nvSpPr>
          <p:cNvPr id="1024" name="Google Shape;1024;p135"/>
          <p:cNvSpPr txBox="1"/>
          <p:nvPr>
            <p:ph type="title"/>
          </p:nvPr>
        </p:nvSpPr>
        <p:spPr>
          <a:xfrm>
            <a:off x="0" y="0"/>
            <a:ext cx="9144000" cy="47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a:t>Clasificación</a:t>
            </a:r>
            <a:endParaRPr/>
          </a:p>
        </p:txBody>
      </p:sp>
      <p:sp>
        <p:nvSpPr>
          <p:cNvPr id="1025" name="Google Shape;1025;p135"/>
          <p:cNvSpPr txBox="1"/>
          <p:nvPr>
            <p:ph idx="1" type="body"/>
          </p:nvPr>
        </p:nvSpPr>
        <p:spPr>
          <a:xfrm>
            <a:off x="0" y="542875"/>
            <a:ext cx="7043400" cy="377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a:t>Los sindromes paraneoplasicos se pueden clasificar desde un punto de vista clínico y </a:t>
            </a:r>
            <a:r>
              <a:rPr lang="es-419"/>
              <a:t>también</a:t>
            </a:r>
            <a:r>
              <a:rPr lang="es-419"/>
              <a:t> inmunologico. Desde el punto de vista inmunologico, se pueden clasificar en cuatro grupos:</a:t>
            </a:r>
            <a:endParaRPr/>
          </a:p>
          <a:p>
            <a:pPr indent="-311150" lvl="0" marL="457200" rtl="0" algn="l">
              <a:spcBef>
                <a:spcPts val="1600"/>
              </a:spcBef>
              <a:spcAft>
                <a:spcPts val="0"/>
              </a:spcAft>
              <a:buSzPts val="1300"/>
              <a:buAutoNum type="arabicPeriod"/>
            </a:pPr>
            <a:r>
              <a:rPr lang="es-419"/>
              <a:t>Está</a:t>
            </a:r>
            <a:r>
              <a:rPr lang="es-419"/>
              <a:t> constituido por los sindromes cuya patogenia </a:t>
            </a:r>
            <a:r>
              <a:rPr lang="es-419"/>
              <a:t>está</a:t>
            </a:r>
            <a:r>
              <a:rPr lang="es-419"/>
              <a:t> directamente relacionaa con la reacción de los anticuerpos frente a antígenos de superficie. A este grupo pertenecen los </a:t>
            </a:r>
            <a:r>
              <a:rPr i="1" lang="es-419" u="sng"/>
              <a:t>sx de encefalitis con anticuerpos anti.NMDA, LG1I y los tres síndromes neuromusculares.</a:t>
            </a:r>
            <a:endParaRPr i="1" u="sng"/>
          </a:p>
          <a:p>
            <a:pPr indent="-311150" lvl="0" marL="457200" rtl="0" algn="l">
              <a:spcBef>
                <a:spcPts val="0"/>
              </a:spcBef>
              <a:spcAft>
                <a:spcPts val="0"/>
              </a:spcAft>
              <a:buSzPts val="1300"/>
              <a:buAutoNum type="arabicPeriod"/>
            </a:pPr>
            <a:r>
              <a:rPr lang="es-419"/>
              <a:t>Está</a:t>
            </a:r>
            <a:r>
              <a:rPr lang="es-419"/>
              <a:t> constituido por los sindromes cuya patogenia es un mecanismo intermedio de citotoxicidad mediada por linfocitos T. La mayoría de los síndromes paraneoplasicos con afeccion al SNC como la </a:t>
            </a:r>
            <a:r>
              <a:rPr i="1" lang="es-419" u="sng"/>
              <a:t>encefalomielitis, neuropatía sensitiva</a:t>
            </a:r>
            <a:r>
              <a:rPr lang="es-419"/>
              <a:t>. En este grupo los antigenos son intracelulares.</a:t>
            </a:r>
            <a:endParaRPr/>
          </a:p>
          <a:p>
            <a:pPr indent="-311150" lvl="0" marL="457200" rtl="0" algn="l">
              <a:spcBef>
                <a:spcPts val="0"/>
              </a:spcBef>
              <a:spcAft>
                <a:spcPts val="0"/>
              </a:spcAft>
              <a:buSzPts val="1300"/>
              <a:buAutoNum type="arabicPeriod"/>
            </a:pPr>
            <a:r>
              <a:rPr lang="es-419"/>
              <a:t>Está constituido por los síndromes en los </a:t>
            </a:r>
            <a:r>
              <a:rPr lang="es-419"/>
              <a:t>qué</a:t>
            </a:r>
            <a:r>
              <a:rPr lang="es-419"/>
              <a:t> los anticuerpos o las Ig patogenas estan producidos por el tumor. Es el caso de las n</a:t>
            </a:r>
            <a:r>
              <a:rPr i="1" lang="es-419" u="sng"/>
              <a:t>europatías disinmunes en el curso de proliferaciones linfoplasmocitarias.</a:t>
            </a:r>
            <a:endParaRPr i="1" u="sng"/>
          </a:p>
          <a:p>
            <a:pPr indent="-311150" lvl="0" marL="457200" rtl="0" algn="l">
              <a:spcBef>
                <a:spcPts val="0"/>
              </a:spcBef>
              <a:spcAft>
                <a:spcPts val="0"/>
              </a:spcAft>
              <a:buSzPts val="1300"/>
              <a:buAutoNum type="arabicPeriod"/>
            </a:pPr>
            <a:r>
              <a:rPr lang="es-419"/>
              <a:t>Lo constituyen algunos sindromes </a:t>
            </a:r>
            <a:r>
              <a:rPr lang="es-419"/>
              <a:t>qué</a:t>
            </a:r>
            <a:r>
              <a:rPr lang="es-419"/>
              <a:t> son sugestivos de tener un origen inmunitario por su evolucion y por presentar lesiones inflamatorias, en los </a:t>
            </a:r>
            <a:r>
              <a:rPr lang="es-419"/>
              <a:t>qué</a:t>
            </a:r>
            <a:r>
              <a:rPr lang="es-419"/>
              <a:t> no se han encontrado anticuerpos especificos. Se incluyen diversas </a:t>
            </a:r>
            <a:r>
              <a:rPr i="1" lang="es-419" u="sng"/>
              <a:t>neuropatías perrifericas, vasculitis neuromusculares, dermatomiositis y la miopatía necrosante aguda.</a:t>
            </a:r>
            <a:endParaRPr i="1" u="sng"/>
          </a:p>
        </p:txBody>
      </p:sp>
      <p:pic>
        <p:nvPicPr>
          <p:cNvPr id="1026" name="Google Shape;1026;p135"/>
          <p:cNvPicPr preferRelativeResize="0"/>
          <p:nvPr/>
        </p:nvPicPr>
        <p:blipFill>
          <a:blip r:embed="rId4">
            <a:alphaModFix/>
          </a:blip>
          <a:stretch>
            <a:fillRect/>
          </a:stretch>
        </p:blipFill>
        <p:spPr>
          <a:xfrm>
            <a:off x="7043400" y="542878"/>
            <a:ext cx="1948200" cy="208269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