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90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4/21/20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4/21/20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4/21/20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40890-4026-410B-BC95-CDA35FF4A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747" y="3429000"/>
            <a:ext cx="7054516" cy="741467"/>
          </a:xfrm>
        </p:spPr>
        <p:txBody>
          <a:bodyPr>
            <a:normAutofit fontScale="90000"/>
          </a:bodyPr>
          <a:lstStyle/>
          <a:p>
            <a:r>
              <a:rPr lang="es-ES" dirty="0"/>
              <a:t>osteomielitis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A0F6E9-E8D7-48EA-904F-1A70CC5B5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447" y="938462"/>
            <a:ext cx="8807116" cy="5089359"/>
          </a:xfrm>
        </p:spPr>
        <p:txBody>
          <a:bodyPr>
            <a:normAutofit/>
          </a:bodyPr>
          <a:lstStyle/>
          <a:p>
            <a:r>
              <a:rPr lang="es-ES" sz="4000" dirty="0"/>
              <a:t>Universidad Autónoma de Sinaloa</a:t>
            </a:r>
          </a:p>
          <a:p>
            <a:r>
              <a:rPr lang="es-ES" dirty="0"/>
              <a:t>Facultad de Medicina</a:t>
            </a:r>
          </a:p>
          <a:p>
            <a:r>
              <a:rPr lang="es-ES" dirty="0"/>
              <a:t>Lic. Imagenología</a:t>
            </a:r>
          </a:p>
          <a:p>
            <a:endParaRPr lang="es-ES" dirty="0"/>
          </a:p>
          <a:p>
            <a:r>
              <a:rPr lang="es-ES" dirty="0"/>
              <a:t>Imagenología Pediátrica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Docente: Dr. José Guadalupe Mendoza Flores </a:t>
            </a:r>
          </a:p>
          <a:p>
            <a:r>
              <a:rPr lang="es-ES" dirty="0"/>
              <a:t>Alumno: Daniel Iván Lara García</a:t>
            </a:r>
          </a:p>
          <a:p>
            <a:r>
              <a:rPr lang="es-ES" dirty="0" err="1"/>
              <a:t>Gpo</a:t>
            </a:r>
            <a:r>
              <a:rPr lang="es-ES" dirty="0"/>
              <a:t>: 6-3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BFE4EF-0D37-48EB-9952-60943C00D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72" y="938462"/>
            <a:ext cx="1305107" cy="16766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5B3009-2EEF-492F-90EC-C44E8EBBD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263" y="938462"/>
            <a:ext cx="1695687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91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F11D1-4141-42AF-AD34-85D7E531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49126"/>
            <a:ext cx="7729728" cy="1188720"/>
          </a:xfrm>
        </p:spPr>
        <p:txBody>
          <a:bodyPr/>
          <a:lstStyle/>
          <a:p>
            <a:r>
              <a:rPr lang="es-ES" dirty="0"/>
              <a:t>diagnostico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80CB1C0-1046-41BC-AEC7-2FDABEF05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592" y="1901620"/>
            <a:ext cx="4848816" cy="4694319"/>
          </a:xfrm>
        </p:spPr>
      </p:pic>
    </p:spTree>
    <p:extLst>
      <p:ext uri="{BB962C8B-B14F-4D97-AF65-F5344CB8AC3E}">
        <p14:creationId xmlns:p14="http://schemas.microsoft.com/office/powerpoint/2010/main" val="347887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6A6FB-F2D1-4876-BB65-42B9D9FB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Diagnostico por imagen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3EA784-6455-46D7-9457-947AF3C0F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Ecografía</a:t>
            </a:r>
          </a:p>
          <a:p>
            <a:r>
              <a:rPr lang="es-ES" dirty="0" err="1"/>
              <a:t>Rx</a:t>
            </a:r>
            <a:r>
              <a:rPr lang="es-ES" dirty="0"/>
              <a:t> simple</a:t>
            </a:r>
          </a:p>
          <a:p>
            <a:r>
              <a:rPr lang="es-ES" dirty="0"/>
              <a:t>Tomografía</a:t>
            </a:r>
          </a:p>
          <a:p>
            <a:r>
              <a:rPr lang="es-ES" dirty="0"/>
              <a:t>RM</a:t>
            </a:r>
          </a:p>
          <a:p>
            <a:r>
              <a:rPr lang="es-ES" dirty="0"/>
              <a:t>Gammagrafía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970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829B581-6698-473B-A233-016AE2814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847" y="2218130"/>
            <a:ext cx="6114305" cy="34736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B62442-BAE6-4D78-B652-4404495D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8344"/>
            <a:ext cx="7729728" cy="705082"/>
          </a:xfrm>
        </p:spPr>
        <p:txBody>
          <a:bodyPr>
            <a:normAutofit fontScale="90000"/>
          </a:bodyPr>
          <a:lstStyle/>
          <a:p>
            <a:r>
              <a:rPr lang="es-ES" dirty="0"/>
              <a:t>ecografía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B0057A-1162-48CB-A506-5ABF84BD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95" y="1073426"/>
            <a:ext cx="9673389" cy="5784574"/>
          </a:xfrm>
        </p:spPr>
        <p:txBody>
          <a:bodyPr>
            <a:normAutofit/>
          </a:bodyPr>
          <a:lstStyle/>
          <a:p>
            <a:r>
              <a:rPr lang="es-ES" dirty="0"/>
              <a:t>Técnica de utilidad para detectar y valorar abscesos subperiósticos</a:t>
            </a:r>
          </a:p>
          <a:p>
            <a:r>
              <a:rPr lang="es-ES" dirty="0"/>
              <a:t>Hallazgos pueden demostrarse 48 horas del inicio de la infección</a:t>
            </a:r>
          </a:p>
          <a:p>
            <a:r>
              <a:rPr lang="es-ES" dirty="0"/>
              <a:t>El Doppler permite valorar vascularización de partes blandas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Absceso subperióstico en osteomielitis aguda en niña de 10 años. Imagen longitudinal ecográfica de la rodilla que muestra una colección liquida subperióstica (fleca gruesa) posterior a la metáfisis (flecha) del fémur. </a:t>
            </a:r>
          </a:p>
        </p:txBody>
      </p:sp>
    </p:spTree>
    <p:extLst>
      <p:ext uri="{BB962C8B-B14F-4D97-AF65-F5344CB8AC3E}">
        <p14:creationId xmlns:p14="http://schemas.microsoft.com/office/powerpoint/2010/main" val="404241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B533BE17-322E-4875-AA68-C53EE4091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1540761"/>
            <a:ext cx="7729728" cy="4607376"/>
          </a:xfrm>
        </p:spPr>
      </p:pic>
    </p:spTree>
    <p:extLst>
      <p:ext uri="{BB962C8B-B14F-4D97-AF65-F5344CB8AC3E}">
        <p14:creationId xmlns:p14="http://schemas.microsoft.com/office/powerpoint/2010/main" val="11645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667C765-4DB2-4EF6-8840-3F50F3CD5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494" y="1154386"/>
            <a:ext cx="4467011" cy="4549227"/>
          </a:xfrm>
        </p:spPr>
      </p:pic>
    </p:spTree>
    <p:extLst>
      <p:ext uri="{BB962C8B-B14F-4D97-AF65-F5344CB8AC3E}">
        <p14:creationId xmlns:p14="http://schemas.microsoft.com/office/powerpoint/2010/main" val="316846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91A6260-C1F1-4350-9BF7-24FF83FB9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1182" y="1284778"/>
            <a:ext cx="5109635" cy="4288443"/>
          </a:xfrm>
        </p:spPr>
      </p:pic>
    </p:spTree>
    <p:extLst>
      <p:ext uri="{BB962C8B-B14F-4D97-AF65-F5344CB8AC3E}">
        <p14:creationId xmlns:p14="http://schemas.microsoft.com/office/powerpoint/2010/main" val="19001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675C1DC-69C6-4570-914C-2A6CFE158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6262" y="1378319"/>
            <a:ext cx="3739476" cy="4101361"/>
          </a:xfrm>
        </p:spPr>
      </p:pic>
    </p:spTree>
    <p:extLst>
      <p:ext uri="{BB962C8B-B14F-4D97-AF65-F5344CB8AC3E}">
        <p14:creationId xmlns:p14="http://schemas.microsoft.com/office/powerpoint/2010/main" val="343342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D2AA5-0959-41EA-AC0D-61473B46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osteomielitis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ADE017-AC6C-4352-BF51-862F5A334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Proceso inflamatorio óseo de origen bacteriano piógeno, originado en un foco séptico a distancia y diseminado por vía sanguínea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A734DA-D5E6-4071-B82F-07547D4B8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004" y="3429000"/>
            <a:ext cx="4035991" cy="29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1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D196F-7D97-46A9-81CF-6AF9BC63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epidemiologia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EBCE9E-264B-4C1F-8CE8-2A554D5B3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Aproximadamente el 50% de los casos ocurren en los primeros 5 años de vida.</a:t>
            </a:r>
          </a:p>
          <a:p>
            <a:r>
              <a:rPr lang="es-ES" dirty="0"/>
              <a:t>+ frecuente huesos largos de extremidades inferiores </a:t>
            </a:r>
          </a:p>
          <a:p>
            <a:r>
              <a:rPr lang="es-ES" dirty="0"/>
              <a:t>Los varones son mas predisponentes frente a las mujeres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8947BA-1B0C-44B8-895E-117E0CE4D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744" y="3238769"/>
            <a:ext cx="2774708" cy="31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E53ED-1FBC-41F5-B3EE-C8880AEF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75251"/>
            <a:ext cx="7729728" cy="1188720"/>
          </a:xfrm>
        </p:spPr>
        <p:txBody>
          <a:bodyPr/>
          <a:lstStyle/>
          <a:p>
            <a:r>
              <a:rPr lang="es-ES" dirty="0"/>
              <a:t>Agente causal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9E144-1EAF-43E1-A2AE-75EA6848A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74" y="2067339"/>
            <a:ext cx="8291090" cy="4790661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Infección por:</a:t>
            </a:r>
          </a:p>
          <a:p>
            <a:r>
              <a:rPr lang="es-ES" dirty="0" err="1"/>
              <a:t>Staphylococcus</a:t>
            </a:r>
            <a:r>
              <a:rPr lang="es-ES" dirty="0"/>
              <a:t> </a:t>
            </a:r>
            <a:r>
              <a:rPr lang="es-ES" dirty="0" err="1"/>
              <a:t>aureus</a:t>
            </a:r>
            <a:endParaRPr lang="es-ES" dirty="0"/>
          </a:p>
          <a:p>
            <a:r>
              <a:rPr lang="es-ES" dirty="0" err="1"/>
              <a:t>Streptococcus</a:t>
            </a:r>
            <a:endParaRPr lang="es-ES" dirty="0"/>
          </a:p>
          <a:p>
            <a:r>
              <a:rPr lang="es-ES" dirty="0"/>
              <a:t>Neumococos</a:t>
            </a:r>
          </a:p>
          <a:p>
            <a:r>
              <a:rPr lang="es-ES" dirty="0"/>
              <a:t>Gonococos</a:t>
            </a:r>
          </a:p>
          <a:p>
            <a:r>
              <a:rPr lang="es-ES" dirty="0"/>
              <a:t>Hongos</a:t>
            </a:r>
          </a:p>
          <a:p>
            <a:r>
              <a:rPr lang="es-ES" dirty="0"/>
              <a:t>Virus</a:t>
            </a:r>
          </a:p>
          <a:p>
            <a:r>
              <a:rPr lang="es-ES" dirty="0" err="1"/>
              <a:t>Mycobacterium</a:t>
            </a:r>
            <a:r>
              <a:rPr lang="es-ES" dirty="0"/>
              <a:t> </a:t>
            </a:r>
          </a:p>
          <a:p>
            <a:r>
              <a:rPr lang="es-ES" dirty="0"/>
              <a:t>Bacterias gramnegativas</a:t>
            </a:r>
          </a:p>
          <a:p>
            <a:endParaRPr lang="es-ES" dirty="0"/>
          </a:p>
          <a:p>
            <a:r>
              <a:rPr lang="es-ES" dirty="0"/>
              <a:t>Infección previa</a:t>
            </a:r>
          </a:p>
          <a:p>
            <a:r>
              <a:rPr lang="es-ES" dirty="0"/>
              <a:t>Heridas </a:t>
            </a:r>
          </a:p>
          <a:p>
            <a:r>
              <a:rPr lang="es-ES" dirty="0"/>
              <a:t>cirugías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FFF797-273D-4009-9904-44DE4E667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492" y="3559743"/>
            <a:ext cx="3743372" cy="25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F1014-1237-4E6B-849B-43D31140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fisiopatología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E3C8A58-BE7A-4176-9317-79625790C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331" y="2333625"/>
            <a:ext cx="7071338" cy="4067175"/>
          </a:xfrm>
        </p:spPr>
      </p:pic>
    </p:spTree>
    <p:extLst>
      <p:ext uri="{BB962C8B-B14F-4D97-AF65-F5344CB8AC3E}">
        <p14:creationId xmlns:p14="http://schemas.microsoft.com/office/powerpoint/2010/main" val="391463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FE44E-E608-4E53-89AC-0B050A87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Clasificación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CD7651F-2328-40FB-9A59-56C4AEFF9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233" y="2965026"/>
            <a:ext cx="7353533" cy="2928282"/>
          </a:xfrm>
        </p:spPr>
      </p:pic>
    </p:spTree>
    <p:extLst>
      <p:ext uri="{BB962C8B-B14F-4D97-AF65-F5344CB8AC3E}">
        <p14:creationId xmlns:p14="http://schemas.microsoft.com/office/powerpoint/2010/main" val="421130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F1BDB-C087-4D67-8730-1D1AC522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localización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1F3F6D-D131-4250-A99A-9D6C39F8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77856" cy="3101983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Localizaciones mas frecuentes:</a:t>
            </a:r>
          </a:p>
          <a:p>
            <a:r>
              <a:rPr lang="es-ES" dirty="0"/>
              <a:t>Fémur </a:t>
            </a:r>
          </a:p>
          <a:p>
            <a:r>
              <a:rPr lang="es-ES" dirty="0"/>
              <a:t>Tibia</a:t>
            </a:r>
          </a:p>
          <a:p>
            <a:r>
              <a:rPr lang="es-ES" dirty="0"/>
              <a:t>Peroné </a:t>
            </a:r>
          </a:p>
          <a:p>
            <a:r>
              <a:rPr lang="es-ES" dirty="0"/>
              <a:t>Humero</a:t>
            </a:r>
          </a:p>
          <a:p>
            <a:r>
              <a:rPr lang="es-ES" dirty="0"/>
              <a:t>Calcáneo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Rutas de diseminación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E453D7-0A82-434A-8ADC-AFD7A117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436" y="3477126"/>
            <a:ext cx="5039428" cy="2734057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C6854505-07A3-48B5-A81F-126D4154E70E}"/>
              </a:ext>
            </a:extLst>
          </p:cNvPr>
          <p:cNvSpPr/>
          <p:nvPr/>
        </p:nvSpPr>
        <p:spPr>
          <a:xfrm>
            <a:off x="4331368" y="5378115"/>
            <a:ext cx="409074" cy="144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42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2ADF2-191D-4A32-8B58-974383E1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Manifestaciones  clínicas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852CBA-697F-4157-91B1-BA64BAE93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AGUDAS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082B0E-5ED5-4E58-AA72-D51CFFC8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093" y="3203389"/>
            <a:ext cx="8077814" cy="23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4A776-0E01-47B6-8785-26636A1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Manifestaciones clínicas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D5F3C8-7B4B-4DF2-B1BC-DDFACE78E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97713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CRONICAS</a:t>
            </a:r>
          </a:p>
          <a:p>
            <a:r>
              <a:rPr lang="es-ES" dirty="0"/>
              <a:t>Secuestro</a:t>
            </a:r>
          </a:p>
          <a:p>
            <a:r>
              <a:rPr lang="es-ES" dirty="0"/>
              <a:t>Fistulas </a:t>
            </a:r>
          </a:p>
          <a:p>
            <a:r>
              <a:rPr lang="es-ES" dirty="0"/>
              <a:t>Deformidad</a:t>
            </a:r>
          </a:p>
          <a:p>
            <a:r>
              <a:rPr lang="es-ES" dirty="0"/>
              <a:t>Disminución del dolor </a:t>
            </a:r>
          </a:p>
          <a:p>
            <a:r>
              <a:rPr lang="es-ES" dirty="0" err="1"/>
              <a:t>Fx</a:t>
            </a:r>
            <a:r>
              <a:rPr lang="es-ES" dirty="0"/>
              <a:t> patológicas</a:t>
            </a:r>
          </a:p>
          <a:p>
            <a:r>
              <a:rPr lang="es-ES" dirty="0"/>
              <a:t>Atrofia</a:t>
            </a:r>
          </a:p>
          <a:p>
            <a:r>
              <a:rPr lang="es-ES" dirty="0"/>
              <a:t>Retardo del crecimiento</a:t>
            </a:r>
          </a:p>
          <a:p>
            <a:r>
              <a:rPr lang="es-ES" dirty="0"/>
              <a:t>Ulceras</a:t>
            </a:r>
          </a:p>
        </p:txBody>
      </p:sp>
    </p:spTree>
    <p:extLst>
      <p:ext uri="{BB962C8B-B14F-4D97-AF65-F5344CB8AC3E}">
        <p14:creationId xmlns:p14="http://schemas.microsoft.com/office/powerpoint/2010/main" val="4013378578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121</TotalTime>
  <Words>212</Words>
  <Application>Microsoft Office PowerPoint</Application>
  <PresentationFormat>Panorámica</PresentationFormat>
  <Paragraphs>77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Paquete</vt:lpstr>
      <vt:lpstr>osteomielitis</vt:lpstr>
      <vt:lpstr>osteomielitis</vt:lpstr>
      <vt:lpstr>epidemiologia</vt:lpstr>
      <vt:lpstr>Agente causal</vt:lpstr>
      <vt:lpstr>fisiopatología</vt:lpstr>
      <vt:lpstr>Clasificación</vt:lpstr>
      <vt:lpstr>localización</vt:lpstr>
      <vt:lpstr>Manifestaciones  clínicas</vt:lpstr>
      <vt:lpstr>Manifestaciones clínicas </vt:lpstr>
      <vt:lpstr>diagnostico</vt:lpstr>
      <vt:lpstr>Diagnostico por imagen</vt:lpstr>
      <vt:lpstr>ecografía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USER2020</dc:creator>
  <cp:lastModifiedBy>daniel ivan lara garcia</cp:lastModifiedBy>
  <cp:revision>10</cp:revision>
  <dcterms:created xsi:type="dcterms:W3CDTF">2020-04-21T17:59:07Z</dcterms:created>
  <dcterms:modified xsi:type="dcterms:W3CDTF">2020-04-21T20:28:56Z</dcterms:modified>
</cp:coreProperties>
</file>