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7" r:id="rId5"/>
    <p:sldId id="258" r:id="rId6"/>
    <p:sldId id="259" r:id="rId7"/>
    <p:sldId id="260" r:id="rId8"/>
    <p:sldId id="261" r:id="rId9"/>
    <p:sldId id="262" r:id="rId10"/>
    <p:sldId id="263" r:id="rId11"/>
    <p:sldId id="264" r:id="rId12"/>
    <p:sldId id="266" r:id="rId13"/>
    <p:sldId id="267" r:id="rId14"/>
    <p:sldId id="268" r:id="rId15"/>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618" y="72"/>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90" d="100"/>
          <a:sy n="90" d="100"/>
        </p:scale>
        <p:origin x="17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199A2CD-6425-4B38-B78F-84DBD078F5A4}" type="datetime1">
              <a:rPr lang="es-ES" smtClean="0"/>
              <a:t>21/04/2020</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C567D4A-04CB-4EDF-8FB1-342A02FC8EC5}" type="slidenum">
              <a:rPr lang="es-ES"/>
              <a:t>‹Nº›</a:t>
            </a:fld>
            <a:endParaRPr lang="es-ES"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E63A571-2793-4573-88C0-928F84CDC5F0}" type="datetime1">
              <a:rPr lang="es-ES" noProof="0" smtClean="0"/>
              <a:t>21/04/2020</a:t>
            </a:fld>
            <a:endParaRPr lang="es-ES" noProof="0" dirty="0"/>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2E61351F-DBB1-4664-ADA9-83BC7CB8848D}" type="slidenum">
              <a:rPr lang="es-ES" noProof="0"/>
              <a:t>‹Nº›</a:t>
            </a:fld>
            <a:endParaRPr lang="es-ES" noProof="0"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t>1</a:t>
            </a:fld>
            <a:endParaRPr lang="es-ES" dirty="0"/>
          </a:p>
        </p:txBody>
      </p:sp>
    </p:spTree>
    <p:extLst>
      <p:ext uri="{BB962C8B-B14F-4D97-AF65-F5344CB8AC3E}">
        <p14:creationId xmlns:p14="http://schemas.microsoft.com/office/powerpoint/2010/main" val="212797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t>2</a:t>
            </a:fld>
            <a:endParaRPr lang="es-ES" dirty="0"/>
          </a:p>
        </p:txBody>
      </p:sp>
    </p:spTree>
    <p:extLst>
      <p:ext uri="{BB962C8B-B14F-4D97-AF65-F5344CB8AC3E}">
        <p14:creationId xmlns:p14="http://schemas.microsoft.com/office/powerpoint/2010/main" val="3020678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293813" y="4267200"/>
            <a:ext cx="8458200" cy="1371600"/>
          </a:xfrm>
          <a:noFill/>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editar el estilo de subtítulo del patrón</a:t>
            </a:r>
            <a:endParaRPr lang="es-ES" noProof="0" dirty="0"/>
          </a:p>
        </p:txBody>
      </p:sp>
      <p:sp>
        <p:nvSpPr>
          <p:cNvPr id="4" name="Marcador de fecha 3"/>
          <p:cNvSpPr>
            <a:spLocks noGrp="1"/>
          </p:cNvSpPr>
          <p:nvPr>
            <p:ph type="dt" sz="half" idx="10"/>
          </p:nvPr>
        </p:nvSpPr>
        <p:spPr/>
        <p:txBody>
          <a:bodyPr rtlCol="0"/>
          <a:lstStyle/>
          <a:p>
            <a:pPr rtl="0"/>
            <a:fld id="{746C11B8-68B8-4996-A128-779EFF04A2C4}" type="datetime1">
              <a:rPr lang="es-ES" noProof="0" smtClean="0"/>
              <a:t>21/04/2020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81FEFA0A-2F20-4B60-98C6-5FFDA469AA1C}" type="slidenum">
              <a:rPr lang="es-ES" noProof="0" smtClean="0"/>
              <a:t>‹Nº›</a:t>
            </a:fld>
            <a:endParaRPr lang="es-ES" noProof="0" dirty="0"/>
          </a:p>
        </p:txBody>
      </p:sp>
    </p:spTree>
    <p:extLst>
      <p:ext uri="{BB962C8B-B14F-4D97-AF65-F5344CB8AC3E}">
        <p14:creationId xmlns:p14="http://schemas.microsoft.com/office/powerpoint/2010/main" val="28785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hasCustomPrompt="1"/>
          </p:nvPr>
        </p:nvSpPr>
        <p:spPr/>
        <p:txBody>
          <a:bodyPr vert="eaVert" rtlCol="0"/>
          <a:lstStyle>
            <a:lvl1pPr rtl="0">
              <a:defRPr/>
            </a:lvl1pPr>
            <a:lvl5pPr>
              <a:defRPr/>
            </a:lvl5pPr>
            <a:lvl6pPr marL="1600200">
              <a:defRPr/>
            </a:lvl6pPr>
            <a:lvl7pPr marL="1874520">
              <a:defRPr/>
            </a:lvl7pPr>
            <a:lvl8pPr marL="2148840">
              <a:defRPr/>
            </a:lvl8pPr>
            <a:lvl9pPr marL="2423160">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10"/>
          </p:nvPr>
        </p:nvSpPr>
        <p:spPr/>
        <p:txBody>
          <a:bodyPr rtlCol="0"/>
          <a:lstStyle/>
          <a:p>
            <a:pPr rtl="0"/>
            <a:fld id="{BF1F0A8F-7C35-4C70-A229-6A9EA828A9A5}" type="datetime1">
              <a:rPr lang="es-ES" noProof="0" smtClean="0"/>
              <a:t>21/04/2020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81FEFA0A-2F20-4B60-98C6-5FFDA469AA1C}" type="slidenum">
              <a:rPr lang="es-ES" noProof="0" smtClean="0"/>
              <a:t>‹Nº›</a:t>
            </a:fld>
            <a:endParaRPr lang="es-ES" noProof="0" dirty="0"/>
          </a:p>
        </p:txBody>
      </p:sp>
    </p:spTree>
    <p:extLst>
      <p:ext uri="{BB962C8B-B14F-4D97-AF65-F5344CB8AC3E}">
        <p14:creationId xmlns:p14="http://schemas.microsoft.com/office/powerpoint/2010/main" val="338703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lvl1pPr rtl="0">
              <a:defRPr/>
            </a:lvl1pPr>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hasCustomPrompt="1"/>
          </p:nvPr>
        </p:nvSpPr>
        <p:spPr>
          <a:xfrm>
            <a:off x="1293814" y="381000"/>
            <a:ext cx="8305800" cy="5791200"/>
          </a:xfrm>
        </p:spPr>
        <p:txBody>
          <a:bodyPr vert="eaVert" rtlCol="0"/>
          <a:lstStyle>
            <a:lvl1pPr rtl="0">
              <a:defRPr/>
            </a:lvl1pPr>
            <a:lvl5pPr>
              <a:defRPr/>
            </a:lvl5pPr>
            <a:lvl6pPr>
              <a:defRPr/>
            </a:lvl6pPr>
            <a:lvl7pPr>
              <a:defRPr/>
            </a:lvl7pPr>
            <a:lvl8pPr>
              <a:defRPr/>
            </a:lvl8pPr>
            <a:lvl9pPr>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10"/>
          </p:nvPr>
        </p:nvSpPr>
        <p:spPr/>
        <p:txBody>
          <a:bodyPr rtlCol="0"/>
          <a:lstStyle/>
          <a:p>
            <a:pPr rtl="0"/>
            <a:fld id="{B43D051C-83C8-4561-AAEB-2D6C784B710B}" type="datetime1">
              <a:rPr lang="es-ES" noProof="0" smtClean="0"/>
              <a:t>21/04/2020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81FEFA0A-2F20-4B60-98C6-5FFDA469AA1C}" type="slidenum">
              <a:rPr lang="es-ES" noProof="0" smtClean="0"/>
              <a:t>‹Nº›</a:t>
            </a:fld>
            <a:endParaRPr lang="es-ES" noProof="0" dirty="0"/>
          </a:p>
        </p:txBody>
      </p:sp>
    </p:spTree>
    <p:extLst>
      <p:ext uri="{BB962C8B-B14F-4D97-AF65-F5344CB8AC3E}">
        <p14:creationId xmlns:p14="http://schemas.microsoft.com/office/powerpoint/2010/main" val="619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hasCustomPrompt="1"/>
          </p:nvPr>
        </p:nvSpPr>
        <p:spPr/>
        <p:txBody>
          <a:bodyPr rtlCol="0"/>
          <a:lstStyle>
            <a:lvl1pPr rtl="0">
              <a:defRPr/>
            </a:lvl1pPr>
            <a:lvl5pPr>
              <a:defRPr/>
            </a:lvl5pPr>
            <a:lvl6pPr>
              <a:defRPr/>
            </a:lvl6pPr>
            <a:lvl7pPr>
              <a:defRPr/>
            </a:lvl7pPr>
            <a:lvl8pPr>
              <a:defRPr/>
            </a:lvl8pPr>
            <a:lvl9pPr>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10"/>
          </p:nvPr>
        </p:nvSpPr>
        <p:spPr/>
        <p:txBody>
          <a:bodyPr rtlCol="0"/>
          <a:lstStyle/>
          <a:p>
            <a:pPr rtl="0"/>
            <a:fld id="{4EF7D14A-A943-48B5-8C52-2712DFCD8B29}" type="datetime1">
              <a:rPr lang="es-ES" noProof="0" smtClean="0"/>
              <a:t>21/04/2020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81FEFA0A-2F20-4B60-98C6-5FFDA469AA1C}" type="slidenum">
              <a:rPr lang="es-ES" noProof="0" smtClean="0"/>
              <a:t>‹Nº›</a:t>
            </a:fld>
            <a:endParaRPr lang="es-ES" noProof="0" dirty="0"/>
          </a:p>
        </p:txBody>
      </p:sp>
    </p:spTree>
    <p:extLst>
      <p:ext uri="{BB962C8B-B14F-4D97-AF65-F5344CB8AC3E}">
        <p14:creationId xmlns:p14="http://schemas.microsoft.com/office/powerpoint/2010/main" val="2194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hasCustomPrompt="1"/>
          </p:nvPr>
        </p:nvSpPr>
        <p:spPr>
          <a:xfrm>
            <a:off x="1293813" y="4876800"/>
            <a:ext cx="8458201" cy="1143000"/>
          </a:xfrm>
          <a:noFill/>
        </p:spPr>
        <p:txBody>
          <a:bodyPr rtlCol="0" anchor="t">
            <a:normAutofit/>
          </a:bodyPr>
          <a:lstStyle>
            <a:lvl1pPr marL="0" indent="0" rtl="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dirty="0"/>
              <a:t>Haga clic para modificar el estilo de texto del patrón</a:t>
            </a:r>
          </a:p>
        </p:txBody>
      </p:sp>
      <p:sp>
        <p:nvSpPr>
          <p:cNvPr id="4" name="Marcador de fecha 3"/>
          <p:cNvSpPr>
            <a:spLocks noGrp="1"/>
          </p:cNvSpPr>
          <p:nvPr>
            <p:ph type="dt" sz="half" idx="10"/>
          </p:nvPr>
        </p:nvSpPr>
        <p:spPr/>
        <p:txBody>
          <a:bodyPr rtlCol="0"/>
          <a:lstStyle/>
          <a:p>
            <a:pPr rtl="0"/>
            <a:fld id="{4499AC13-39B3-47DD-BF52-27F86195C914}" type="datetime1">
              <a:rPr lang="es-ES" noProof="0" smtClean="0"/>
              <a:t>21/04/2020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81FEFA0A-2F20-4B60-98C6-5FFDA469AA1C}" type="slidenum">
              <a:rPr lang="es-ES" noProof="0" smtClean="0"/>
              <a:t>‹Nº›</a:t>
            </a:fld>
            <a:endParaRPr lang="es-ES" noProof="0" dirty="0"/>
          </a:p>
        </p:txBody>
      </p:sp>
    </p:spTree>
    <p:extLst>
      <p:ext uri="{BB962C8B-B14F-4D97-AF65-F5344CB8AC3E}">
        <p14:creationId xmlns:p14="http://schemas.microsoft.com/office/powerpoint/2010/main" val="22156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hasCustomPrompt="1"/>
          </p:nvPr>
        </p:nvSpPr>
        <p:spPr>
          <a:xfrm>
            <a:off x="1293812" y="1676400"/>
            <a:ext cx="4700016" cy="4495800"/>
          </a:xfrm>
        </p:spPr>
        <p:txBody>
          <a:bodyPr rtlCol="0">
            <a:normAutofit/>
          </a:bodyPr>
          <a:lstStyle>
            <a:lvl1pPr rtl="0">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contenido 3"/>
          <p:cNvSpPr>
            <a:spLocks noGrp="1"/>
          </p:cNvSpPr>
          <p:nvPr>
            <p:ph sz="half" idx="2" hasCustomPrompt="1"/>
          </p:nvPr>
        </p:nvSpPr>
        <p:spPr>
          <a:xfrm>
            <a:off x="6202035" y="1676401"/>
            <a:ext cx="4700016" cy="4495800"/>
          </a:xfrm>
        </p:spPr>
        <p:txBody>
          <a:bodyPr rtlCol="0">
            <a:normAutofit/>
          </a:bodyPr>
          <a:lstStyle>
            <a:lvl1pPr rtl="0">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fecha 4"/>
          <p:cNvSpPr>
            <a:spLocks noGrp="1"/>
          </p:cNvSpPr>
          <p:nvPr>
            <p:ph type="dt" sz="half" idx="10"/>
          </p:nvPr>
        </p:nvSpPr>
        <p:spPr/>
        <p:txBody>
          <a:bodyPr rtlCol="0"/>
          <a:lstStyle/>
          <a:p>
            <a:pPr rtl="0"/>
            <a:fld id="{D5E64705-AA40-496F-9993-29FC72FAC2C4}" type="datetime1">
              <a:rPr lang="es-ES" noProof="0" smtClean="0"/>
              <a:t>21/04/2020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81FEFA0A-2F20-4B60-98C6-5FFDA469AA1C}" type="slidenum">
              <a:rPr lang="es-ES" noProof="0" smtClean="0"/>
              <a:t>‹Nº›</a:t>
            </a:fld>
            <a:endParaRPr lang="es-ES" noProof="0" dirty="0"/>
          </a:p>
        </p:txBody>
      </p:sp>
    </p:spTree>
    <p:extLst>
      <p:ext uri="{BB962C8B-B14F-4D97-AF65-F5344CB8AC3E}">
        <p14:creationId xmlns:p14="http://schemas.microsoft.com/office/powerpoint/2010/main" val="21934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93813" y="381000"/>
            <a:ext cx="9601200" cy="1143000"/>
          </a:xfrm>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hasCustomPrompt="1"/>
          </p:nvPr>
        </p:nvSpPr>
        <p:spPr>
          <a:xfrm>
            <a:off x="1293813" y="1676399"/>
            <a:ext cx="4701142" cy="762001"/>
          </a:xfrm>
        </p:spPr>
        <p:txBody>
          <a:bodyPr rtlCol="0" anchor="ctr">
            <a:noAutofit/>
          </a:bodyPr>
          <a:lstStyle>
            <a:lvl1pPr marL="0" indent="0" rtl="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modificar el estilo de texto del patrón</a:t>
            </a:r>
          </a:p>
        </p:txBody>
      </p:sp>
      <p:sp>
        <p:nvSpPr>
          <p:cNvPr id="4" name="Marcador de contenido 3"/>
          <p:cNvSpPr>
            <a:spLocks noGrp="1"/>
          </p:cNvSpPr>
          <p:nvPr>
            <p:ph sz="half" idx="2" hasCustomPrompt="1"/>
          </p:nvPr>
        </p:nvSpPr>
        <p:spPr>
          <a:xfrm>
            <a:off x="1293813" y="2516457"/>
            <a:ext cx="4701142" cy="3655743"/>
          </a:xfrm>
        </p:spPr>
        <p:txBody>
          <a:bodyPr rtlCol="0"/>
          <a:lstStyle>
            <a:lvl1pPr rtl="0">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texto 4"/>
          <p:cNvSpPr>
            <a:spLocks noGrp="1"/>
          </p:cNvSpPr>
          <p:nvPr>
            <p:ph type="body" sz="quarter" idx="3" hasCustomPrompt="1"/>
          </p:nvPr>
        </p:nvSpPr>
        <p:spPr>
          <a:xfrm>
            <a:off x="6191754" y="1676399"/>
            <a:ext cx="4703259" cy="762001"/>
          </a:xfrm>
        </p:spPr>
        <p:txBody>
          <a:bodyPr rtlCol="0" anchor="ctr">
            <a:noAutofit/>
          </a:bodyPr>
          <a:lstStyle>
            <a:lvl1pPr marL="0" indent="0" rtl="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modificar el estilo de texto del patrón</a:t>
            </a:r>
          </a:p>
        </p:txBody>
      </p:sp>
      <p:sp>
        <p:nvSpPr>
          <p:cNvPr id="6" name="Marcador de contenido 5"/>
          <p:cNvSpPr>
            <a:spLocks noGrp="1"/>
          </p:cNvSpPr>
          <p:nvPr>
            <p:ph sz="quarter" idx="4" hasCustomPrompt="1"/>
          </p:nvPr>
        </p:nvSpPr>
        <p:spPr>
          <a:xfrm>
            <a:off x="6191754" y="2516457"/>
            <a:ext cx="4703259" cy="3655743"/>
          </a:xfrm>
        </p:spPr>
        <p:txBody>
          <a:bodyPr rtlCol="0"/>
          <a:lstStyle>
            <a:lvl1pPr rtl="0">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7" name="Marcador de fecha 6"/>
          <p:cNvSpPr>
            <a:spLocks noGrp="1"/>
          </p:cNvSpPr>
          <p:nvPr>
            <p:ph type="dt" sz="half" idx="10"/>
          </p:nvPr>
        </p:nvSpPr>
        <p:spPr/>
        <p:txBody>
          <a:bodyPr rtlCol="0"/>
          <a:lstStyle/>
          <a:p>
            <a:pPr rtl="0"/>
            <a:fld id="{A60904DD-6588-4167-8FAB-54E9B526D754}" type="datetime1">
              <a:rPr lang="es-ES" noProof="0" smtClean="0"/>
              <a:t>21/04/2020</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p:cNvSpPr>
            <a:spLocks noGrp="1"/>
          </p:cNvSpPr>
          <p:nvPr>
            <p:ph type="sldNum" sz="quarter" idx="12"/>
          </p:nvPr>
        </p:nvSpPr>
        <p:spPr/>
        <p:txBody>
          <a:bodyPr rtlCol="0"/>
          <a:lstStyle/>
          <a:p>
            <a:pPr rtl="0"/>
            <a:fld id="{81FEFA0A-2F20-4B60-98C6-5FFDA469AA1C}" type="slidenum">
              <a:rPr lang="es-ES" noProof="0" smtClean="0"/>
              <a:t>‹Nº›</a:t>
            </a:fld>
            <a:endParaRPr lang="es-ES" noProof="0" dirty="0"/>
          </a:p>
        </p:txBody>
      </p:sp>
    </p:spTree>
    <p:extLst>
      <p:ext uri="{BB962C8B-B14F-4D97-AF65-F5344CB8AC3E}">
        <p14:creationId xmlns:p14="http://schemas.microsoft.com/office/powerpoint/2010/main" val="30576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fecha 2"/>
          <p:cNvSpPr>
            <a:spLocks noGrp="1"/>
          </p:cNvSpPr>
          <p:nvPr>
            <p:ph type="dt" sz="half" idx="10"/>
          </p:nvPr>
        </p:nvSpPr>
        <p:spPr/>
        <p:txBody>
          <a:bodyPr rtlCol="0"/>
          <a:lstStyle/>
          <a:p>
            <a:pPr rtl="0"/>
            <a:fld id="{F4B8CC0F-17F1-4C17-9647-35CD5E09EDD9}" type="datetime1">
              <a:rPr lang="es-ES" noProof="0" smtClean="0"/>
              <a:t>21/04/2020</a:t>
            </a:fld>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p:cNvSpPr>
            <a:spLocks noGrp="1"/>
          </p:cNvSpPr>
          <p:nvPr>
            <p:ph type="sldNum" sz="quarter" idx="12"/>
          </p:nvPr>
        </p:nvSpPr>
        <p:spPr/>
        <p:txBody>
          <a:bodyPr rtlCol="0"/>
          <a:lstStyle/>
          <a:p>
            <a:pPr rtl="0"/>
            <a:fld id="{81FEFA0A-2F20-4B60-98C6-5FFDA469AA1C}" type="slidenum">
              <a:rPr lang="es-ES" noProof="0" smtClean="0"/>
              <a:t>‹Nº›</a:t>
            </a:fld>
            <a:endParaRPr lang="es-ES" noProof="0" dirty="0"/>
          </a:p>
        </p:txBody>
      </p:sp>
    </p:spTree>
    <p:extLst>
      <p:ext uri="{BB962C8B-B14F-4D97-AF65-F5344CB8AC3E}">
        <p14:creationId xmlns:p14="http://schemas.microsoft.com/office/powerpoint/2010/main" val="951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29F2BA84-B95E-4873-B26C-8833FD4BBC97}" type="datetime1">
              <a:rPr lang="es-ES" noProof="0" smtClean="0"/>
              <a:t>21/04/2020</a:t>
            </a:fld>
            <a:endParaRPr lang="es-ES" noProof="0" dirty="0"/>
          </a:p>
        </p:txBody>
      </p:sp>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4" name="Marcador de número de diapositiva 3"/>
          <p:cNvSpPr>
            <a:spLocks noGrp="1"/>
          </p:cNvSpPr>
          <p:nvPr>
            <p:ph type="sldNum" sz="quarter" idx="12"/>
          </p:nvPr>
        </p:nvSpPr>
        <p:spPr/>
        <p:txBody>
          <a:bodyPr rtlCol="0"/>
          <a:lstStyle/>
          <a:p>
            <a:pPr rtl="0"/>
            <a:fld id="{81FEFA0A-2F20-4B60-98C6-5FFDA469AA1C}" type="slidenum">
              <a:rPr lang="es-ES" noProof="0" smtClean="0"/>
              <a:t>‹Nº›</a:t>
            </a:fld>
            <a:endParaRPr lang="es-ES" noProof="0" dirty="0"/>
          </a:p>
        </p:txBody>
      </p:sp>
    </p:spTree>
    <p:extLst>
      <p:ext uri="{BB962C8B-B14F-4D97-AF65-F5344CB8AC3E}">
        <p14:creationId xmlns:p14="http://schemas.microsoft.com/office/powerpoint/2010/main" val="33391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hasCustomPrompt="1"/>
          </p:nvPr>
        </p:nvSpPr>
        <p:spPr>
          <a:xfrm>
            <a:off x="1293813" y="685800"/>
            <a:ext cx="6172200" cy="5486400"/>
          </a:xfrm>
        </p:spPr>
        <p:txBody>
          <a:bodyPr rtlCol="0">
            <a:normAutofit/>
          </a:bodyPr>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texto 3"/>
          <p:cNvSpPr>
            <a:spLocks noGrp="1"/>
          </p:cNvSpPr>
          <p:nvPr>
            <p:ph type="body" sz="half" idx="2" hasCustomPrompt="1"/>
          </p:nvPr>
        </p:nvSpPr>
        <p:spPr>
          <a:xfrm>
            <a:off x="7770811" y="4191000"/>
            <a:ext cx="3810000" cy="1524000"/>
          </a:xfrm>
          <a:noFill/>
        </p:spPr>
        <p:txBody>
          <a:bodyPr rtlCol="0">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el estilo de texto del patrón</a:t>
            </a:r>
          </a:p>
        </p:txBody>
      </p:sp>
      <p:sp>
        <p:nvSpPr>
          <p:cNvPr id="5" name="Marcador de fecha 4"/>
          <p:cNvSpPr>
            <a:spLocks noGrp="1"/>
          </p:cNvSpPr>
          <p:nvPr>
            <p:ph type="dt" sz="half" idx="10"/>
          </p:nvPr>
        </p:nvSpPr>
        <p:spPr/>
        <p:txBody>
          <a:bodyPr rtlCol="0"/>
          <a:lstStyle/>
          <a:p>
            <a:pPr rtl="0"/>
            <a:fld id="{AF41E901-8D6F-487B-8378-5300F095E888}" type="datetime1">
              <a:rPr lang="es-ES" noProof="0" smtClean="0"/>
              <a:t>21/04/2020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81FEFA0A-2F20-4B60-98C6-5FFDA469AA1C}" type="slidenum">
              <a:rPr lang="es-ES" noProof="0" smtClean="0"/>
              <a:t>‹Nº›</a:t>
            </a:fld>
            <a:endParaRPr lang="es-ES" noProof="0" dirty="0"/>
          </a:p>
        </p:txBody>
      </p:sp>
    </p:spTree>
    <p:extLst>
      <p:ext uri="{BB962C8B-B14F-4D97-AF65-F5344CB8AC3E}">
        <p14:creationId xmlns:p14="http://schemas.microsoft.com/office/powerpoint/2010/main" val="322803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texto 3"/>
          <p:cNvSpPr>
            <a:spLocks noGrp="1"/>
          </p:cNvSpPr>
          <p:nvPr>
            <p:ph type="body" sz="half" idx="2" hasCustomPrompt="1"/>
          </p:nvPr>
        </p:nvSpPr>
        <p:spPr>
          <a:xfrm>
            <a:off x="7770812" y="4191000"/>
            <a:ext cx="3810000" cy="1524000"/>
          </a:xfrm>
          <a:noFill/>
        </p:spPr>
        <p:txBody>
          <a:bodyPr rtlCol="0">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el estilo de texto del patrón</a:t>
            </a:r>
          </a:p>
        </p:txBody>
      </p:sp>
    </p:spTree>
    <p:extLst>
      <p:ext uri="{BB962C8B-B14F-4D97-AF65-F5344CB8AC3E}">
        <p14:creationId xmlns:p14="http://schemas.microsoft.com/office/powerpoint/2010/main" val="209995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293812" y="1692275"/>
            <a:ext cx="9601200" cy="4495800"/>
          </a:xfrm>
          <a:prstGeom prst="rect">
            <a:avLst/>
          </a:prstGeom>
          <a:solidFill>
            <a:schemeClr val="bg2">
              <a:alpha val="70000"/>
            </a:schemeClr>
          </a:solidFill>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solidFill>
              </a:defRPr>
            </a:lvl1pPr>
          </a:lstStyle>
          <a:p>
            <a:pPr rtl="0"/>
            <a:fld id="{FC529F4E-F20D-4DD5-9EFB-921EBF0887DD}" type="datetime1">
              <a:rPr lang="es-ES" noProof="0" smtClean="0"/>
              <a:t>21/04/2020</a:t>
            </a:fld>
            <a:endParaRPr lang="es-ES" noProof="0" dirty="0"/>
          </a:p>
        </p:txBody>
      </p:sp>
      <p:sp>
        <p:nvSpPr>
          <p:cNvPr id="5" name="Marcador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solidFill>
              </a:defRPr>
            </a:lvl1pPr>
          </a:lstStyle>
          <a:p>
            <a:pPr rtl="0"/>
            <a:r>
              <a:rPr lang="es-ES" noProof="0" dirty="0"/>
              <a:t>Agregar un pie de página</a:t>
            </a:r>
          </a:p>
        </p:txBody>
      </p:sp>
      <p:sp>
        <p:nvSpPr>
          <p:cNvPr id="6" name="Marcador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solidFill>
              </a:defRPr>
            </a:lvl1pPr>
          </a:lstStyle>
          <a:p>
            <a:pPr rtl="0"/>
            <a:fld id="{81FEFA0A-2F20-4B60-98C6-5FFDA469AA1C}" type="slidenum">
              <a:rPr lang="es-ES" noProof="0" smtClean="0"/>
              <a:pPr rtl="0"/>
              <a:t>‹Nº›</a:t>
            </a:fld>
            <a:endParaRPr lang="es-ES" noProof="0" dirty="0"/>
          </a:p>
        </p:txBody>
      </p:sp>
    </p:spTree>
    <p:extLst>
      <p:ext uri="{BB962C8B-B14F-4D97-AF65-F5344CB8AC3E}">
        <p14:creationId xmlns:p14="http://schemas.microsoft.com/office/powerpoint/2010/main" val="269573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osteoporosis juvenil idiopática</a:t>
            </a:r>
            <a:endParaRPr lang="es-ES" dirty="0"/>
          </a:p>
        </p:txBody>
      </p:sp>
      <p:sp>
        <p:nvSpPr>
          <p:cNvPr id="3" name="Subtítulo 2"/>
          <p:cNvSpPr>
            <a:spLocks noGrp="1"/>
          </p:cNvSpPr>
          <p:nvPr>
            <p:ph type="subTitle" idx="1"/>
          </p:nvPr>
        </p:nvSpPr>
        <p:spPr>
          <a:xfrm>
            <a:off x="1293813" y="4267200"/>
            <a:ext cx="8458200" cy="1898104"/>
          </a:xfrm>
        </p:spPr>
        <p:txBody>
          <a:bodyPr rtlCol="0">
            <a:normAutofit/>
          </a:bodyPr>
          <a:lstStyle/>
          <a:p>
            <a:pPr rtl="0"/>
            <a:r>
              <a:rPr lang="es-ES" dirty="0" err="1" smtClean="0"/>
              <a:t>Imagenologia</a:t>
            </a:r>
            <a:r>
              <a:rPr lang="es-ES" dirty="0" smtClean="0"/>
              <a:t> Pediátrica</a:t>
            </a:r>
          </a:p>
          <a:p>
            <a:pPr rtl="0"/>
            <a:endParaRPr lang="es-ES" dirty="0" smtClean="0"/>
          </a:p>
          <a:p>
            <a:pPr rtl="0"/>
            <a:r>
              <a:rPr lang="es-ES" dirty="0" smtClean="0"/>
              <a:t>6-3</a:t>
            </a:r>
          </a:p>
          <a:p>
            <a:pPr rtl="0"/>
            <a:endParaRPr lang="es-ES" dirty="0" smtClean="0"/>
          </a:p>
          <a:p>
            <a:pPr rtl="0"/>
            <a:r>
              <a:rPr lang="es-ES" dirty="0" smtClean="0"/>
              <a:t>Gómez Acosta Victoria </a:t>
            </a:r>
            <a:r>
              <a:rPr lang="es-ES" dirty="0" err="1" smtClean="0"/>
              <a:t>Faryde</a:t>
            </a:r>
            <a:r>
              <a:rPr lang="es-ES" dirty="0" smtClean="0"/>
              <a:t> </a:t>
            </a:r>
          </a:p>
          <a:p>
            <a:pPr rtl="0"/>
            <a:endParaRPr lang="es-ES" dirty="0" smtClean="0"/>
          </a:p>
          <a:p>
            <a:pPr rtl="0"/>
            <a:endParaRPr lang="es-ES" dirty="0"/>
          </a:p>
        </p:txBody>
      </p:sp>
      <p:pic>
        <p:nvPicPr>
          <p:cNvPr id="4" name="Imagen 3"/>
          <p:cNvPicPr>
            <a:picLocks noChangeAspect="1"/>
          </p:cNvPicPr>
          <p:nvPr/>
        </p:nvPicPr>
        <p:blipFill>
          <a:blip r:embed="rId3"/>
          <a:stretch>
            <a:fillRect/>
          </a:stretch>
        </p:blipFill>
        <p:spPr>
          <a:xfrm>
            <a:off x="8974732" y="347520"/>
            <a:ext cx="2979812" cy="3822587"/>
          </a:xfrm>
          <a:prstGeom prst="rect">
            <a:avLst/>
          </a:prstGeom>
        </p:spPr>
      </p:pic>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844" y="332656"/>
            <a:ext cx="10367630" cy="6264696"/>
          </a:xfrm>
        </p:spPr>
      </p:pic>
    </p:spTree>
    <p:extLst>
      <p:ext uri="{BB962C8B-B14F-4D97-AF65-F5344CB8AC3E}">
        <p14:creationId xmlns:p14="http://schemas.microsoft.com/office/powerpoint/2010/main" val="6007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044" y="188640"/>
            <a:ext cx="6542460" cy="6372840"/>
          </a:xfrm>
        </p:spPr>
      </p:pic>
    </p:spTree>
    <p:extLst>
      <p:ext uri="{BB962C8B-B14F-4D97-AF65-F5344CB8AC3E}">
        <p14:creationId xmlns:p14="http://schemas.microsoft.com/office/powerpoint/2010/main" val="124201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algn="ctr"/>
            <a:r>
              <a:rPr lang="es-MX" sz="4000" b="1" dirty="0">
                <a:latin typeface="Arial" panose="020B0604020202020204" pitchFamily="34" charset="0"/>
                <a:cs typeface="Arial" panose="020B0604020202020204" pitchFamily="34" charset="0"/>
              </a:rPr>
              <a:t>¿Qué es la osteoporosis juvenil?</a:t>
            </a:r>
            <a:endParaRPr lang="es-ES" sz="4000" b="1" dirty="0">
              <a:latin typeface="Arial" panose="020B0604020202020204" pitchFamily="34" charset="0"/>
              <a:cs typeface="Arial" panose="020B0604020202020204" pitchFamily="34" charset="0"/>
            </a:endParaRPr>
          </a:p>
        </p:txBody>
      </p:sp>
      <p:sp>
        <p:nvSpPr>
          <p:cNvPr id="14" name="Marcador de contenido 13"/>
          <p:cNvSpPr>
            <a:spLocks noGrp="1"/>
          </p:cNvSpPr>
          <p:nvPr>
            <p:ph idx="1"/>
          </p:nvPr>
        </p:nvSpPr>
        <p:spPr>
          <a:xfrm>
            <a:off x="1294767" y="1772816"/>
            <a:ext cx="9601200" cy="4495800"/>
          </a:xfrm>
        </p:spPr>
        <p:txBody>
          <a:bodyPr rtlCol="0"/>
          <a:lstStyle/>
          <a:p>
            <a:pPr marL="0" lvl="0" indent="0">
              <a:buNone/>
            </a:pPr>
            <a:r>
              <a:rPr lang="es-MX" dirty="0">
                <a:latin typeface="Arial" panose="020B0604020202020204" pitchFamily="34" charset="0"/>
                <a:cs typeface="Arial" panose="020B0604020202020204" pitchFamily="34" charset="0"/>
              </a:rPr>
              <a:t>La osteoporosis es una afección en la que los huesos son más delgados de lo normal. Es una afección que empeora con el tiempo. Esto significa que los huesos adelgazan cada vez más con el tiempo o no crecen como deberían. Los huesos son entonces más débiles y están en un mayor riesgo de rotura. Esta afección es mucho más común en los adultos mayores. Pero también puede ocurrir durante la infancia. En los niños, esto se conoce como osteoporosis juvenil.</a:t>
            </a:r>
            <a:endParaRPr lang="es-MX" dirty="0" smtClean="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6526460" y="4365104"/>
            <a:ext cx="5216904" cy="2293443"/>
          </a:xfrm>
          <a:prstGeom prst="rect">
            <a:avLst/>
          </a:prstGeom>
        </p:spPr>
      </p:pic>
    </p:spTree>
    <p:extLst>
      <p:ext uri="{BB962C8B-B14F-4D97-AF65-F5344CB8AC3E}">
        <p14:creationId xmlns:p14="http://schemas.microsoft.com/office/powerpoint/2010/main" val="10818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2" y="549275"/>
            <a:ext cx="9601200" cy="1143000"/>
          </a:xfrm>
        </p:spPr>
        <p:txBody>
          <a:bodyPr>
            <a:noAutofit/>
          </a:bodyPr>
          <a:lstStyle/>
          <a:p>
            <a:pPr algn="ctr"/>
            <a:r>
              <a:rPr lang="es-MX" sz="4000" b="1" dirty="0">
                <a:latin typeface="Arial" panose="020B0604020202020204" pitchFamily="34" charset="0"/>
                <a:cs typeface="Arial" panose="020B0604020202020204" pitchFamily="34" charset="0"/>
              </a:rPr>
              <a:t>¿Qué causa la osteoporosis juvenil?</a:t>
            </a:r>
            <a:br>
              <a:rPr lang="es-MX" sz="4000" b="1" dirty="0">
                <a:latin typeface="Arial" panose="020B0604020202020204" pitchFamily="34" charset="0"/>
                <a:cs typeface="Arial" panose="020B0604020202020204" pitchFamily="34" charset="0"/>
              </a:rPr>
            </a:br>
            <a:endParaRPr lang="es-MX" sz="40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r>
              <a:rPr lang="es-MX" dirty="0">
                <a:latin typeface="Arial" panose="020B0604020202020204" pitchFamily="34" charset="0"/>
                <a:cs typeface="Arial" panose="020B0604020202020204" pitchFamily="34" charset="0"/>
              </a:rPr>
              <a:t>Es más a menudo consecuencia de otra afección de salud o podría ser parte de un trastorno genético. Esto es lo que se conoce como osteoporosis secundaria. También puede deberse a algunos medicamentos. En determinados casos, no se puede determinar la causa. Esto se conoce como una forma rara de la osteoporosis llamada osteoporosis idiopática juvenil (IJO).</a:t>
            </a:r>
          </a:p>
        </p:txBody>
      </p:sp>
      <p:pic>
        <p:nvPicPr>
          <p:cNvPr id="5" name="Imagen 4"/>
          <p:cNvPicPr>
            <a:picLocks noChangeAspect="1"/>
          </p:cNvPicPr>
          <p:nvPr/>
        </p:nvPicPr>
        <p:blipFill>
          <a:blip r:embed="rId2"/>
          <a:stretch>
            <a:fillRect/>
          </a:stretch>
        </p:blipFill>
        <p:spPr>
          <a:xfrm>
            <a:off x="261764" y="4149080"/>
            <a:ext cx="4948808" cy="2455073"/>
          </a:xfrm>
          <a:prstGeom prst="rect">
            <a:avLst/>
          </a:prstGeom>
        </p:spPr>
      </p:pic>
    </p:spTree>
    <p:extLst>
      <p:ext uri="{BB962C8B-B14F-4D97-AF65-F5344CB8AC3E}">
        <p14:creationId xmlns:p14="http://schemas.microsoft.com/office/powerpoint/2010/main" val="369177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3508" y="754115"/>
            <a:ext cx="9601200" cy="1143000"/>
          </a:xfrm>
        </p:spPr>
        <p:txBody>
          <a:bodyPr>
            <a:noAutofit/>
          </a:bodyPr>
          <a:lstStyle/>
          <a:p>
            <a:pPr algn="ctr"/>
            <a:r>
              <a:rPr lang="es-MX" sz="4000" b="1" dirty="0">
                <a:latin typeface="Arial" panose="020B0604020202020204" pitchFamily="34" charset="0"/>
                <a:cs typeface="Arial" panose="020B0604020202020204" pitchFamily="34" charset="0"/>
              </a:rPr>
              <a:t>La osteoporosis secundaria puede ser consecuencia de afecciones de salud tales como:</a:t>
            </a:r>
          </a:p>
        </p:txBody>
      </p:sp>
      <p:sp>
        <p:nvSpPr>
          <p:cNvPr id="3" name="Marcador de contenido 2"/>
          <p:cNvSpPr>
            <a:spLocks noGrp="1"/>
          </p:cNvSpPr>
          <p:nvPr>
            <p:ph idx="1"/>
          </p:nvPr>
        </p:nvSpPr>
        <p:spPr>
          <a:xfrm>
            <a:off x="1303609" y="1916832"/>
            <a:ext cx="9601200" cy="4495800"/>
          </a:xfrm>
        </p:spPr>
        <p:txBody>
          <a:bodyPr numCol="2">
            <a:normAutofit/>
          </a:bodyPr>
          <a:lstStyle/>
          <a:p>
            <a:r>
              <a:rPr lang="es-MX" dirty="0">
                <a:latin typeface="Arial" panose="020B0604020202020204" pitchFamily="34" charset="0"/>
                <a:cs typeface="Arial" panose="020B0604020202020204" pitchFamily="34" charset="0"/>
              </a:rPr>
              <a:t>Artritis juvenil</a:t>
            </a:r>
          </a:p>
          <a:p>
            <a:r>
              <a:rPr lang="es-MX" dirty="0">
                <a:latin typeface="Arial" panose="020B0604020202020204" pitchFamily="34" charset="0"/>
                <a:cs typeface="Arial" panose="020B0604020202020204" pitchFamily="34" charset="0"/>
              </a:rPr>
              <a:t>Diabetes mellitus</a:t>
            </a:r>
          </a:p>
          <a:p>
            <a:r>
              <a:rPr lang="es-MX" dirty="0" err="1">
                <a:latin typeface="Arial" panose="020B0604020202020204" pitchFamily="34" charset="0"/>
                <a:cs typeface="Arial" panose="020B0604020202020204" pitchFamily="34" charset="0"/>
              </a:rPr>
              <a:t>Osteogénesis</a:t>
            </a:r>
            <a:r>
              <a:rPr lang="es-MX" dirty="0">
                <a:latin typeface="Arial" panose="020B0604020202020204" pitchFamily="34" charset="0"/>
                <a:cs typeface="Arial" panose="020B0604020202020204" pitchFamily="34" charset="0"/>
              </a:rPr>
              <a:t> imperfecta</a:t>
            </a:r>
          </a:p>
          <a:p>
            <a:r>
              <a:rPr lang="es-MX" dirty="0" err="1">
                <a:latin typeface="Arial" panose="020B0604020202020204" pitchFamily="34" charset="0"/>
                <a:cs typeface="Arial" panose="020B0604020202020204" pitchFamily="34" charset="0"/>
              </a:rPr>
              <a:t>Homocistinuria</a:t>
            </a:r>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Hipertiroidismo</a:t>
            </a:r>
          </a:p>
          <a:p>
            <a:r>
              <a:rPr lang="es-MX" dirty="0">
                <a:latin typeface="Arial" panose="020B0604020202020204" pitchFamily="34" charset="0"/>
                <a:cs typeface="Arial" panose="020B0604020202020204" pitchFamily="34" charset="0"/>
              </a:rPr>
              <a:t>Hiperparatiroidismo</a:t>
            </a:r>
          </a:p>
          <a:p>
            <a:r>
              <a:rPr lang="es-MX" dirty="0">
                <a:latin typeface="Arial" panose="020B0604020202020204" pitchFamily="34" charset="0"/>
                <a:cs typeface="Arial" panose="020B0604020202020204" pitchFamily="34" charset="0"/>
              </a:rPr>
              <a:t>Síndrome de Cushing</a:t>
            </a:r>
          </a:p>
          <a:p>
            <a:r>
              <a:rPr lang="es-MX" dirty="0">
                <a:latin typeface="Arial" panose="020B0604020202020204" pitchFamily="34" charset="0"/>
                <a:cs typeface="Arial" panose="020B0604020202020204" pitchFamily="34" charset="0"/>
              </a:rPr>
              <a:t>Síndromes de malabsorción</a:t>
            </a:r>
          </a:p>
          <a:p>
            <a:r>
              <a:rPr lang="es-MX" dirty="0">
                <a:latin typeface="Arial" panose="020B0604020202020204" pitchFamily="34" charset="0"/>
                <a:cs typeface="Arial" panose="020B0604020202020204" pitchFamily="34" charset="0"/>
              </a:rPr>
              <a:t>Anorexia nerviosa</a:t>
            </a:r>
          </a:p>
          <a:p>
            <a:r>
              <a:rPr lang="es-MX" dirty="0">
                <a:latin typeface="Arial" panose="020B0604020202020204" pitchFamily="34" charset="0"/>
                <a:cs typeface="Arial" panose="020B0604020202020204" pitchFamily="34" charset="0"/>
              </a:rPr>
              <a:t>Enfermedad de los riñones</a:t>
            </a:r>
          </a:p>
          <a:p>
            <a:r>
              <a:rPr lang="es-MX" dirty="0">
                <a:latin typeface="Arial" panose="020B0604020202020204" pitchFamily="34" charset="0"/>
                <a:cs typeface="Arial" panose="020B0604020202020204" pitchFamily="34" charset="0"/>
              </a:rPr>
              <a:t>Fibrosis quística</a:t>
            </a:r>
          </a:p>
        </p:txBody>
      </p:sp>
      <p:pic>
        <p:nvPicPr>
          <p:cNvPr id="4" name="Imagen 3"/>
          <p:cNvPicPr>
            <a:picLocks noChangeAspect="1"/>
          </p:cNvPicPr>
          <p:nvPr/>
        </p:nvPicPr>
        <p:blipFill>
          <a:blip r:embed="rId2"/>
          <a:stretch>
            <a:fillRect/>
          </a:stretch>
        </p:blipFill>
        <p:spPr>
          <a:xfrm>
            <a:off x="7318548" y="3573016"/>
            <a:ext cx="4541168" cy="2994822"/>
          </a:xfrm>
          <a:prstGeom prst="rect">
            <a:avLst/>
          </a:prstGeom>
        </p:spPr>
      </p:pic>
    </p:spTree>
    <p:extLst>
      <p:ext uri="{BB962C8B-B14F-4D97-AF65-F5344CB8AC3E}">
        <p14:creationId xmlns:p14="http://schemas.microsoft.com/office/powerpoint/2010/main" val="221852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4000" b="1" dirty="0">
                <a:latin typeface="Arial" panose="020B0604020202020204" pitchFamily="34" charset="0"/>
                <a:cs typeface="Arial" panose="020B0604020202020204" pitchFamily="34" charset="0"/>
              </a:rPr>
              <a:t>¿Quiénes corren el riesgo de tener osteoporosis juvenil?</a:t>
            </a:r>
          </a:p>
        </p:txBody>
      </p:sp>
      <p:sp>
        <p:nvSpPr>
          <p:cNvPr id="3" name="Marcador de contenido 2"/>
          <p:cNvSpPr>
            <a:spLocks noGrp="1"/>
          </p:cNvSpPr>
          <p:nvPr>
            <p:ph idx="1"/>
          </p:nvPr>
        </p:nvSpPr>
        <p:spPr/>
        <p:txBody>
          <a:bodyPr/>
          <a:lstStyle/>
          <a:p>
            <a:r>
              <a:rPr lang="es-MX" dirty="0">
                <a:latin typeface="Arial" panose="020B0604020202020204" pitchFamily="34" charset="0"/>
                <a:cs typeface="Arial" panose="020B0604020202020204" pitchFamily="34" charset="0"/>
              </a:rPr>
              <a:t>Un niño corre más riesgo de tener osteoporosis juvenil si tiene cualquiera de los siguientes factores:</a:t>
            </a:r>
          </a:p>
          <a:p>
            <a:r>
              <a:rPr lang="es-MX" dirty="0">
                <a:latin typeface="Arial" panose="020B0604020202020204" pitchFamily="34" charset="0"/>
                <a:cs typeface="Arial" panose="020B0604020202020204" pitchFamily="34" charset="0"/>
              </a:rPr>
              <a:t>Altas dosis de </a:t>
            </a:r>
            <a:r>
              <a:rPr lang="es-MX" dirty="0" err="1">
                <a:latin typeface="Arial" panose="020B0604020202020204" pitchFamily="34" charset="0"/>
                <a:cs typeface="Arial" panose="020B0604020202020204" pitchFamily="34" charset="0"/>
              </a:rPr>
              <a:t>corticosteroides</a:t>
            </a:r>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Antecedentes familiares de la enfermedad</a:t>
            </a:r>
          </a:p>
          <a:p>
            <a:r>
              <a:rPr lang="es-MX" dirty="0">
                <a:latin typeface="Arial" panose="020B0604020202020204" pitchFamily="34" charset="0"/>
                <a:cs typeface="Arial" panose="020B0604020202020204" pitchFamily="34" charset="0"/>
              </a:rPr>
              <a:t>Falta de actividad física.</a:t>
            </a:r>
          </a:p>
          <a:p>
            <a:r>
              <a:rPr lang="es-MX" dirty="0">
                <a:latin typeface="Arial" panose="020B0604020202020204" pitchFamily="34" charset="0"/>
                <a:cs typeface="Arial" panose="020B0604020202020204" pitchFamily="34" charset="0"/>
              </a:rPr>
              <a:t>Antecedentes de determinadas afecciones de salud crónicas</a:t>
            </a:r>
          </a:p>
        </p:txBody>
      </p:sp>
    </p:spTree>
    <p:extLst>
      <p:ext uri="{BB962C8B-B14F-4D97-AF65-F5344CB8AC3E}">
        <p14:creationId xmlns:p14="http://schemas.microsoft.com/office/powerpoint/2010/main" val="321927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4000" b="1" dirty="0">
                <a:latin typeface="Arial" panose="020B0604020202020204" pitchFamily="34" charset="0"/>
                <a:cs typeface="Arial" panose="020B0604020202020204" pitchFamily="34" charset="0"/>
              </a:rPr>
              <a:t>¿Cuáles son los síntomas de la osteoporosis juvenil?</a:t>
            </a:r>
          </a:p>
        </p:txBody>
      </p:sp>
      <p:sp>
        <p:nvSpPr>
          <p:cNvPr id="3" name="Marcador de contenido 2"/>
          <p:cNvSpPr>
            <a:spLocks noGrp="1"/>
          </p:cNvSpPr>
          <p:nvPr>
            <p:ph idx="1"/>
          </p:nvPr>
        </p:nvSpPr>
        <p:spPr/>
        <p:txBody>
          <a:bodyPr/>
          <a:lstStyle/>
          <a:p>
            <a:r>
              <a:rPr lang="es-MX" dirty="0">
                <a:latin typeface="Arial" panose="020B0604020202020204" pitchFamily="34" charset="0"/>
                <a:cs typeface="Arial" panose="020B0604020202020204" pitchFamily="34" charset="0"/>
              </a:rPr>
              <a:t>Es posible que esta afección no cause ningún síntoma. Pero un niño con osteoporosis juvenil puede tener antecedentes de fracturas óseas. </a:t>
            </a:r>
          </a:p>
          <a:p>
            <a:r>
              <a:rPr lang="es-MX" dirty="0">
                <a:latin typeface="Arial" panose="020B0604020202020204" pitchFamily="34" charset="0"/>
                <a:cs typeface="Arial" panose="020B0604020202020204" pitchFamily="34" charset="0"/>
              </a:rPr>
              <a:t>Un niño con osteoporosis juvenil idiopática rara (IJO) puede tener síntomas como:</a:t>
            </a:r>
          </a:p>
          <a:p>
            <a:r>
              <a:rPr lang="es-MX" dirty="0">
                <a:latin typeface="Arial" panose="020B0604020202020204" pitchFamily="34" charset="0"/>
                <a:cs typeface="Arial" panose="020B0604020202020204" pitchFamily="34" charset="0"/>
              </a:rPr>
              <a:t>Dolor en la región lumbar, la cadera y el pie</a:t>
            </a:r>
          </a:p>
          <a:p>
            <a:r>
              <a:rPr lang="es-MX" dirty="0">
                <a:latin typeface="Arial" panose="020B0604020202020204" pitchFamily="34" charset="0"/>
                <a:cs typeface="Arial" panose="020B0604020202020204" pitchFamily="34" charset="0"/>
              </a:rPr>
              <a:t>Joroba en la columna (cifosis)</a:t>
            </a:r>
          </a:p>
          <a:p>
            <a:r>
              <a:rPr lang="es-MX" dirty="0">
                <a:latin typeface="Arial" panose="020B0604020202020204" pitchFamily="34" charset="0"/>
                <a:cs typeface="Arial" panose="020B0604020202020204" pitchFamily="34" charset="0"/>
              </a:rPr>
              <a:t>Pecho hundido</a:t>
            </a:r>
          </a:p>
          <a:p>
            <a:r>
              <a:rPr lang="es-MX" dirty="0">
                <a:latin typeface="Arial" panose="020B0604020202020204" pitchFamily="34" charset="0"/>
                <a:cs typeface="Arial" panose="020B0604020202020204" pitchFamily="34" charset="0"/>
              </a:rPr>
              <a:t>Una cojera</a:t>
            </a:r>
          </a:p>
        </p:txBody>
      </p:sp>
    </p:spTree>
    <p:extLst>
      <p:ext uri="{BB962C8B-B14F-4D97-AF65-F5344CB8AC3E}">
        <p14:creationId xmlns:p14="http://schemas.microsoft.com/office/powerpoint/2010/main" val="345357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4000" b="1" dirty="0">
                <a:latin typeface="Arial" panose="020B0604020202020204" pitchFamily="34" charset="0"/>
                <a:cs typeface="Arial" panose="020B0604020202020204" pitchFamily="34" charset="0"/>
              </a:rPr>
              <a:t>¿Cómo se diagnostica la osteoporosis juvenil?</a:t>
            </a:r>
          </a:p>
        </p:txBody>
      </p:sp>
      <p:sp>
        <p:nvSpPr>
          <p:cNvPr id="3" name="Marcador de contenido 2"/>
          <p:cNvSpPr>
            <a:spLocks noGrp="1"/>
          </p:cNvSpPr>
          <p:nvPr>
            <p:ph idx="1"/>
          </p:nvPr>
        </p:nvSpPr>
        <p:spPr/>
        <p:txBody>
          <a:bodyPr>
            <a:normAutofit/>
          </a:bodyPr>
          <a:lstStyle/>
          <a:p>
            <a:r>
              <a:rPr lang="es-MX" dirty="0">
                <a:latin typeface="Arial" panose="020B0604020202020204" pitchFamily="34" charset="0"/>
                <a:cs typeface="Arial" panose="020B0604020202020204" pitchFamily="34" charset="0"/>
              </a:rPr>
              <a:t>Radiografías. Esta prueba usa una cantidad pequeña de radiación para crear imágenes de los tejidos, huesos y órganos. Los huesos pueden radiografiarse para determinar si adelgazan.</a:t>
            </a:r>
          </a:p>
          <a:p>
            <a:r>
              <a:rPr lang="es-MX" dirty="0">
                <a:latin typeface="Arial" panose="020B0604020202020204" pitchFamily="34" charset="0"/>
                <a:cs typeface="Arial" panose="020B0604020202020204" pitchFamily="34" charset="0"/>
              </a:rPr>
              <a:t>Densitometría ósea. Este examen se hace para evaluar el contenido mineral del hueso y cambios óseos, como la pérdida de masa ósea. Pero los resultados de las pruebas normales para los niños pueden variar mucho. Depende de qué máquina se utilice y la cantidad de experiencia que tiene la clínica. </a:t>
            </a:r>
          </a:p>
          <a:p>
            <a:r>
              <a:rPr lang="es-MX" dirty="0">
                <a:latin typeface="Arial" panose="020B0604020202020204" pitchFamily="34" charset="0"/>
                <a:cs typeface="Arial" panose="020B0604020202020204" pitchFamily="34" charset="0"/>
              </a:rPr>
              <a:t>Análisis de sangre. Estos se realizan para medir los niveles de calcio y potasio en la sangre.</a:t>
            </a:r>
          </a:p>
        </p:txBody>
      </p:sp>
    </p:spTree>
    <p:extLst>
      <p:ext uri="{BB962C8B-B14F-4D97-AF65-F5344CB8AC3E}">
        <p14:creationId xmlns:p14="http://schemas.microsoft.com/office/powerpoint/2010/main" val="395845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2" y="836712"/>
            <a:ext cx="9601200" cy="1143000"/>
          </a:xfrm>
        </p:spPr>
        <p:txBody>
          <a:bodyPr>
            <a:noAutofit/>
          </a:bodyPr>
          <a:lstStyle/>
          <a:p>
            <a:r>
              <a:rPr lang="es-MX" sz="4000" b="1" dirty="0"/>
              <a:t>¿Cuáles son las posibles complicaciones de la osteoporosis juvenil?</a:t>
            </a:r>
          </a:p>
        </p:txBody>
      </p:sp>
      <p:sp>
        <p:nvSpPr>
          <p:cNvPr id="3" name="Marcador de contenido 2"/>
          <p:cNvSpPr>
            <a:spLocks noGrp="1"/>
          </p:cNvSpPr>
          <p:nvPr>
            <p:ph idx="1"/>
          </p:nvPr>
        </p:nvSpPr>
        <p:spPr>
          <a:xfrm>
            <a:off x="1293812" y="2132856"/>
            <a:ext cx="9601200" cy="4495800"/>
          </a:xfrm>
        </p:spPr>
        <p:txBody>
          <a:bodyPr/>
          <a:lstStyle/>
          <a:p>
            <a:r>
              <a:rPr lang="es-MX" dirty="0">
                <a:latin typeface="Arial" panose="020B0604020202020204" pitchFamily="34" charset="0"/>
                <a:cs typeface="Arial" panose="020B0604020202020204" pitchFamily="34" charset="0"/>
              </a:rPr>
              <a:t>Si se deja sin tratar, esta afección puede causar:</a:t>
            </a:r>
          </a:p>
          <a:p>
            <a:r>
              <a:rPr lang="es-MX" dirty="0">
                <a:latin typeface="Arial" panose="020B0604020202020204" pitchFamily="34" charset="0"/>
                <a:cs typeface="Arial" panose="020B0604020202020204" pitchFamily="34" charset="0"/>
              </a:rPr>
              <a:t>Fracturas óseas frecuentes</a:t>
            </a:r>
          </a:p>
          <a:p>
            <a:r>
              <a:rPr lang="es-MX" dirty="0">
                <a:latin typeface="Arial" panose="020B0604020202020204" pitchFamily="34" charset="0"/>
                <a:cs typeface="Arial" panose="020B0604020202020204" pitchFamily="34" charset="0"/>
              </a:rPr>
              <a:t>Deficiencia del crecimiento</a:t>
            </a:r>
          </a:p>
          <a:p>
            <a:r>
              <a:rPr lang="es-MX" dirty="0">
                <a:latin typeface="Arial" panose="020B0604020202020204" pitchFamily="34" charset="0"/>
                <a:cs typeface="Arial" panose="020B0604020202020204" pitchFamily="34" charset="0"/>
              </a:rPr>
              <a:t>Curvatura de la columna vertebral superior</a:t>
            </a:r>
          </a:p>
          <a:p>
            <a:r>
              <a:rPr lang="es-MX" dirty="0">
                <a:latin typeface="Arial" panose="020B0604020202020204" pitchFamily="34" charset="0"/>
                <a:cs typeface="Arial" panose="020B0604020202020204" pitchFamily="34" charset="0"/>
              </a:rPr>
              <a:t>Colapso de la caja torácica</a:t>
            </a:r>
          </a:p>
        </p:txBody>
      </p:sp>
    </p:spTree>
    <p:extLst>
      <p:ext uri="{BB962C8B-B14F-4D97-AF65-F5344CB8AC3E}">
        <p14:creationId xmlns:p14="http://schemas.microsoft.com/office/powerpoint/2010/main" val="406375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88" y="260648"/>
            <a:ext cx="5086300" cy="6367436"/>
          </a:xfrm>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404" y="193583"/>
            <a:ext cx="5256584" cy="6501565"/>
          </a:xfrm>
          <a:prstGeom prst="rect">
            <a:avLst/>
          </a:prstGeom>
        </p:spPr>
      </p:pic>
    </p:spTree>
    <p:extLst>
      <p:ext uri="{BB962C8B-B14F-4D97-AF65-F5344CB8AC3E}">
        <p14:creationId xmlns:p14="http://schemas.microsoft.com/office/powerpoint/2010/main" val="427684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lantilla de diseño Hexagona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4"/>
        </a:lnRef>
        <a:fillRef idx="3">
          <a:schemeClr val="accent4"/>
        </a:fillRef>
        <a:effectRef idx="2">
          <a:schemeClr val="accent4"/>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4"/>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3892333_TF03460519" id="{470560EF-9C9F-434B-B285-23029F158076}" vid="{D72A31F6-2049-4DAC-9E12-7C9BBE3526EB}"/>
    </a:ext>
  </a:extLst>
</a:theme>
</file>

<file path=ppt/theme/theme2.xml><?xml version="1.0" encoding="utf-8"?>
<a:theme xmlns:a="http://schemas.openxmlformats.org/drawingml/2006/main" name="Tema de Offic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11D6E40-F509-498A-BF02-00C895783B4A}">
  <ds:schemaRefs>
    <ds:schemaRef ds:uri="http://schemas.microsoft.com/sharepoint/v3/contenttype/forms"/>
  </ds:schemaRefs>
</ds:datastoreItem>
</file>

<file path=customXml/itemProps2.xml><?xml version="1.0" encoding="utf-8"?>
<ds:datastoreItem xmlns:ds="http://schemas.openxmlformats.org/officeDocument/2006/customXml" ds:itemID="{E5ED73A5-C2D2-4D49-BB89-167E8E32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427FAC-CD3A-494C-985C-09E26C5EA507}">
  <ds:schemaRefs>
    <ds:schemaRef ds:uri="http://purl.org/dc/elements/1.1/"/>
    <ds:schemaRef ds:uri="a4f35948-e619-41b3-aa29-22878b09cfd2"/>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0262f94-9f35-4ac3-9a90-690165a166b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Diapositivas de diseño hexagonal</Template>
  <TotalTime>66</TotalTime>
  <Words>485</Words>
  <Application>Microsoft Office PowerPoint</Application>
  <PresentationFormat>Personalizado</PresentationFormat>
  <Paragraphs>47</Paragraphs>
  <Slides>11</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Century Gothic</vt:lpstr>
      <vt:lpstr>Euphemia</vt:lpstr>
      <vt:lpstr>Palatino Linotype</vt:lpstr>
      <vt:lpstr>Plantilla de diseño Hexagonal</vt:lpstr>
      <vt:lpstr>osteoporosis juvenil idiopática</vt:lpstr>
      <vt:lpstr>¿Qué es la osteoporosis juvenil?</vt:lpstr>
      <vt:lpstr>¿Qué causa la osteoporosis juvenil? </vt:lpstr>
      <vt:lpstr>La osteoporosis secundaria puede ser consecuencia de afecciones de salud tales como:</vt:lpstr>
      <vt:lpstr>¿Quiénes corren el riesgo de tener osteoporosis juvenil?</vt:lpstr>
      <vt:lpstr>¿Cuáles son los síntomas de la osteoporosis juvenil?</vt:lpstr>
      <vt:lpstr>¿Cómo se diagnostica la osteoporosis juvenil?</vt:lpstr>
      <vt:lpstr>¿Cuáles son las posibles complicaciones de la osteoporosis juvenil?</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Osteomielitis</dc:title>
  <dc:creator>Usuario de Windows</dc:creator>
  <cp:lastModifiedBy>Usuario de Windows</cp:lastModifiedBy>
  <cp:revision>9</cp:revision>
  <dcterms:created xsi:type="dcterms:W3CDTF">2020-04-22T02:36:18Z</dcterms:created>
  <dcterms:modified xsi:type="dcterms:W3CDTF">2020-04-22T03:47:38Z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