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724DB738-E8E6-4971-ADD7-A20595560B8F}"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724DB738-E8E6-4971-ADD7-A20595560B8F}"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724DB738-E8E6-4971-ADD7-A20595560B8F}"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FD6BE7E-3C07-4815-BA84-E34ADFDEED3A}" type="datetimeFigureOut">
              <a:rPr lang="es-MX" smtClean="0"/>
              <a:t>21/04/2020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724DB738-E8E6-4971-ADD7-A20595560B8F}"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D6BE7E-3C07-4815-BA84-E34ADFDEED3A}" type="datetimeFigureOut">
              <a:rPr lang="es-MX" smtClean="0"/>
              <a:t>21/04/2020</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4DB738-E8E6-4971-ADD7-A20595560B8F}"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a:extLst>
              <a:ext uri="{FF2B5EF4-FFF2-40B4-BE49-F238E27FC236}">
                <a16:creationId xmlns="" xmlns:a16="http://schemas.microsoft.com/office/drawing/2014/main" id="{E71CA731-B55B-2046-A20F-F57669E57E68}"/>
              </a:ext>
            </a:extLst>
          </p:cNvPr>
          <p:cNvPicPr>
            <a:picLocks noChangeAspect="1"/>
          </p:cNvPicPr>
          <p:nvPr/>
        </p:nvPicPr>
        <p:blipFill>
          <a:blip r:embed="rId2"/>
          <a:stretch>
            <a:fillRect/>
          </a:stretch>
        </p:blipFill>
        <p:spPr>
          <a:xfrm>
            <a:off x="468086" y="375462"/>
            <a:ext cx="1556525" cy="1638610"/>
          </a:xfrm>
          <a:prstGeom prst="rect">
            <a:avLst/>
          </a:prstGeom>
        </p:spPr>
      </p:pic>
      <p:sp>
        <p:nvSpPr>
          <p:cNvPr id="4" name="Subtítulo 2">
            <a:extLst>
              <a:ext uri="{FF2B5EF4-FFF2-40B4-BE49-F238E27FC236}">
                <a16:creationId xmlns="" xmlns:a16="http://schemas.microsoft.com/office/drawing/2014/main" id="{DE9928B1-168D-554F-8DA7-84BA96A10C91}"/>
              </a:ext>
            </a:extLst>
          </p:cNvPr>
          <p:cNvSpPr txBox="1">
            <a:spLocks/>
          </p:cNvSpPr>
          <p:nvPr/>
        </p:nvSpPr>
        <p:spPr>
          <a:xfrm>
            <a:off x="1619672" y="565408"/>
            <a:ext cx="5619329" cy="5959936"/>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indent="-91440" algn="ctr"/>
            <a:r>
              <a:rPr lang="es-MX" sz="1900" dirty="0" smtClean="0"/>
              <a:t>UNIVERSIDAD AUTÓNOMA DE SINALOA </a:t>
            </a:r>
          </a:p>
          <a:p>
            <a:pPr indent="-91440" algn="ctr"/>
            <a:r>
              <a:rPr lang="es-MX" sz="1900" dirty="0" smtClean="0"/>
              <a:t>FACULTAD DE MEDICINA CAMPUS I</a:t>
            </a:r>
          </a:p>
          <a:p>
            <a:pPr indent="-91440" algn="ctr"/>
            <a:r>
              <a:rPr lang="es-MX" sz="1900" dirty="0" smtClean="0"/>
              <a:t>LIC. IMAGENOLOGIA </a:t>
            </a:r>
          </a:p>
          <a:p>
            <a:pPr indent="-91440" algn="ctr"/>
            <a:r>
              <a:rPr lang="es-MX" sz="1900" dirty="0" smtClean="0"/>
              <a:t>IMAGEN PEDIÁTRICA </a:t>
            </a:r>
          </a:p>
          <a:p>
            <a:pPr lvl="1"/>
            <a:endParaRPr lang="es-MX" sz="1900" dirty="0" smtClean="0"/>
          </a:p>
          <a:p>
            <a:pPr algn="ctr"/>
            <a:r>
              <a:rPr lang="es-MX" sz="1900" b="1" i="1" u="sng" dirty="0" smtClean="0"/>
              <a:t>DISPLASIA DE CADERA</a:t>
            </a:r>
          </a:p>
          <a:p>
            <a:pPr lvl="1"/>
            <a:endParaRPr lang="es-MX" sz="1900" dirty="0" smtClean="0"/>
          </a:p>
          <a:p>
            <a:pPr algn="ctr"/>
            <a:r>
              <a:rPr lang="es-MX" sz="1900" dirty="0" smtClean="0">
                <a:solidFill>
                  <a:schemeClr val="tx1"/>
                </a:solidFill>
              </a:rPr>
              <a:t>INTEGRANTE:</a:t>
            </a:r>
          </a:p>
          <a:p>
            <a:pPr algn="ctr"/>
            <a:r>
              <a:rPr lang="es-MX" sz="1900" dirty="0" smtClean="0">
                <a:solidFill>
                  <a:schemeClr val="tx1"/>
                </a:solidFill>
              </a:rPr>
              <a:t>ACEVES FLORES CINTHIA NOELY</a:t>
            </a:r>
          </a:p>
          <a:p>
            <a:pPr algn="ctr"/>
            <a:endParaRPr lang="es-MX" sz="1900" dirty="0" smtClean="0">
              <a:solidFill>
                <a:schemeClr val="tx1"/>
              </a:solidFill>
            </a:endParaRPr>
          </a:p>
          <a:p>
            <a:pPr algn="ctr"/>
            <a:r>
              <a:rPr lang="es-MX" sz="1900" dirty="0" smtClean="0">
                <a:solidFill>
                  <a:schemeClr val="tx1"/>
                </a:solidFill>
              </a:rPr>
              <a:t>PROFESOR: </a:t>
            </a:r>
          </a:p>
          <a:p>
            <a:pPr marL="68580" algn="ctr"/>
            <a:r>
              <a:rPr lang="es-MX" sz="1900" dirty="0" smtClean="0">
                <a:solidFill>
                  <a:schemeClr val="tx1"/>
                </a:solidFill>
              </a:rPr>
              <a:t>MENDOZA FLORES JOSÉ GUADALUPE </a:t>
            </a:r>
          </a:p>
          <a:p>
            <a:pPr marL="68580" algn="ctr"/>
            <a:endParaRPr lang="es-MX" sz="1900" dirty="0">
              <a:solidFill>
                <a:schemeClr val="tx1"/>
              </a:solidFill>
            </a:endParaRPr>
          </a:p>
          <a:p>
            <a:pPr marL="68580" algn="ctr"/>
            <a:r>
              <a:rPr lang="es-MX" sz="1900" dirty="0" smtClean="0">
                <a:solidFill>
                  <a:schemeClr val="tx1"/>
                </a:solidFill>
              </a:rPr>
              <a:t>Grupo:</a:t>
            </a:r>
          </a:p>
          <a:p>
            <a:pPr marL="68580" algn="ctr"/>
            <a:r>
              <a:rPr lang="es-MX" sz="1900" dirty="0" smtClean="0">
                <a:solidFill>
                  <a:schemeClr val="tx1"/>
                </a:solidFill>
              </a:rPr>
              <a:t>6-2</a:t>
            </a:r>
            <a:endParaRPr lang="es-MX" sz="1900" dirty="0" smtClean="0"/>
          </a:p>
          <a:p>
            <a:pPr marL="68580"/>
            <a:endParaRPr lang="es-MX" dirty="0"/>
          </a:p>
        </p:txBody>
      </p:sp>
      <p:pic>
        <p:nvPicPr>
          <p:cNvPr id="6" name="Imagen 5">
            <a:extLst>
              <a:ext uri="{FF2B5EF4-FFF2-40B4-BE49-F238E27FC236}">
                <a16:creationId xmlns="" xmlns:a16="http://schemas.microsoft.com/office/drawing/2014/main" id="{FC988063-8AA3-6542-AF29-44D22D65A814}"/>
              </a:ext>
            </a:extLst>
          </p:cNvPr>
          <p:cNvPicPr>
            <a:picLocks noChangeAspect="1"/>
          </p:cNvPicPr>
          <p:nvPr/>
        </p:nvPicPr>
        <p:blipFill rotWithShape="1">
          <a:blip r:embed="rId3"/>
          <a:srcRect t="16982" b="7443"/>
          <a:stretch/>
        </p:blipFill>
        <p:spPr>
          <a:xfrm>
            <a:off x="7239000" y="375462"/>
            <a:ext cx="1450270" cy="1511396"/>
          </a:xfrm>
          <a:prstGeom prst="rect">
            <a:avLst/>
          </a:prstGeom>
        </p:spPr>
      </p:pic>
    </p:spTree>
    <p:extLst>
      <p:ext uri="{BB962C8B-B14F-4D97-AF65-F5344CB8AC3E}">
        <p14:creationId xmlns:p14="http://schemas.microsoft.com/office/powerpoint/2010/main" val="58761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0"/>
            <a:ext cx="6264696" cy="1143000"/>
          </a:xfrm>
        </p:spPr>
        <p:txBody>
          <a:bodyPr/>
          <a:lstStyle/>
          <a:p>
            <a:r>
              <a:rPr lang="es-MX" dirty="0"/>
              <a:t>Displasia de cadera</a:t>
            </a:r>
            <a:endParaRPr lang="es-MX" dirty="0"/>
          </a:p>
        </p:txBody>
      </p:sp>
      <p:sp>
        <p:nvSpPr>
          <p:cNvPr id="3" name="2 Marcador de contenido"/>
          <p:cNvSpPr>
            <a:spLocks noGrp="1"/>
          </p:cNvSpPr>
          <p:nvPr>
            <p:ph idx="1"/>
          </p:nvPr>
        </p:nvSpPr>
        <p:spPr>
          <a:xfrm>
            <a:off x="251520" y="1196752"/>
            <a:ext cx="7848872" cy="3978776"/>
          </a:xfrm>
        </p:spPr>
        <p:txBody>
          <a:bodyPr>
            <a:normAutofit lnSpcReduction="10000"/>
          </a:bodyPr>
          <a:lstStyle/>
          <a:p>
            <a:pPr algn="just"/>
            <a:r>
              <a:rPr lang="es-MX" dirty="0" smtClean="0"/>
              <a:t>Es </a:t>
            </a:r>
            <a:r>
              <a:rPr lang="es-MX" dirty="0"/>
              <a:t>el término médico para una cavidad de la cadera que no cubre completamente la parte de la cabeza del fémur superior. Esto permite que la articulación de la cadera presente una luxación parcial o completa. La mayoría de las personas con displasia de cadera nacen con el trastorno.</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423699"/>
            <a:ext cx="3282335"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92" t="8724" r="4636" b="6915"/>
          <a:stretch/>
        </p:blipFill>
        <p:spPr bwMode="auto">
          <a:xfrm>
            <a:off x="611560" y="4797152"/>
            <a:ext cx="4093346" cy="191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63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188640"/>
            <a:ext cx="3888432" cy="838200"/>
          </a:xfrm>
        </p:spPr>
        <p:txBody>
          <a:bodyPr>
            <a:normAutofit/>
          </a:bodyPr>
          <a:lstStyle/>
          <a:p>
            <a:r>
              <a:rPr lang="es-MX" dirty="0" smtClean="0">
                <a:effectLst/>
              </a:rPr>
              <a:t>Síntomas</a:t>
            </a:r>
            <a:endParaRPr lang="es-MX" dirty="0"/>
          </a:p>
        </p:txBody>
      </p:sp>
      <p:sp>
        <p:nvSpPr>
          <p:cNvPr id="3" name="2 Marcador de contenido"/>
          <p:cNvSpPr>
            <a:spLocks noGrp="1"/>
          </p:cNvSpPr>
          <p:nvPr>
            <p:ph idx="1"/>
          </p:nvPr>
        </p:nvSpPr>
        <p:spPr>
          <a:xfrm>
            <a:off x="12975" y="1268760"/>
            <a:ext cx="6012160" cy="5303838"/>
          </a:xfrm>
        </p:spPr>
        <p:txBody>
          <a:bodyPr>
            <a:normAutofit/>
          </a:bodyPr>
          <a:lstStyle/>
          <a:p>
            <a:pPr algn="just"/>
            <a:r>
              <a:rPr lang="es-MX" sz="2400" dirty="0"/>
              <a:t>En los bebés, puedes observar que una pierna es más larga que la otra. Una vez que el niño comienza a caminar, puede desarrollar renguera. Al cambiar los pañales, puedes notar que un lado de la cadera es más flexible que el otro.</a:t>
            </a:r>
          </a:p>
          <a:p>
            <a:pPr algn="just"/>
            <a:r>
              <a:rPr lang="es-MX" sz="2400" dirty="0"/>
              <a:t>En adolescentes y adultos jóvenes, la displasia puede ocasionar complicaciones dolorosas, como artrosis o desgarro del </a:t>
            </a:r>
            <a:r>
              <a:rPr lang="es-MX" sz="2400" dirty="0" err="1"/>
              <a:t>labrum</a:t>
            </a:r>
            <a:r>
              <a:rPr lang="es-MX" sz="2400" dirty="0"/>
              <a:t> de la cadera. Esto puede causar dolor en la ingle asociado a la actividad. En algunos casos, puedes experimentar una sensación de inestabilidad en la cadera.</a:t>
            </a:r>
          </a:p>
          <a:p>
            <a:endParaRPr lang="es-MX"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647825"/>
            <a:ext cx="25622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602" r="7705"/>
          <a:stretch/>
        </p:blipFill>
        <p:spPr bwMode="auto">
          <a:xfrm>
            <a:off x="6228184" y="3915046"/>
            <a:ext cx="2562225" cy="189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83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91880" y="188640"/>
            <a:ext cx="2322984" cy="838200"/>
          </a:xfrm>
        </p:spPr>
        <p:txBody>
          <a:bodyPr>
            <a:normAutofit/>
          </a:bodyPr>
          <a:lstStyle/>
          <a:p>
            <a:r>
              <a:rPr lang="es-MX" dirty="0" smtClean="0">
                <a:effectLst/>
              </a:rPr>
              <a:t>Causas</a:t>
            </a:r>
            <a:endParaRPr lang="es-MX" dirty="0"/>
          </a:p>
        </p:txBody>
      </p:sp>
      <p:sp>
        <p:nvSpPr>
          <p:cNvPr id="3" name="2 Marcador de contenido"/>
          <p:cNvSpPr>
            <a:spLocks noGrp="1"/>
          </p:cNvSpPr>
          <p:nvPr>
            <p:ph idx="1"/>
          </p:nvPr>
        </p:nvSpPr>
        <p:spPr>
          <a:xfrm>
            <a:off x="251520" y="1124744"/>
            <a:ext cx="8686800" cy="5616624"/>
          </a:xfrm>
        </p:spPr>
        <p:txBody>
          <a:bodyPr>
            <a:normAutofit fontScale="70000" lnSpcReduction="20000"/>
          </a:bodyPr>
          <a:lstStyle/>
          <a:p>
            <a:pPr algn="just">
              <a:lnSpc>
                <a:spcPct val="120000"/>
              </a:lnSpc>
            </a:pPr>
            <a:r>
              <a:rPr lang="es-MX" dirty="0"/>
              <a:t>En el momento del parto, la articulación de la cadera está formada por un cartílago blando que gradualmente se endurece hasta formar el hueso. La parte cóncava y la convexa de la articulación necesitan encajar bien, ya que actúan como moldes una para la otra. Si la parte convexa no se asienta firmemente en la cóncava, esta no se formará completamente alrededor de la parte convexa y no se volverá lo suficientemente profunda</a:t>
            </a:r>
            <a:r>
              <a:rPr lang="es-MX" dirty="0" smtClean="0"/>
              <a:t>.</a:t>
            </a:r>
            <a:endParaRPr lang="es-MX" dirty="0"/>
          </a:p>
          <a:p>
            <a:pPr algn="just">
              <a:lnSpc>
                <a:spcPct val="120000"/>
              </a:lnSpc>
            </a:pPr>
            <a:r>
              <a:rPr lang="es-MX" dirty="0"/>
              <a:t>Durante el último mes antes del parto, el espacio dentro del útero puede tornarse tan reducido que la parte convexa de la articulación de la cadera se sale de la posición correcta, lo que hace que la parte cóncava no sea tan profunda. Los factores que pueden reducir la cantidad de espacio en el útero incluyen los siguientes</a:t>
            </a:r>
            <a:r>
              <a:rPr lang="es-MX" dirty="0" smtClean="0"/>
              <a:t>:</a:t>
            </a:r>
            <a:endParaRPr lang="es-MX" dirty="0"/>
          </a:p>
          <a:p>
            <a:pPr lvl="1" algn="just">
              <a:lnSpc>
                <a:spcPct val="120000"/>
              </a:lnSpc>
            </a:pPr>
            <a:r>
              <a:rPr lang="es-MX" sz="3100" dirty="0"/>
              <a:t>Primer embarazo</a:t>
            </a:r>
          </a:p>
          <a:p>
            <a:pPr lvl="1" algn="just">
              <a:lnSpc>
                <a:spcPct val="120000"/>
              </a:lnSpc>
            </a:pPr>
            <a:r>
              <a:rPr lang="es-MX" sz="3100" dirty="0"/>
              <a:t>Bebé grande</a:t>
            </a:r>
          </a:p>
          <a:p>
            <a:pPr lvl="1" algn="just">
              <a:lnSpc>
                <a:spcPct val="120000"/>
              </a:lnSpc>
            </a:pPr>
            <a:r>
              <a:rPr lang="es-MX" sz="3100" dirty="0"/>
              <a:t>Presentación de nalgas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33193"/>
          <a:stretch/>
        </p:blipFill>
        <p:spPr bwMode="auto">
          <a:xfrm>
            <a:off x="5364088" y="5373216"/>
            <a:ext cx="2682512"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72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88640"/>
            <a:ext cx="5112568" cy="838200"/>
          </a:xfrm>
        </p:spPr>
        <p:txBody>
          <a:bodyPr>
            <a:normAutofit/>
          </a:bodyPr>
          <a:lstStyle/>
          <a:p>
            <a:r>
              <a:rPr lang="es-MX" dirty="0">
                <a:effectLst/>
              </a:rPr>
              <a:t>Factores de </a:t>
            </a:r>
            <a:r>
              <a:rPr lang="es-MX" dirty="0" smtClean="0">
                <a:effectLst/>
              </a:rPr>
              <a:t>riesgo</a:t>
            </a:r>
            <a:endParaRPr lang="es-MX" dirty="0"/>
          </a:p>
        </p:txBody>
      </p:sp>
      <p:sp>
        <p:nvSpPr>
          <p:cNvPr id="3" name="2 Marcador de contenido"/>
          <p:cNvSpPr>
            <a:spLocks noGrp="1"/>
          </p:cNvSpPr>
          <p:nvPr>
            <p:ph idx="1"/>
          </p:nvPr>
        </p:nvSpPr>
        <p:spPr/>
        <p:txBody>
          <a:bodyPr/>
          <a:lstStyle/>
          <a:p>
            <a:pPr algn="just"/>
            <a:r>
              <a:rPr lang="es-MX" dirty="0"/>
              <a:t>La displasia de la cadera tiende a transmitirse de forma hereditaria y es más común en las mujeres. El riesgo de padecer displasia de la cadera también es mayor en bebés que nacen en posición podálica (de nalgas) o con deformidades en los pies.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52" t="6101" r="11742" b="10815"/>
          <a:stretch/>
        </p:blipFill>
        <p:spPr bwMode="auto">
          <a:xfrm>
            <a:off x="3215148" y="4748981"/>
            <a:ext cx="2964426" cy="210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14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116632"/>
            <a:ext cx="4176464" cy="838200"/>
          </a:xfrm>
        </p:spPr>
        <p:txBody>
          <a:bodyPr>
            <a:normAutofit/>
          </a:bodyPr>
          <a:lstStyle/>
          <a:p>
            <a:r>
              <a:rPr lang="es-MX" dirty="0" smtClean="0">
                <a:effectLst/>
              </a:rPr>
              <a:t>Complicaciones</a:t>
            </a:r>
            <a:endParaRPr lang="es-MX" dirty="0"/>
          </a:p>
        </p:txBody>
      </p:sp>
      <p:sp>
        <p:nvSpPr>
          <p:cNvPr id="3" name="2 Marcador de contenido"/>
          <p:cNvSpPr>
            <a:spLocks noGrp="1"/>
          </p:cNvSpPr>
          <p:nvPr>
            <p:ph idx="1"/>
          </p:nvPr>
        </p:nvSpPr>
        <p:spPr>
          <a:xfrm>
            <a:off x="27723" y="1196752"/>
            <a:ext cx="8686800" cy="4525963"/>
          </a:xfrm>
        </p:spPr>
        <p:txBody>
          <a:bodyPr>
            <a:normAutofit fontScale="92500" lnSpcReduction="20000"/>
          </a:bodyPr>
          <a:lstStyle/>
          <a:p>
            <a:pPr algn="just"/>
            <a:r>
              <a:rPr lang="es-MX" dirty="0"/>
              <a:t>Más adelante en la vida, la displasia de cadera puede dañar el cartílago blando (</a:t>
            </a:r>
            <a:r>
              <a:rPr lang="es-MX" dirty="0" err="1"/>
              <a:t>labrum</a:t>
            </a:r>
            <a:r>
              <a:rPr lang="es-MX" dirty="0"/>
              <a:t>) que bordea la cavidad de la articulación de la cadera. Esto se denomina «desgarro del </a:t>
            </a:r>
            <a:r>
              <a:rPr lang="es-MX" dirty="0" err="1"/>
              <a:t>labrum</a:t>
            </a:r>
            <a:r>
              <a:rPr lang="es-MX" dirty="0"/>
              <a:t> de la cadera». La displasia de cadera también puede provocar que las articulaciones sean más propensas a desarrollar artrosis. Esto se produce porque hay más contacto que ejerce presión sobre una superficie menor de la cavidad. Con el tiempo, esto desgasta el cartílago blando de los huesos que los ayuda a deslizarse unos con otros cuando la articulación se mueve.</a:t>
            </a:r>
            <a:endParaRPr lang="es-MX" dirty="0"/>
          </a:p>
        </p:txBody>
      </p:sp>
    </p:spTree>
    <p:extLst>
      <p:ext uri="{BB962C8B-B14F-4D97-AF65-F5344CB8AC3E}">
        <p14:creationId xmlns:p14="http://schemas.microsoft.com/office/powerpoint/2010/main" val="51074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188640"/>
            <a:ext cx="3979168" cy="838200"/>
          </a:xfrm>
        </p:spPr>
        <p:txBody>
          <a:bodyPr/>
          <a:lstStyle/>
          <a:p>
            <a:r>
              <a:rPr lang="es-MX" dirty="0" smtClean="0"/>
              <a:t>Tratamiento </a:t>
            </a:r>
            <a:endParaRPr lang="es-MX" dirty="0"/>
          </a:p>
        </p:txBody>
      </p:sp>
      <p:sp>
        <p:nvSpPr>
          <p:cNvPr id="3" name="2 Marcador de contenido"/>
          <p:cNvSpPr>
            <a:spLocks noGrp="1"/>
          </p:cNvSpPr>
          <p:nvPr>
            <p:ph idx="1"/>
          </p:nvPr>
        </p:nvSpPr>
        <p:spPr>
          <a:xfrm>
            <a:off x="107504" y="1124744"/>
            <a:ext cx="6192688" cy="5733256"/>
          </a:xfrm>
        </p:spPr>
        <p:txBody>
          <a:bodyPr>
            <a:normAutofit fontScale="77500" lnSpcReduction="20000"/>
          </a:bodyPr>
          <a:lstStyle/>
          <a:p>
            <a:pPr algn="just"/>
            <a:r>
              <a:rPr lang="es-MX" dirty="0"/>
              <a:t>El tratamiento de la displasia de cadera depende de la edad del paciente y del grado de daño en la cadera. Los bebés generalmente se tratan con un dispositivo de inmovilización blando, llamado arnés de </a:t>
            </a:r>
            <a:r>
              <a:rPr lang="es-MX" dirty="0" err="1"/>
              <a:t>Pavlik</a:t>
            </a:r>
            <a:r>
              <a:rPr lang="es-MX" dirty="0"/>
              <a:t>, que mantiene la parte de la cabeza de la articulación firme en su cavidad durante varios meses. Esto ayuda a que la cavidad se amolde a la forma de la cabeza</a:t>
            </a:r>
            <a:r>
              <a:rPr lang="es-MX" dirty="0" smtClean="0"/>
              <a:t>.</a:t>
            </a:r>
          </a:p>
          <a:p>
            <a:pPr algn="just"/>
            <a:r>
              <a:rPr lang="es-MX" dirty="0"/>
              <a:t>El dispositivo de inmovilización no funciona bien para los bebés mayores de 6 meses de edad. En su lugar, el médico necesita colocar los huesos de la articulación de la cadera en la posición correcta, y luego sujetarlos en ese lugar durante varios meses con un yeso.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268760"/>
            <a:ext cx="188054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4005065"/>
            <a:ext cx="1880539" cy="25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18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54163"/>
            <a:ext cx="8443664" cy="4467126"/>
          </a:xfrm>
        </p:spPr>
        <p:txBody>
          <a:bodyPr>
            <a:normAutofit fontScale="92500" lnSpcReduction="10000"/>
          </a:bodyPr>
          <a:lstStyle/>
          <a:p>
            <a:pPr algn="just"/>
            <a:r>
              <a:rPr lang="es-MX" dirty="0"/>
              <a:t>Si la displasia es más grave, también se puede corregir la posición de la cavidad de la cadera. Durante una osteotomía </a:t>
            </a:r>
            <a:r>
              <a:rPr lang="es-MX" dirty="0" err="1"/>
              <a:t>periacetabular</a:t>
            </a:r>
            <a:r>
              <a:rPr lang="es-MX" dirty="0"/>
              <a:t>, la cavidad se separa de la pelvis y luego se vuelve a colocar para que se adapte mejor a la cabeza</a:t>
            </a:r>
            <a:r>
              <a:rPr lang="es-MX" dirty="0" smtClean="0"/>
              <a:t>.</a:t>
            </a:r>
            <a:endParaRPr lang="es-MX" dirty="0"/>
          </a:p>
          <a:p>
            <a:pPr algn="just"/>
            <a:r>
              <a:rPr lang="es-MX" dirty="0"/>
              <a:t>La cirugía de reemplazo de cadera puede ser una opción para las personas mayores cuya displasia ha dañado con seriedad la cadera con el paso del tiempo, lo cual provoca una artritis debilitante.</a:t>
            </a:r>
          </a:p>
        </p:txBody>
      </p:sp>
      <p:sp>
        <p:nvSpPr>
          <p:cNvPr id="4" name="1 Título"/>
          <p:cNvSpPr>
            <a:spLocks noGrp="1"/>
          </p:cNvSpPr>
          <p:nvPr>
            <p:ph type="title"/>
          </p:nvPr>
        </p:nvSpPr>
        <p:spPr>
          <a:xfrm>
            <a:off x="2699792" y="188640"/>
            <a:ext cx="3979168" cy="838200"/>
          </a:xfrm>
        </p:spPr>
        <p:txBody>
          <a:bodyPr/>
          <a:lstStyle/>
          <a:p>
            <a:r>
              <a:rPr lang="es-MX" dirty="0" smtClean="0"/>
              <a:t>Tratamiento </a:t>
            </a:r>
            <a:endParaRPr lang="es-MX" dirty="0"/>
          </a:p>
        </p:txBody>
      </p:sp>
    </p:spTree>
    <p:extLst>
      <p:ext uri="{BB962C8B-B14F-4D97-AF65-F5344CB8AC3E}">
        <p14:creationId xmlns:p14="http://schemas.microsoft.com/office/powerpoint/2010/main" val="26361239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1097</TotalTime>
  <Words>695</Words>
  <Application>Microsoft Office PowerPoint</Application>
  <PresentationFormat>Presentación en pantalla (4:3)</PresentationFormat>
  <Paragraphs>36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Viajes</vt:lpstr>
      <vt:lpstr>Presentación de PowerPoint</vt:lpstr>
      <vt:lpstr>Displasia de cadera</vt:lpstr>
      <vt:lpstr>Síntomas</vt:lpstr>
      <vt:lpstr>Causas</vt:lpstr>
      <vt:lpstr>Factores de riesgo</vt:lpstr>
      <vt:lpstr>Complicaciones</vt:lpstr>
      <vt:lpstr>Tratamiento </vt:lpstr>
      <vt:lpstr>Tratamiento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8</cp:revision>
  <dcterms:created xsi:type="dcterms:W3CDTF">2020-04-21T21:04:04Z</dcterms:created>
  <dcterms:modified xsi:type="dcterms:W3CDTF">2020-04-22T15:21:46Z</dcterms:modified>
</cp:coreProperties>
</file>