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61" r:id="rId3"/>
    <p:sldId id="264" r:id="rId4"/>
    <p:sldId id="291" r:id="rId5"/>
    <p:sldId id="292" r:id="rId6"/>
    <p:sldId id="286" r:id="rId7"/>
    <p:sldId id="293" r:id="rId8"/>
    <p:sldId id="294" r:id="rId9"/>
    <p:sldId id="26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3F10F7-384A-4813-A4D4-0FB1273FADA0}">
  <a:tblStyle styleId="{A53F10F7-384A-4813-A4D4-0FB1273FAD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 snapToGrid="0">
      <p:cViewPr>
        <p:scale>
          <a:sx n="78" d="100"/>
          <a:sy n="78" d="100"/>
        </p:scale>
        <p:origin x="318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BCDB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‐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9pPr>
          </a:lstStyle>
          <a:p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DBBDE5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rgbClr val="DBBDE5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avLst/>
            <a:gdLst/>
            <a:ahLst/>
            <a:cxnLst/>
            <a:rect l="l" t="t" r="r" b="b"/>
            <a:pathLst>
              <a:path w="13369" h="1100" extrusionOk="0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104400" y="157125"/>
            <a:ext cx="8935121" cy="4829207"/>
          </a:xfrm>
          <a:custGeom>
            <a:avLst/>
            <a:gdLst/>
            <a:ahLst/>
            <a:cxnLst/>
            <a:rect l="l" t="t" r="r" b="b"/>
            <a:pathLst>
              <a:path w="92700" h="50102" extrusionOk="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Regular"/>
              <a:buChar char="‐"/>
              <a:defRPr sz="2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 Regular"/>
                <a:ea typeface="Muli Regular"/>
                <a:cs typeface="Muli Regular"/>
                <a:sym typeface="Muli Regula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PIROSIS FUNCIONAL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960895" y="981250"/>
            <a:ext cx="7516678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MX" sz="2400" i="0" dirty="0"/>
              <a:t>Se define como un trastorno funcional esofágico caracterizado por la presencia de episodios de quemazón </a:t>
            </a:r>
            <a:r>
              <a:rPr lang="es-MX" sz="2400" i="0" dirty="0" err="1"/>
              <a:t>retrosternal</a:t>
            </a:r>
            <a:r>
              <a:rPr lang="es-MX" sz="2400" i="0" dirty="0"/>
              <a:t>, en ausencia de reflujo gastroesofágico patológico y sin evidencia de una causa estructural o metabólica ni de un trastorno de la motilidad esofágica que lo justifique</a:t>
            </a:r>
            <a:endParaRPr lang="es-MX" sz="24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MX" dirty="0"/>
              <a:t>Identificación de la pirosis funcional</a:t>
            </a:r>
            <a:endParaRPr dirty="0"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3"/>
          </p:nvPr>
        </p:nvSpPr>
        <p:spPr>
          <a:xfrm>
            <a:off x="333632" y="1247305"/>
            <a:ext cx="8254313" cy="3273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sz="1800" dirty="0"/>
              <a:t>Por lo general, los pacientes con este fenotipo son mujeres jóvenes o de mediana edad con antecedentes de pirosis de larga evolución, y tanto la gravedad de sus síntomas como el impacto en la calidad de vida relacionada con la salud es similar a la de los otros fenotipos de ERGE</a:t>
            </a:r>
            <a:r>
              <a:rPr lang="es-MX" sz="1800" dirty="0" smtClean="0"/>
              <a:t>.</a:t>
            </a:r>
          </a:p>
          <a:p>
            <a:endParaRPr lang="es-MX" sz="1800" dirty="0"/>
          </a:p>
          <a:p>
            <a:r>
              <a:rPr lang="es-MX" sz="1800" dirty="0"/>
              <a:t>Es habitual que los pacientes consulten debido a que </a:t>
            </a:r>
            <a:r>
              <a:rPr lang="es-MX" sz="1800" b="1" dirty="0"/>
              <a:t>no responden al tratamiento</a:t>
            </a:r>
            <a:r>
              <a:rPr lang="es-MX" sz="1800" dirty="0"/>
              <a:t> con inhibidores de la bomba de protones, aunque las tasas de </a:t>
            </a:r>
            <a:r>
              <a:rPr lang="es-MX" sz="1800" dirty="0" err="1"/>
              <a:t>refractariedad</a:t>
            </a:r>
            <a:r>
              <a:rPr lang="es-MX" sz="1800" dirty="0"/>
              <a:t> a estos fármacos pueden variar significativamente debido a la definición arbitraria de fracaso a estos medicamentos.</a:t>
            </a:r>
          </a:p>
          <a:p>
            <a:pPr marL="0" lvl="0" indent="0" algn="just">
              <a:buNone/>
            </a:pPr>
            <a:endParaRPr sz="2000" dirty="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Identificación de la pirosis funcional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26024" y="1200150"/>
            <a:ext cx="7427775" cy="3272400"/>
          </a:xfrm>
        </p:spPr>
        <p:txBody>
          <a:bodyPr/>
          <a:lstStyle/>
          <a:p>
            <a:pPr marL="88900" lvl="0" indent="0">
              <a:spcBef>
                <a:spcPts val="0"/>
              </a:spcBef>
              <a:buNone/>
            </a:pPr>
            <a:r>
              <a:rPr lang="es-MX" sz="1800" dirty="0"/>
              <a:t>En los casos de pirosis funcional, la falta de mejoría de los síntomas con la terapia farmacológica se presenta en aproximadamente la mitad de los pacientes.</a:t>
            </a:r>
          </a:p>
          <a:p>
            <a:pPr marL="88900" lvl="0" indent="0">
              <a:spcBef>
                <a:spcPts val="0"/>
              </a:spcBef>
              <a:buNone/>
            </a:pPr>
            <a:endParaRPr lang="es-MX" sz="1800" dirty="0"/>
          </a:p>
          <a:p>
            <a:pPr marL="88900" lvl="0" indent="0">
              <a:spcBef>
                <a:spcPts val="0"/>
              </a:spcBef>
              <a:buNone/>
            </a:pPr>
            <a:r>
              <a:rPr lang="es-MX" sz="1800" dirty="0"/>
              <a:t>Ante la presencia de signos de alarma:</a:t>
            </a:r>
            <a:endParaRPr lang="en" sz="1800" dirty="0"/>
          </a:p>
          <a:p>
            <a:pPr lvl="0" indent="-368300">
              <a:spcBef>
                <a:spcPts val="0"/>
              </a:spcBef>
              <a:buSzPts val="2200"/>
            </a:pPr>
            <a:endParaRPr lang="en" sz="1800" dirty="0"/>
          </a:p>
          <a:p>
            <a:r>
              <a:rPr lang="es-MX" sz="1800" dirty="0"/>
              <a:t>disfagia</a:t>
            </a:r>
          </a:p>
          <a:p>
            <a:r>
              <a:rPr lang="es-MX" sz="1800" dirty="0"/>
              <a:t>pérdida de peso</a:t>
            </a:r>
          </a:p>
          <a:p>
            <a:r>
              <a:rPr lang="es-MX" sz="1800" dirty="0"/>
              <a:t>anemia</a:t>
            </a:r>
          </a:p>
          <a:p>
            <a:r>
              <a:rPr lang="es-MX" sz="1800" dirty="0"/>
              <a:t>antecedentes familiares de cáncer de estómago</a:t>
            </a:r>
          </a:p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06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Identificación de la pirosis funcional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32486" y="1200150"/>
            <a:ext cx="7821313" cy="3272400"/>
          </a:xfrm>
        </p:spPr>
        <p:txBody>
          <a:bodyPr/>
          <a:lstStyle/>
          <a:p>
            <a:r>
              <a:rPr lang="es-MX" sz="2000" dirty="0"/>
              <a:t>En estos casos debe realizarse estudios complementarios como la endoscopia del tracto digestivo superior; en los casos de pirosis funcional, este estudio es normal. Consideran importante efectuar el diagnóstico diferencial con la esofagitis </a:t>
            </a:r>
            <a:r>
              <a:rPr lang="es-MX" sz="2000" dirty="0" err="1"/>
              <a:t>eosinofílica</a:t>
            </a:r>
            <a:r>
              <a:rPr lang="es-MX" sz="2000" dirty="0"/>
              <a:t> y la mucosa gástrica ectópica localizada en el esófago, la cual puede secretar ácido y provocar síntomas </a:t>
            </a:r>
            <a:r>
              <a:rPr lang="es-MX" sz="2000" dirty="0" err="1"/>
              <a:t>orofaríngeos</a:t>
            </a:r>
            <a:r>
              <a:rPr lang="es-MX" sz="2000" dirty="0"/>
              <a:t> y acidez.</a:t>
            </a:r>
          </a:p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Identificación de la pirosis funcional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66533" y="1070309"/>
            <a:ext cx="8206764" cy="3272400"/>
          </a:xfrm>
        </p:spPr>
        <p:txBody>
          <a:bodyPr/>
          <a:lstStyle/>
          <a:p>
            <a:pPr marL="88900" indent="0">
              <a:buNone/>
            </a:pPr>
            <a:r>
              <a:rPr lang="es-MX" sz="2000" dirty="0"/>
              <a:t>Las pruebas de reflujo efectuadas en forma ambulatoria se realizan luego de un período sin tratamiento, y permiten diferenciar los fenotipos de la ERGE sobre la base de la asociación de síntomas y la carga asociada con el reflujo.</a:t>
            </a:r>
          </a:p>
          <a:p>
            <a:pPr marL="88900" indent="0">
              <a:buNone/>
            </a:pPr>
            <a:endParaRPr lang="es-MX" sz="2000" dirty="0"/>
          </a:p>
          <a:p>
            <a:pPr marL="88900" indent="0">
              <a:buNone/>
            </a:pPr>
            <a:r>
              <a:rPr lang="es-MX" sz="2000" dirty="0"/>
              <a:t>En la pirosis funcional, esta última debe ser normal y con un tiempo de exposición del ácido en el esófago debe ser inferior al 4%. Sin embargo, debe tenerse en cuenta que no todos los síntomas pueden capturarse en un estudio de 24 horas y que, además, pueden ser subjetivos.</a:t>
            </a:r>
          </a:p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9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Identificación de la pirosis funcional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44843" y="1248850"/>
            <a:ext cx="8254313" cy="3272400"/>
          </a:xfrm>
        </p:spPr>
        <p:txBody>
          <a:bodyPr/>
          <a:lstStyle/>
          <a:p>
            <a:pPr marL="88900" indent="0" algn="just">
              <a:buNone/>
            </a:pPr>
            <a:r>
              <a:rPr lang="es-MX" sz="2000" dirty="0"/>
              <a:t>Otros parámetros adicionales y basados en la impedancia que en la actualidad se encuentran en investigación pueden resultar útiles para la diferenciación entre la pirosis funcional y la ERNE: </a:t>
            </a:r>
          </a:p>
          <a:p>
            <a:pPr marL="88900" indent="0" algn="just">
              <a:buNone/>
            </a:pPr>
            <a:r>
              <a:rPr lang="es-MX" sz="2000" dirty="0"/>
              <a:t>la impedancia basal nocturna media que consiste en la obtención del valor de la impedancia a 3 cm o 5 cm por encima del esfínter esofágico inferior durante un reposo nocturno y cuyo valor inicial o de base se considera la media obtenida en tres períodos de 10 minutos sin tragar.</a:t>
            </a:r>
            <a:endParaRPr lang="es-MX" sz="20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3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Identificación de la pirosis funcional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32486" y="1063375"/>
            <a:ext cx="8031892" cy="3272400"/>
          </a:xfrm>
        </p:spPr>
        <p:txBody>
          <a:bodyPr/>
          <a:lstStyle/>
          <a:p>
            <a:pPr marL="127000" indent="0">
              <a:buNone/>
            </a:pPr>
            <a:r>
              <a:rPr lang="es-MX" sz="2000" dirty="0"/>
              <a:t>El resultado de esta prueba es menor en los pacientes con pirosis funcional que responden al tratamiento con inhibidores de la bomba de </a:t>
            </a:r>
            <a:r>
              <a:rPr lang="es-MX" sz="2000" dirty="0" smtClean="0"/>
              <a:t>protones</a:t>
            </a:r>
            <a:r>
              <a:rPr lang="es-MX" sz="2000" dirty="0"/>
              <a:t>. </a:t>
            </a:r>
            <a:endParaRPr lang="es-MX" sz="2000" dirty="0" smtClean="0"/>
          </a:p>
          <a:p>
            <a:pPr marL="127000" indent="0">
              <a:buNone/>
            </a:pPr>
            <a:r>
              <a:rPr lang="es-MX" sz="2000" dirty="0"/>
              <a:t>Asimismo, otras características que pueden contribuir a la diferenciación entre la ERGE y la pirosis funcional incluyen la presencia de dolor torácico, dispepsia, síndrome del intestino irritable, depresión, ansiedad y somatización, las cuales pueden detectarse durante la consulta médica y la presencia de antecedentes.</a:t>
            </a:r>
            <a:endParaRPr lang="es-MX" sz="20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6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716692" y="1210962"/>
            <a:ext cx="7722974" cy="1915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MX" dirty="0"/>
              <a:t>Con frecuencia se aconsejan modificaciones en el estilo de vida, tales como evitar ciertos alimentos </a:t>
            </a:r>
            <a:r>
              <a:rPr lang="es-MX" b="1" dirty="0">
                <a:solidFill>
                  <a:srgbClr val="F0C3A3"/>
                </a:solidFill>
              </a:rPr>
              <a:t>(grasas, picantes, bebidas efervescentes)</a:t>
            </a:r>
            <a:r>
              <a:rPr lang="es-MX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s-MX" dirty="0"/>
              <a:t>y porciones abundantes a la hora de la cena, cambios posturales durante el descanso y pérdida de peso, aunque la respuesta terapéutica es limitada.</a:t>
            </a:r>
            <a:endParaRPr dirty="0"/>
          </a:p>
        </p:txBody>
      </p:sp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TRATAMIENTO</a:t>
            </a:r>
            <a:r>
              <a:rPr lang="es-MX" dirty="0" smtClean="0"/>
              <a:t> </a:t>
            </a:r>
            <a:endParaRPr dirty="0"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435</Words>
  <Application>Microsoft Office PowerPoint</Application>
  <PresentationFormat>Presentación en pantalla (16:9)</PresentationFormat>
  <Paragraphs>36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Amatic SC</vt:lpstr>
      <vt:lpstr>Arial</vt:lpstr>
      <vt:lpstr>Muli</vt:lpstr>
      <vt:lpstr>Muli Regular</vt:lpstr>
      <vt:lpstr>Quickly template</vt:lpstr>
      <vt:lpstr>PIROSIS FUNCIONAL</vt:lpstr>
      <vt:lpstr>Presentación de PowerPoint</vt:lpstr>
      <vt:lpstr>Identificación de la pirosis funcional</vt:lpstr>
      <vt:lpstr>Identificación de la pirosis funcional</vt:lpstr>
      <vt:lpstr>Identificación de la pirosis funcional</vt:lpstr>
      <vt:lpstr>Identificación de la pirosis funcional</vt:lpstr>
      <vt:lpstr>Identificación de la pirosis funcional</vt:lpstr>
      <vt:lpstr>Identificación de la pirosis funcional</vt:lpstr>
      <vt:lpstr>TRATAMIENTO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PIROSIS FUNCIONAL</dc:title>
  <dc:creator>Windows 8.1</dc:creator>
  <cp:lastModifiedBy>Windows 8.1</cp:lastModifiedBy>
  <cp:revision>10</cp:revision>
  <dcterms:modified xsi:type="dcterms:W3CDTF">2020-03-24T22:31:48Z</dcterms:modified>
</cp:coreProperties>
</file>