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1" r:id="rId3"/>
    <p:sldId id="266" r:id="rId4"/>
    <p:sldId id="265" r:id="rId5"/>
    <p:sldId id="268" r:id="rId6"/>
    <p:sldId id="269" r:id="rId7"/>
    <p:sldId id="270" r:id="rId8"/>
    <p:sldId id="262" r:id="rId9"/>
    <p:sldId id="267" r:id="rId10"/>
    <p:sldId id="264" r:id="rId11"/>
    <p:sldId id="27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F2D"/>
    <a:srgbClr val="8A6FEB"/>
    <a:srgbClr val="E3B803"/>
    <a:srgbClr val="F04040"/>
    <a:srgbClr val="FFFE82"/>
    <a:srgbClr val="FF5D5D"/>
    <a:srgbClr val="FFFFAB"/>
    <a:srgbClr val="CC0000"/>
    <a:srgbClr val="47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C2DD4-AD5B-4B4A-A601-EEC34EDD346A}" type="doc">
      <dgm:prSet loTypeId="urn:microsoft.com/office/officeart/2005/8/layout/arrow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BEAD8387-50A9-4432-BC04-857BD350E5B6}">
      <dgm:prSet phldrT="[Texto]"/>
      <dgm:spPr/>
      <dgm:t>
        <a:bodyPr/>
        <a:lstStyle/>
        <a:p>
          <a:r>
            <a:rPr lang="es-MX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Fisura </a:t>
          </a:r>
          <a:r>
            <a:rPr lang="es-MX" b="1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aguda </a:t>
          </a:r>
          <a:endParaRPr lang="es-MX" b="1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1FD44A2-B667-4F36-87B3-F37DADB08EB5}" type="parTrans" cxnId="{84F3A433-D1E7-434B-AE07-4DB1A5198BF4}">
      <dgm:prSet/>
      <dgm:spPr/>
      <dgm:t>
        <a:bodyPr/>
        <a:lstStyle/>
        <a:p>
          <a:endParaRPr lang="es-MX"/>
        </a:p>
      </dgm:t>
    </dgm:pt>
    <dgm:pt modelId="{7292FEDD-B023-460D-9798-F2073504D8FC}" type="sibTrans" cxnId="{84F3A433-D1E7-434B-AE07-4DB1A5198BF4}">
      <dgm:prSet/>
      <dgm:spPr/>
      <dgm:t>
        <a:bodyPr/>
        <a:lstStyle/>
        <a:p>
          <a:endParaRPr lang="es-MX"/>
        </a:p>
      </dgm:t>
    </dgm:pt>
    <dgm:pt modelId="{52FCC4F9-F9BB-4517-A809-C68897876326}">
      <dgm:prSet phldrT="[Texto]"/>
      <dgm:spPr/>
      <dgm:t>
        <a:bodyPr/>
        <a:lstStyle/>
        <a:p>
          <a:r>
            <a:rPr lang="es-MX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Fisura </a:t>
          </a:r>
          <a:r>
            <a:rPr lang="es-MX" b="1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crónica</a:t>
          </a:r>
          <a:r>
            <a:rPr lang="es-MX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endParaRPr lang="es-MX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68939CD-1532-4291-9B31-8EE2F7AF5F14}" type="parTrans" cxnId="{A5FA2C78-CDBD-49BB-A47C-B6A08B92D4E0}">
      <dgm:prSet/>
      <dgm:spPr/>
      <dgm:t>
        <a:bodyPr/>
        <a:lstStyle/>
        <a:p>
          <a:endParaRPr lang="es-MX"/>
        </a:p>
      </dgm:t>
    </dgm:pt>
    <dgm:pt modelId="{4A91FE3C-E4CC-4123-808F-DE1A16F63BB6}" type="sibTrans" cxnId="{A5FA2C78-CDBD-49BB-A47C-B6A08B92D4E0}">
      <dgm:prSet/>
      <dgm:spPr/>
      <dgm:t>
        <a:bodyPr/>
        <a:lstStyle/>
        <a:p>
          <a:endParaRPr lang="es-MX"/>
        </a:p>
      </dgm:t>
    </dgm:pt>
    <dgm:pt modelId="{93FC947F-88FC-4C96-9C7E-70453E4D4B61}" type="pres">
      <dgm:prSet presAssocID="{D6EC2DD4-AD5B-4B4A-A601-EEC34EDD34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8DFD9B-6546-4AB4-88C8-EC267A2FB411}" type="pres">
      <dgm:prSet presAssocID="{BEAD8387-50A9-4432-BC04-857BD350E5B6}" presName="upArrow" presStyleLbl="node1" presStyleIdx="0" presStyleCnt="2"/>
      <dgm:spPr/>
    </dgm:pt>
    <dgm:pt modelId="{046F6B24-0DDA-4197-82FF-4765F5EEAD4C}" type="pres">
      <dgm:prSet presAssocID="{BEAD8387-50A9-4432-BC04-857BD350E5B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0B8DF6-DDD3-402C-8CD8-1EF157286638}" type="pres">
      <dgm:prSet presAssocID="{52FCC4F9-F9BB-4517-A809-C68897876326}" presName="downArrow" presStyleLbl="node1" presStyleIdx="1" presStyleCnt="2"/>
      <dgm:spPr/>
    </dgm:pt>
    <dgm:pt modelId="{6495B722-7E5B-4950-B87A-5E42F6231580}" type="pres">
      <dgm:prSet presAssocID="{52FCC4F9-F9BB-4517-A809-C6889787632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4F3A433-D1E7-434B-AE07-4DB1A5198BF4}" srcId="{D6EC2DD4-AD5B-4B4A-A601-EEC34EDD346A}" destId="{BEAD8387-50A9-4432-BC04-857BD350E5B6}" srcOrd="0" destOrd="0" parTransId="{D1FD44A2-B667-4F36-87B3-F37DADB08EB5}" sibTransId="{7292FEDD-B023-460D-9798-F2073504D8FC}"/>
    <dgm:cxn modelId="{A5FA2C78-CDBD-49BB-A47C-B6A08B92D4E0}" srcId="{D6EC2DD4-AD5B-4B4A-A601-EEC34EDD346A}" destId="{52FCC4F9-F9BB-4517-A809-C68897876326}" srcOrd="1" destOrd="0" parTransId="{A68939CD-1532-4291-9B31-8EE2F7AF5F14}" sibTransId="{4A91FE3C-E4CC-4123-808F-DE1A16F63BB6}"/>
    <dgm:cxn modelId="{9F70F065-38B4-4F82-97E4-BA90771BE2D4}" type="presOf" srcId="{52FCC4F9-F9BB-4517-A809-C68897876326}" destId="{6495B722-7E5B-4950-B87A-5E42F6231580}" srcOrd="0" destOrd="0" presId="urn:microsoft.com/office/officeart/2005/8/layout/arrow4"/>
    <dgm:cxn modelId="{DDFED8BE-888F-47F0-995D-31EB2C0BA1DD}" type="presOf" srcId="{BEAD8387-50A9-4432-BC04-857BD350E5B6}" destId="{046F6B24-0DDA-4197-82FF-4765F5EEAD4C}" srcOrd="0" destOrd="0" presId="urn:microsoft.com/office/officeart/2005/8/layout/arrow4"/>
    <dgm:cxn modelId="{4EF0127D-1150-44BC-A552-F79D99AE27D1}" type="presOf" srcId="{D6EC2DD4-AD5B-4B4A-A601-EEC34EDD346A}" destId="{93FC947F-88FC-4C96-9C7E-70453E4D4B61}" srcOrd="0" destOrd="0" presId="urn:microsoft.com/office/officeart/2005/8/layout/arrow4"/>
    <dgm:cxn modelId="{A7A74493-8629-469D-B76D-1A163DAC4CDF}" type="presParOf" srcId="{93FC947F-88FC-4C96-9C7E-70453E4D4B61}" destId="{DB8DFD9B-6546-4AB4-88C8-EC267A2FB411}" srcOrd="0" destOrd="0" presId="urn:microsoft.com/office/officeart/2005/8/layout/arrow4"/>
    <dgm:cxn modelId="{DAF5534F-3943-48CE-BDD5-EEA0838597CD}" type="presParOf" srcId="{93FC947F-88FC-4C96-9C7E-70453E4D4B61}" destId="{046F6B24-0DDA-4197-82FF-4765F5EEAD4C}" srcOrd="1" destOrd="0" presId="urn:microsoft.com/office/officeart/2005/8/layout/arrow4"/>
    <dgm:cxn modelId="{EDDE8580-AF48-406F-A883-91C4A936A213}" type="presParOf" srcId="{93FC947F-88FC-4C96-9C7E-70453E4D4B61}" destId="{FB0B8DF6-DDD3-402C-8CD8-1EF157286638}" srcOrd="2" destOrd="0" presId="urn:microsoft.com/office/officeart/2005/8/layout/arrow4"/>
    <dgm:cxn modelId="{C1907D0C-041D-45CD-8343-ABF92AC18AB0}" type="presParOf" srcId="{93FC947F-88FC-4C96-9C7E-70453E4D4B61}" destId="{6495B722-7E5B-4950-B87A-5E42F623158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36010-F3CA-4F4F-AE82-45D35ABFE950}" type="doc">
      <dgm:prSet loTypeId="urn:microsoft.com/office/officeart/2005/8/layout/arrow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B471D52-6253-4AF6-B4A5-E3D653B4724C}">
      <dgm:prSet phldrT="[Texto]"/>
      <dgm:spPr/>
      <dgm:t>
        <a:bodyPr/>
        <a:lstStyle/>
        <a:p>
          <a:r>
            <a:rPr lang="es-MX" b="1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Idiopático </a:t>
          </a:r>
        </a:p>
        <a:p>
          <a:r>
            <a:rPr lang="es-MX" b="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No se conoce etiología subyacente </a:t>
          </a:r>
          <a:endParaRPr lang="es-MX" b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0C9C190-3AEA-4783-B8F7-E4DF39D297C7}" type="parTrans" cxnId="{3E416815-A334-4D46-9617-E7305BA87522}">
      <dgm:prSet/>
      <dgm:spPr/>
      <dgm:t>
        <a:bodyPr/>
        <a:lstStyle/>
        <a:p>
          <a:endParaRPr lang="es-MX"/>
        </a:p>
      </dgm:t>
    </dgm:pt>
    <dgm:pt modelId="{65477CDB-6CD1-4167-8FE6-805F871FEF66}" type="sibTrans" cxnId="{3E416815-A334-4D46-9617-E7305BA87522}">
      <dgm:prSet/>
      <dgm:spPr/>
      <dgm:t>
        <a:bodyPr/>
        <a:lstStyle/>
        <a:p>
          <a:endParaRPr lang="es-MX"/>
        </a:p>
      </dgm:t>
    </dgm:pt>
    <dgm:pt modelId="{64292302-291F-4156-B13A-80E769BF0141}">
      <dgm:prSet phldrT="[Texto]"/>
      <dgm:spPr/>
      <dgm:t>
        <a:bodyPr/>
        <a:lstStyle/>
        <a:p>
          <a:r>
            <a:rPr lang="es-MX" b="1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Secundario</a:t>
          </a:r>
        </a:p>
        <a:p>
          <a:r>
            <a:rPr lang="es-MX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Debido a un trastorno subyacente</a:t>
          </a:r>
          <a:endParaRPr lang="es-MX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0A2144A-F04E-4BE9-B272-9737FD01F4C7}" type="parTrans" cxnId="{F45A7E3C-E3D3-4DA9-A757-90D0DAE5F082}">
      <dgm:prSet/>
      <dgm:spPr/>
      <dgm:t>
        <a:bodyPr/>
        <a:lstStyle/>
        <a:p>
          <a:endParaRPr lang="es-MX"/>
        </a:p>
      </dgm:t>
    </dgm:pt>
    <dgm:pt modelId="{D62B570D-A9DC-452F-8F70-FF7A948A868D}" type="sibTrans" cxnId="{F45A7E3C-E3D3-4DA9-A757-90D0DAE5F082}">
      <dgm:prSet/>
      <dgm:spPr/>
      <dgm:t>
        <a:bodyPr/>
        <a:lstStyle/>
        <a:p>
          <a:endParaRPr lang="es-MX"/>
        </a:p>
      </dgm:t>
    </dgm:pt>
    <dgm:pt modelId="{4B554E2C-FA9F-4B0A-876D-397BF13BE4B7}" type="pres">
      <dgm:prSet presAssocID="{2BB36010-F3CA-4F4F-AE82-45D35ABFE9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B059FD-1839-4646-A70C-EB11F444E465}" type="pres">
      <dgm:prSet presAssocID="{DB471D52-6253-4AF6-B4A5-E3D653B4724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6D246-4549-41E1-8157-779D8C99F2B5}" type="pres">
      <dgm:prSet presAssocID="{64292302-291F-4156-B13A-80E769BF0141}" presName="arrow" presStyleLbl="node1" presStyleIdx="1" presStyleCnt="2" custRadScaleRad="96309" custRadScaleInc="3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45A7E3C-E3D3-4DA9-A757-90D0DAE5F082}" srcId="{2BB36010-F3CA-4F4F-AE82-45D35ABFE950}" destId="{64292302-291F-4156-B13A-80E769BF0141}" srcOrd="1" destOrd="0" parTransId="{E0A2144A-F04E-4BE9-B272-9737FD01F4C7}" sibTransId="{D62B570D-A9DC-452F-8F70-FF7A948A868D}"/>
    <dgm:cxn modelId="{BA509A07-82B6-41E3-AFB1-2EE14C059D60}" type="presOf" srcId="{DB471D52-6253-4AF6-B4A5-E3D653B4724C}" destId="{A9B059FD-1839-4646-A70C-EB11F444E465}" srcOrd="0" destOrd="0" presId="urn:microsoft.com/office/officeart/2005/8/layout/arrow1"/>
    <dgm:cxn modelId="{0D5554F1-F820-407D-97D7-12AB9CDC9028}" type="presOf" srcId="{64292302-291F-4156-B13A-80E769BF0141}" destId="{EF56D246-4549-41E1-8157-779D8C99F2B5}" srcOrd="0" destOrd="0" presId="urn:microsoft.com/office/officeart/2005/8/layout/arrow1"/>
    <dgm:cxn modelId="{1133A68B-8EC2-411F-BF90-D593A270609B}" type="presOf" srcId="{2BB36010-F3CA-4F4F-AE82-45D35ABFE950}" destId="{4B554E2C-FA9F-4B0A-876D-397BF13BE4B7}" srcOrd="0" destOrd="0" presId="urn:microsoft.com/office/officeart/2005/8/layout/arrow1"/>
    <dgm:cxn modelId="{3E416815-A334-4D46-9617-E7305BA87522}" srcId="{2BB36010-F3CA-4F4F-AE82-45D35ABFE950}" destId="{DB471D52-6253-4AF6-B4A5-E3D653B4724C}" srcOrd="0" destOrd="0" parTransId="{B0C9C190-3AEA-4783-B8F7-E4DF39D297C7}" sibTransId="{65477CDB-6CD1-4167-8FE6-805F871FEF66}"/>
    <dgm:cxn modelId="{8D753214-8C1B-40A9-A2A0-5847F3B58AF3}" type="presParOf" srcId="{4B554E2C-FA9F-4B0A-876D-397BF13BE4B7}" destId="{A9B059FD-1839-4646-A70C-EB11F444E465}" srcOrd="0" destOrd="0" presId="urn:microsoft.com/office/officeart/2005/8/layout/arrow1"/>
    <dgm:cxn modelId="{4614913E-3D05-436E-B74A-11975E8E9922}" type="presParOf" srcId="{4B554E2C-FA9F-4B0A-876D-397BF13BE4B7}" destId="{EF56D246-4549-41E1-8157-779D8C99F2B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D9B-6546-4AB4-88C8-EC267A2FB411}">
      <dsp:nvSpPr>
        <dsp:cNvPr id="0" name=""/>
        <dsp:cNvSpPr/>
      </dsp:nvSpPr>
      <dsp:spPr>
        <a:xfrm>
          <a:off x="169774" y="0"/>
          <a:ext cx="1511140" cy="1133355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6B24-0DDA-4197-82FF-4765F5EEAD4C}">
      <dsp:nvSpPr>
        <dsp:cNvPr id="0" name=""/>
        <dsp:cNvSpPr/>
      </dsp:nvSpPr>
      <dsp:spPr>
        <a:xfrm>
          <a:off x="1726249" y="0"/>
          <a:ext cx="2990103" cy="11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Fisura </a:t>
          </a:r>
          <a:r>
            <a:rPr lang="es-MX" sz="3200" b="1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aguda </a:t>
          </a:r>
          <a:endParaRPr lang="es-MX" sz="3200" b="1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726249" y="0"/>
        <a:ext cx="2990103" cy="1133355"/>
      </dsp:txXfrm>
    </dsp:sp>
    <dsp:sp modelId="{FB0B8DF6-DDD3-402C-8CD8-1EF157286638}">
      <dsp:nvSpPr>
        <dsp:cNvPr id="0" name=""/>
        <dsp:cNvSpPr/>
      </dsp:nvSpPr>
      <dsp:spPr>
        <a:xfrm>
          <a:off x="623117" y="1227801"/>
          <a:ext cx="1511140" cy="1133355"/>
        </a:xfrm>
        <a:prstGeom prst="downArrow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5B722-7E5B-4950-B87A-5E42F6231580}">
      <dsp:nvSpPr>
        <dsp:cNvPr id="0" name=""/>
        <dsp:cNvSpPr/>
      </dsp:nvSpPr>
      <dsp:spPr>
        <a:xfrm>
          <a:off x="2179591" y="1227801"/>
          <a:ext cx="2990103" cy="11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Fisura </a:t>
          </a:r>
          <a:r>
            <a:rPr lang="es-MX" sz="3200" b="1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crónica</a:t>
          </a:r>
          <a:r>
            <a:rPr lang="es-MX" sz="32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endParaRPr lang="es-MX" sz="32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179591" y="1227801"/>
        <a:ext cx="2990103" cy="113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59FD-1839-4646-A70C-EB11F444E465}">
      <dsp:nvSpPr>
        <dsp:cNvPr id="0" name=""/>
        <dsp:cNvSpPr/>
      </dsp:nvSpPr>
      <dsp:spPr>
        <a:xfrm rot="16200000">
          <a:off x="230" y="237695"/>
          <a:ext cx="2645420" cy="264542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Idiopático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No se conoce etiología subyacente </a:t>
          </a:r>
          <a:endParaRPr lang="es-MX" sz="1600" b="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5400000">
        <a:off x="463178" y="899050"/>
        <a:ext cx="2182472" cy="1322710"/>
      </dsp:txXfrm>
    </dsp:sp>
    <dsp:sp modelId="{EF56D246-4549-41E1-8157-779D8C99F2B5}">
      <dsp:nvSpPr>
        <dsp:cNvPr id="0" name=""/>
        <dsp:cNvSpPr/>
      </dsp:nvSpPr>
      <dsp:spPr>
        <a:xfrm rot="5400000">
          <a:off x="2857304" y="251126"/>
          <a:ext cx="2645420" cy="264542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Secundario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Debido a un trastorno subyacente</a:t>
          </a:r>
          <a:endParaRPr lang="es-MX" sz="1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-5400000">
        <a:off x="2857304" y="912481"/>
        <a:ext cx="2182472" cy="1322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CB8F-FE1E-4B94-A80A-D2CDF7E66962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D66-F6CD-4EF4-AA97-F168F3CB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60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D66-F6CD-4EF4-AA97-F168F3CBBFC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46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1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6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7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2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98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2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81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05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25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AD66-09AD-4242-A594-70E3674FDB40}" type="datetimeFigureOut">
              <a:rPr lang="es-MX" smtClean="0"/>
              <a:t>15/03/2020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5ABD-13B3-467E-9EFF-8BDC7E8D2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7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513110"/>
            <a:ext cx="12192000" cy="13695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9310"/>
            <a:ext cx="9144000" cy="23876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Helvetica" panose="020B0604020202020204" pitchFamily="34" charset="0"/>
              </a:rPr>
              <a:t>FISURA Y PRURITO ANAL </a:t>
            </a:r>
            <a:endParaRPr lang="es-MX" dirty="0">
              <a:solidFill>
                <a:schemeClr val="bg1"/>
              </a:solidFill>
              <a:latin typeface="Bahnschrift SemiBold Condensed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555882"/>
            <a:ext cx="9144000" cy="1655762"/>
          </a:xfrm>
        </p:spPr>
        <p:txBody>
          <a:bodyPr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López </a:t>
            </a:r>
            <a:r>
              <a:rPr lang="es-MX" sz="20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Urias</a:t>
            </a:r>
            <a:r>
              <a:rPr lang="es-MX" sz="2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Alejandra 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Dr. Gómez </a:t>
            </a:r>
            <a:r>
              <a:rPr lang="es-MX" sz="2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Castaños Paulo </a:t>
            </a:r>
            <a:endParaRPr lang="es-MX" sz="20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VI-2</a:t>
            </a:r>
          </a:p>
          <a:p>
            <a:endParaRPr lang="es-MX" dirty="0"/>
          </a:p>
        </p:txBody>
      </p:sp>
      <p:pic>
        <p:nvPicPr>
          <p:cNvPr id="1026" name="Picture 2" descr="Resultado de imagen para logo ua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3" y="199885"/>
            <a:ext cx="991337" cy="12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acultad de medicina uas logo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3" l="0" r="99048">
                        <a14:foregroundMark x1="12381" y1="32500" x2="12381" y2="32500"/>
                        <a14:foregroundMark x1="19524" y1="19167" x2="19524" y2="19167"/>
                        <a14:foregroundMark x1="33810" y1="12917" x2="33810" y2="12917"/>
                        <a14:foregroundMark x1="11905" y1="27083" x2="11905" y2="27083"/>
                        <a14:foregroundMark x1="14762" y1="23750" x2="14762" y2="23750"/>
                        <a14:foregroundMark x1="22381" y1="14167" x2="22381" y2="14167"/>
                        <a14:foregroundMark x1="27619" y1="12083" x2="27619" y2="12083"/>
                        <a14:foregroundMark x1="35714" y1="9583" x2="35714" y2="9583"/>
                        <a14:foregroundMark x1="39524" y1="10417" x2="39524" y2="10417"/>
                        <a14:foregroundMark x1="49048" y1="8333" x2="49048" y2="8333"/>
                        <a14:foregroundMark x1="54286" y1="9583" x2="54286" y2="9583"/>
                        <a14:foregroundMark x1="58095" y1="11667" x2="58095" y2="11667"/>
                        <a14:foregroundMark x1="63810" y1="12083" x2="63810" y2="12083"/>
                        <a14:foregroundMark x1="67619" y1="17917" x2="67619" y2="17917"/>
                        <a14:foregroundMark x1="69048" y1="16667" x2="69048" y2="16667"/>
                        <a14:foregroundMark x1="75714" y1="21250" x2="75714" y2="21250"/>
                        <a14:foregroundMark x1="78571" y1="22500" x2="78571" y2="22500"/>
                        <a14:foregroundMark x1="80952" y1="27500" x2="80952" y2="27500"/>
                        <a14:foregroundMark x1="65238" y1="14167" x2="65238" y2="14167"/>
                        <a14:foregroundMark x1="73333" y1="17083" x2="73333" y2="17083"/>
                        <a14:foregroundMark x1="75714" y1="21250" x2="75714" y2="21250"/>
                        <a14:foregroundMark x1="82857" y1="26250" x2="82857" y2="26250"/>
                        <a14:foregroundMark x1="75238" y1="19167" x2="75238" y2="19167"/>
                        <a14:foregroundMark x1="67619" y1="14583" x2="67619" y2="14583"/>
                        <a14:foregroundMark x1="42381" y1="7917" x2="42381" y2="7917"/>
                        <a14:foregroundMark x1="37143" y1="6667" x2="37143" y2="6667"/>
                        <a14:foregroundMark x1="30000" y1="10833" x2="30000" y2="1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29072"/>
            <a:ext cx="1243965" cy="14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5D5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PRURITO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4435" y="1837580"/>
            <a:ext cx="4128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Modificar hábitos de limpieza:</a:t>
            </a:r>
          </a:p>
          <a:p>
            <a:r>
              <a:rPr lang="es-MX" dirty="0" smtClean="0"/>
              <a:t>Con frecuente el </a:t>
            </a:r>
            <a:r>
              <a:rPr lang="es-MX" dirty="0" err="1" smtClean="0"/>
              <a:t>px</a:t>
            </a:r>
            <a:r>
              <a:rPr lang="es-MX" dirty="0" smtClean="0"/>
              <a:t> siente que la zona anal no está limpia y frota vigorosamente la zona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120675" y="1666914"/>
            <a:ext cx="50713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Eliminar posibles desencadenantes dietéticos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Chocolate </a:t>
            </a:r>
          </a:p>
          <a:p>
            <a:r>
              <a:rPr lang="es-MX" dirty="0" smtClean="0"/>
              <a:t>Durante un periodo de prueba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24435" y="3147144"/>
            <a:ext cx="379655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 recomienda frotar suavemente con toallitas faciales húmedas o toallitas infantiles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44606" y="4179709"/>
            <a:ext cx="408790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Se debe indicar al </a:t>
            </a:r>
            <a:r>
              <a:rPr lang="es-MX" dirty="0" err="1" smtClean="0"/>
              <a:t>px</a:t>
            </a:r>
            <a:r>
              <a:rPr lang="es-MX" dirty="0" smtClean="0"/>
              <a:t> que utilice agua sola y la mano para lavar el perineo en la bañera/ducha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24435" y="5212274"/>
            <a:ext cx="63019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 pueden utilizar ungüentos o emulsificadores en lugar de jabón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524435" y="5690841"/>
            <a:ext cx="5883088" cy="470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Evitar jabones perfumados y los astringentes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8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graci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3" y="1072058"/>
            <a:ext cx="5480727" cy="54807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</p:pic>
      <p:pic>
        <p:nvPicPr>
          <p:cNvPr id="10244" name="Picture 4" descr="Resultado de imagen para perrito adio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06" y="1072058"/>
            <a:ext cx="3726877" cy="34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966" y="16708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¿QUÉ ES?</a:t>
            </a:r>
            <a:endParaRPr lang="es-MX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7978" y="2256902"/>
            <a:ext cx="5858022" cy="1245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Hendidura/desgarro longitudinal de la piel del canal anal que comienza en el borde anal y se puede extender hasta la línea dentada.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4" descr="Resultado de imagen para FISURA A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6" y="3906482"/>
            <a:ext cx="3002280" cy="245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Resultado de imagen para fisura anal en lac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80" y="1966536"/>
            <a:ext cx="3700484" cy="277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6"/>
          <p:cNvSpPr/>
          <p:nvPr/>
        </p:nvSpPr>
        <p:spPr>
          <a:xfrm>
            <a:off x="7501144" y="4795849"/>
            <a:ext cx="4690856" cy="633046"/>
          </a:xfrm>
          <a:prstGeom prst="homePlate">
            <a:avLst/>
          </a:prstGeom>
          <a:solidFill>
            <a:srgbClr val="FFFF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Causa más frecuente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hemorragia rectal en los lactantes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6" descr="Resultado de imagen para prurito a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50" y="3919316"/>
            <a:ext cx="3374551" cy="223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39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44581" y="2114899"/>
            <a:ext cx="5894363" cy="12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Espasmo del esfínter anal interno (hipertonía)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[causando ulceración isquémica] con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 que se produce </a:t>
            </a:r>
            <a:r>
              <a:rPr lang="es-MX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dolor al defecar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aumentando el estreñimiento y ocasionando aumento de la fisura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inta hacia arriba 9"/>
          <p:cNvSpPr/>
          <p:nvPr/>
        </p:nvSpPr>
        <p:spPr>
          <a:xfrm>
            <a:off x="6484575" y="1671266"/>
            <a:ext cx="4607584" cy="562708"/>
          </a:xfrm>
          <a:prstGeom prst="ribbon2">
            <a:avLst/>
          </a:prstGeom>
          <a:solidFill>
            <a:srgbClr val="FFFE82">
              <a:alpha val="52000"/>
            </a:srgbClr>
          </a:solidFill>
          <a:ln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858129" y="1828801"/>
            <a:ext cx="3530991" cy="93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 da de igual manera en hombres y mujeres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pic>
        <p:nvPicPr>
          <p:cNvPr id="4100" name="Picture 4" descr="Resultado de imagen para genero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7903" l="11667" r="91667">
                        <a14:foregroundMark x1="45444" y1="72419" x2="45444" y2="72419"/>
                        <a14:foregroundMark x1="42333" y1="72419" x2="42333" y2="72419"/>
                        <a14:foregroundMark x1="43444" y1="72419" x2="43444" y2="72419"/>
                        <a14:foregroundMark x1="46111" y1="72581" x2="46111" y2="72581"/>
                        <a14:foregroundMark x1="44333" y1="72903" x2="44333" y2="72903"/>
                        <a14:foregroundMark x1="46556" y1="72903" x2="46556" y2="72903"/>
                        <a14:foregroundMark x1="33778" y1="71290" x2="33778" y2="71290"/>
                        <a14:foregroundMark x1="33667" y1="69032" x2="33667" y2="69032"/>
                        <a14:foregroundMark x1="33444" y1="67581" x2="33444" y2="67581"/>
                        <a14:foregroundMark x1="33444" y1="65323" x2="33444" y2="65323"/>
                        <a14:foregroundMark x1="30889" y1="72258" x2="30889" y2="72258"/>
                        <a14:foregroundMark x1="26556" y1="72903" x2="26556" y2="72903"/>
                        <a14:foregroundMark x1="28222" y1="72903" x2="28222" y2="72903"/>
                        <a14:foregroundMark x1="32111" y1="72903" x2="32111" y2="72903"/>
                        <a14:foregroundMark x1="29333" y1="73065" x2="29333" y2="73065"/>
                        <a14:foregroundMark x1="25111" y1="72903" x2="25111" y2="72903"/>
                        <a14:foregroundMark x1="23778" y1="72903" x2="23778" y2="72903"/>
                        <a14:foregroundMark x1="23667" y1="74355" x2="23667" y2="74355"/>
                        <a14:foregroundMark x1="23667" y1="75323" x2="23667" y2="75323"/>
                        <a14:foregroundMark x1="23778" y1="76452" x2="23778" y2="76452"/>
                        <a14:foregroundMark x1="23778" y1="76935" x2="23778" y2="76935"/>
                        <a14:foregroundMark x1="30222" y1="73065" x2="30222" y2="73065"/>
                        <a14:foregroundMark x1="32778" y1="73065" x2="32778" y2="73065"/>
                        <a14:foregroundMark x1="33444" y1="72581" x2="33444" y2="72581"/>
                        <a14:foregroundMark x1="52556" y1="63548" x2="52556" y2="63548"/>
                        <a14:foregroundMark x1="51667" y1="63065" x2="51667" y2="63065"/>
                        <a14:foregroundMark x1="50667" y1="63065" x2="50667" y2="63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3" y="1631854"/>
            <a:ext cx="1926444" cy="13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292920" y="3252009"/>
            <a:ext cx="18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LOCALIZACIÓN: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102" name="Picture 6" descr="Resultado de imagen para FLECHA ROJA de ma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1" y="3155907"/>
            <a:ext cx="931028" cy="7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92082" y="3642333"/>
            <a:ext cx="4001676" cy="1296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90% línea media del margen anal posterior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 línea media del margen anal anterior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86619" y="1733286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FISIOPATOLOGÍA:</a:t>
            </a:r>
            <a:endParaRPr lang="es-MX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Picture 8" descr="Resultado de imagen para FISURA ANAL ANIM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0" y="3745184"/>
            <a:ext cx="3932951" cy="258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ágono 1"/>
          <p:cNvSpPr/>
          <p:nvPr/>
        </p:nvSpPr>
        <p:spPr>
          <a:xfrm>
            <a:off x="0" y="5425192"/>
            <a:ext cx="6293224" cy="94129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Se piensa que el traumatismo durante la defecación, especialmente con la eliminación de heces duras o una diarrea explosiva, inicia la formación de una fisura</a:t>
            </a:r>
            <a:endParaRPr lang="es-MX" sz="1600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819" y="2253804"/>
            <a:ext cx="3618963" cy="10818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Desgarro en cuyo fondo se ven fibras del esfínter interno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80809" y="4069724"/>
            <a:ext cx="3919471" cy="2183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Desgarro con fibrosis en los bordes: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Extremo distal: </a:t>
            </a:r>
            <a:r>
              <a:rPr lang="es-MX" dirty="0" smtClean="0">
                <a:solidFill>
                  <a:schemeClr val="tx1"/>
                </a:solidFill>
              </a:rPr>
              <a:t>hemorroide centinela (papilomas cutáneos edematosos en el borde)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Extremo proximal: </a:t>
            </a:r>
            <a:r>
              <a:rPr lang="es-MX" dirty="0" smtClean="0">
                <a:solidFill>
                  <a:schemeClr val="tx1"/>
                </a:solidFill>
              </a:rPr>
              <a:t>papila anal hipertrófica (en </a:t>
            </a:r>
            <a:r>
              <a:rPr lang="es-MX" dirty="0" err="1" smtClean="0">
                <a:solidFill>
                  <a:schemeClr val="tx1"/>
                </a:solidFill>
              </a:rPr>
              <a:t>px</a:t>
            </a:r>
            <a:r>
              <a:rPr lang="es-MX" dirty="0" smtClean="0">
                <a:solidFill>
                  <a:schemeClr val="tx1"/>
                </a:solidFill>
              </a:rPr>
              <a:t> con fistula crónica) 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3249942"/>
              </p:ext>
            </p:extLst>
          </p:nvPr>
        </p:nvGraphicFramePr>
        <p:xfrm>
          <a:off x="3498605" y="2534399"/>
          <a:ext cx="5339470" cy="236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errar llave 7"/>
          <p:cNvSpPr/>
          <p:nvPr/>
        </p:nvSpPr>
        <p:spPr>
          <a:xfrm>
            <a:off x="8229601" y="1983347"/>
            <a:ext cx="1262129" cy="3889420"/>
          </a:xfrm>
          <a:prstGeom prst="rightBrace">
            <a:avLst>
              <a:gd name="adj1" fmla="val 8333"/>
              <a:gd name="adj2" fmla="val 50662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9664008" y="3408005"/>
            <a:ext cx="2408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 ambas, </a:t>
            </a:r>
            <a:r>
              <a:rPr lang="es-MX" sz="2000" b="1" u="sng" dirty="0" smtClean="0"/>
              <a:t>manometría: </a:t>
            </a:r>
            <a:r>
              <a:rPr lang="es-MX" sz="2000" b="1" dirty="0" smtClean="0"/>
              <a:t>hipertonía del esfínter anal interno </a:t>
            </a:r>
            <a:endParaRPr lang="es-MX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664008" y="3007895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Diagnóstico</a:t>
            </a:r>
            <a:endParaRPr lang="es-MX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021" y="1983347"/>
            <a:ext cx="4798521" cy="41088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91730" y="5131554"/>
            <a:ext cx="240872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El tacto rectal produce un dolor inhumano, aumenta el espasmo y se debe evitar</a:t>
            </a:r>
            <a:endParaRPr lang="es-MX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2292439"/>
            <a:ext cx="368335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918576" y="2105626"/>
            <a:ext cx="435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CLÍNICA Y DIAGNOSTICO DIFERENCIAL </a:t>
            </a:r>
            <a:endParaRPr lang="es-MX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8508642" y="2290292"/>
            <a:ext cx="368335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0" descr="Resultado de imagen para FISURA ANAL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17" y="2716237"/>
            <a:ext cx="2367818" cy="33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42047" y="2716237"/>
            <a:ext cx="24204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Dolor</a:t>
            </a:r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(síntoma mas frecuente y característico) que aumenta al defecar y persiste horas después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Rectorragia (menor que en las hemorroides)</a:t>
            </a:r>
            <a:endParaRPr lang="es-MX" dirty="0"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76564" y="2716237"/>
            <a:ext cx="4289612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Cualquier fisura que no est</a:t>
            </a: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é</a:t>
            </a: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localizada en la posición anterior o posterior, o que no cure debe alertar al médico  sobre la posibilidad de otros diagnósticos: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Enfermedad de Crohn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Tuberculosis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Sífilis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Cáncer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Úlcera leucémica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Úlcera relacionada con VIH</a:t>
            </a:r>
            <a:endParaRPr lang="es-MX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5656" y="16979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Tratamiento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3549" y="2363842"/>
            <a:ext cx="52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Comienza con una modificación de la dieta similar al </a:t>
            </a:r>
            <a:r>
              <a:rPr lang="es-MX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tx</a:t>
            </a:r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conservado de las hemorroides 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Flecha arriba 4"/>
          <p:cNvSpPr/>
          <p:nvPr/>
        </p:nvSpPr>
        <p:spPr>
          <a:xfrm>
            <a:off x="884692" y="5564948"/>
            <a:ext cx="437882" cy="601695"/>
          </a:xfrm>
          <a:prstGeom prst="upArrow">
            <a:avLst/>
          </a:prstGeom>
          <a:solidFill>
            <a:srgbClr val="F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322574" y="5750902"/>
            <a:ext cx="19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Fibra y líquidos 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2000891"/>
            <a:ext cx="471777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7487478" y="2000891"/>
            <a:ext cx="470452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sultado de imagen para nitroglicerina top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7" y="2773684"/>
            <a:ext cx="4641683" cy="230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930734" y="5290524"/>
            <a:ext cx="590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Cantidad del tamaño de un guisante al 0.2-0.4%, con aumento gradual de la dosis hasta tres veces al día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5314877" y="5970032"/>
            <a:ext cx="6744796" cy="67488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Cefalea síntoma adverso frecuente, el aumento gradual de la dosis puede reducir este inconveniente </a:t>
            </a:r>
            <a:endParaRPr lang="es-MX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2720" y="205113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 smtClean="0"/>
              <a:t>1</a:t>
            </a:r>
            <a:endParaRPr lang="es-MX" sz="5400" b="1" dirty="0"/>
          </a:p>
        </p:txBody>
      </p:sp>
      <p:sp>
        <p:nvSpPr>
          <p:cNvPr id="15" name="Rectángulo 14"/>
          <p:cNvSpPr/>
          <p:nvPr/>
        </p:nvSpPr>
        <p:spPr>
          <a:xfrm>
            <a:off x="1988060" y="3532052"/>
            <a:ext cx="3942673" cy="1758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Uso de dedil o guante quirúrgico para aplicar la pomada, evitando la absorción a través de la piel del dedo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Picture 2" descr="Resultado de imagen para FISURA A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" y="3549853"/>
            <a:ext cx="1720178" cy="16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476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FISURA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155656" y="16979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Tratamiento</a:t>
            </a:r>
            <a:endParaRPr lang="es-MX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2000891"/>
            <a:ext cx="471777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487478" y="2000891"/>
            <a:ext cx="470452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68" y="2189150"/>
            <a:ext cx="8803032" cy="45693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11188" y="5593976"/>
            <a:ext cx="2003612" cy="349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5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5D5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PRURITO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8611" y="2053882"/>
            <a:ext cx="3814915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 el prurito localizado en el ano y en la piel perianal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1613" y="1653772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¿QUÉ ES?</a:t>
            </a:r>
            <a:endParaRPr lang="es-MX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55114747"/>
              </p:ext>
            </p:extLst>
          </p:nvPr>
        </p:nvGraphicFramePr>
        <p:xfrm>
          <a:off x="2566068" y="2785403"/>
          <a:ext cx="5556740" cy="312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8310421" y="3536576"/>
            <a:ext cx="2971662" cy="16539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Se debe realizar un estudio meticuloso a todos los pacientes porque se puede tratar de una enfermedad </a:t>
            </a:r>
            <a:r>
              <a:rPr lang="es-MX" dirty="0" err="1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premaligna</a:t>
            </a: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endParaRPr lang="es-MX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5D5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64233"/>
            <a:ext cx="12192000" cy="9284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Bahnschrift SemiBold Condensed" panose="020B0502040204020203" pitchFamily="34" charset="0"/>
              </a:rPr>
              <a:t>PRURITO ANAL</a:t>
            </a:r>
            <a:endParaRPr lang="es-MX" sz="54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3753" y="2245659"/>
            <a:ext cx="493757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Segoe UI Emoji" panose="020B0502040204020203" pitchFamily="34" charset="0"/>
                <a:ea typeface="Segoe UI Emoji" panose="020B0502040204020203" pitchFamily="34" charset="0"/>
              </a:rPr>
              <a:t>Amamnesis</a:t>
            </a: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y exploración física meticulosas.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Se debe registrar el patrón de irritación y se debe considerar la biopsia de cualquier piel anormal.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El prurito inducido por la dieta es simétrico, mientras que las causas infecciosas producen un patrón asimétrico de irritación anal.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La fuga de heces o de moco por incontinencia fecal y la fuga de moco por prolapso rectal o hemorroides pueden producir irritación y prurito 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381323" y="2407896"/>
            <a:ext cx="112955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618454" y="2245659"/>
            <a:ext cx="522840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Se debe incluir la exploración del </a:t>
            </a:r>
            <a:r>
              <a:rPr lang="es-MX" b="1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recto y del colon </a:t>
            </a:r>
            <a:r>
              <a:rPr lang="es-MX" b="1" dirty="0" err="1" smtClean="0">
                <a:latin typeface="Segoe UI Emoji" panose="020B0502040204020203" pitchFamily="34" charset="0"/>
                <a:ea typeface="Segoe UI Emoji" panose="020B0502040204020203" pitchFamily="34" charset="0"/>
              </a:rPr>
              <a:t>sigmoide</a:t>
            </a:r>
            <a:r>
              <a:rPr lang="es-MX" b="1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endParaRPr lang="es-MX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5271247" y="4920147"/>
            <a:ext cx="1855694" cy="888983"/>
          </a:xfrm>
          <a:custGeom>
            <a:avLst/>
            <a:gdLst>
              <a:gd name="connsiteX0" fmla="*/ 0 w 1855694"/>
              <a:gd name="connsiteY0" fmla="*/ 283865 h 888983"/>
              <a:gd name="connsiteX1" fmla="*/ 67235 w 1855694"/>
              <a:gd name="connsiteY1" fmla="*/ 256971 h 888983"/>
              <a:gd name="connsiteX2" fmla="*/ 457200 w 1855694"/>
              <a:gd name="connsiteY2" fmla="*/ 256971 h 888983"/>
              <a:gd name="connsiteX3" fmla="*/ 510988 w 1855694"/>
              <a:gd name="connsiteY3" fmla="*/ 283865 h 888983"/>
              <a:gd name="connsiteX4" fmla="*/ 551329 w 1855694"/>
              <a:gd name="connsiteY4" fmla="*/ 297312 h 888983"/>
              <a:gd name="connsiteX5" fmla="*/ 632012 w 1855694"/>
              <a:gd name="connsiteY5" fmla="*/ 377994 h 888983"/>
              <a:gd name="connsiteX6" fmla="*/ 658906 w 1855694"/>
              <a:gd name="connsiteY6" fmla="*/ 404889 h 888983"/>
              <a:gd name="connsiteX7" fmla="*/ 726141 w 1855694"/>
              <a:gd name="connsiteY7" fmla="*/ 512465 h 888983"/>
              <a:gd name="connsiteX8" fmla="*/ 766482 w 1855694"/>
              <a:gd name="connsiteY8" fmla="*/ 633489 h 888983"/>
              <a:gd name="connsiteX9" fmla="*/ 779929 w 1855694"/>
              <a:gd name="connsiteY9" fmla="*/ 687277 h 888983"/>
              <a:gd name="connsiteX10" fmla="*/ 712694 w 1855694"/>
              <a:gd name="connsiteY10" fmla="*/ 862089 h 888983"/>
              <a:gd name="connsiteX11" fmla="*/ 658906 w 1855694"/>
              <a:gd name="connsiteY11" fmla="*/ 888983 h 888983"/>
              <a:gd name="connsiteX12" fmla="*/ 537882 w 1855694"/>
              <a:gd name="connsiteY12" fmla="*/ 875536 h 888983"/>
              <a:gd name="connsiteX13" fmla="*/ 524435 w 1855694"/>
              <a:gd name="connsiteY13" fmla="*/ 835194 h 888983"/>
              <a:gd name="connsiteX14" fmla="*/ 564776 w 1855694"/>
              <a:gd name="connsiteY14" fmla="*/ 633489 h 888983"/>
              <a:gd name="connsiteX15" fmla="*/ 605117 w 1855694"/>
              <a:gd name="connsiteY15" fmla="*/ 552806 h 888983"/>
              <a:gd name="connsiteX16" fmla="*/ 645459 w 1855694"/>
              <a:gd name="connsiteY16" fmla="*/ 485571 h 888983"/>
              <a:gd name="connsiteX17" fmla="*/ 806823 w 1855694"/>
              <a:gd name="connsiteY17" fmla="*/ 324206 h 888983"/>
              <a:gd name="connsiteX18" fmla="*/ 1075764 w 1855694"/>
              <a:gd name="connsiteY18" fmla="*/ 135947 h 888983"/>
              <a:gd name="connsiteX19" fmla="*/ 1438835 w 1855694"/>
              <a:gd name="connsiteY19" fmla="*/ 14924 h 888983"/>
              <a:gd name="connsiteX20" fmla="*/ 1546412 w 1855694"/>
              <a:gd name="connsiteY20" fmla="*/ 1477 h 888983"/>
              <a:gd name="connsiteX21" fmla="*/ 1855694 w 1855694"/>
              <a:gd name="connsiteY21" fmla="*/ 1477 h 88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55694" h="888983">
                <a:moveTo>
                  <a:pt x="0" y="283865"/>
                </a:moveTo>
                <a:cubicBezTo>
                  <a:pt x="22412" y="274900"/>
                  <a:pt x="44634" y="265446"/>
                  <a:pt x="67235" y="256971"/>
                </a:cubicBezTo>
                <a:cubicBezTo>
                  <a:pt x="203003" y="206058"/>
                  <a:pt x="218605" y="247794"/>
                  <a:pt x="457200" y="256971"/>
                </a:cubicBezTo>
                <a:cubicBezTo>
                  <a:pt x="475129" y="265936"/>
                  <a:pt x="492563" y="275969"/>
                  <a:pt x="510988" y="283865"/>
                </a:cubicBezTo>
                <a:cubicBezTo>
                  <a:pt x="524016" y="289449"/>
                  <a:pt x="540140" y="288610"/>
                  <a:pt x="551329" y="297312"/>
                </a:cubicBezTo>
                <a:cubicBezTo>
                  <a:pt x="581351" y="320663"/>
                  <a:pt x="605118" y="351100"/>
                  <a:pt x="632012" y="377994"/>
                </a:cubicBezTo>
                <a:cubicBezTo>
                  <a:pt x="640977" y="386959"/>
                  <a:pt x="652383" y="394018"/>
                  <a:pt x="658906" y="404889"/>
                </a:cubicBezTo>
                <a:cubicBezTo>
                  <a:pt x="707562" y="485982"/>
                  <a:pt x="684749" y="450377"/>
                  <a:pt x="726141" y="512465"/>
                </a:cubicBezTo>
                <a:cubicBezTo>
                  <a:pt x="758365" y="641363"/>
                  <a:pt x="715846" y="481578"/>
                  <a:pt x="766482" y="633489"/>
                </a:cubicBezTo>
                <a:cubicBezTo>
                  <a:pt x="772326" y="651022"/>
                  <a:pt x="775447" y="669348"/>
                  <a:pt x="779929" y="687277"/>
                </a:cubicBezTo>
                <a:cubicBezTo>
                  <a:pt x="761614" y="907062"/>
                  <a:pt x="819987" y="821854"/>
                  <a:pt x="712694" y="862089"/>
                </a:cubicBezTo>
                <a:cubicBezTo>
                  <a:pt x="693925" y="869127"/>
                  <a:pt x="676835" y="880018"/>
                  <a:pt x="658906" y="888983"/>
                </a:cubicBezTo>
                <a:cubicBezTo>
                  <a:pt x="618565" y="884501"/>
                  <a:pt x="575568" y="890611"/>
                  <a:pt x="537882" y="875536"/>
                </a:cubicBezTo>
                <a:cubicBezTo>
                  <a:pt x="524721" y="870272"/>
                  <a:pt x="522870" y="849282"/>
                  <a:pt x="524435" y="835194"/>
                </a:cubicBezTo>
                <a:cubicBezTo>
                  <a:pt x="532007" y="767047"/>
                  <a:pt x="545939" y="699417"/>
                  <a:pt x="564776" y="633489"/>
                </a:cubicBezTo>
                <a:cubicBezTo>
                  <a:pt x="573036" y="604577"/>
                  <a:pt x="590718" y="579203"/>
                  <a:pt x="605117" y="552806"/>
                </a:cubicBezTo>
                <a:cubicBezTo>
                  <a:pt x="617633" y="529861"/>
                  <a:pt x="630086" y="506708"/>
                  <a:pt x="645459" y="485571"/>
                </a:cubicBezTo>
                <a:cubicBezTo>
                  <a:pt x="694532" y="418096"/>
                  <a:pt x="738783" y="374607"/>
                  <a:pt x="806823" y="324206"/>
                </a:cubicBezTo>
                <a:cubicBezTo>
                  <a:pt x="894755" y="259071"/>
                  <a:pt x="973083" y="173777"/>
                  <a:pt x="1075764" y="135947"/>
                </a:cubicBezTo>
                <a:cubicBezTo>
                  <a:pt x="1199995" y="90178"/>
                  <a:pt x="1310790" y="38932"/>
                  <a:pt x="1438835" y="14924"/>
                </a:cubicBezTo>
                <a:cubicBezTo>
                  <a:pt x="1474354" y="8264"/>
                  <a:pt x="1510293" y="2642"/>
                  <a:pt x="1546412" y="1477"/>
                </a:cubicBezTo>
                <a:cubicBezTo>
                  <a:pt x="1649452" y="-1847"/>
                  <a:pt x="1752600" y="1477"/>
                  <a:pt x="1855694" y="147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7126941" y="3692734"/>
            <a:ext cx="4356847" cy="2882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Otras causas: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Dermatitis de contacto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Infecciones (como candidiasis)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Parásitos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Enfermedades sistémicas (como diabetes mellitus)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Dieta (cualquier forma de café pueden ser los responsables mas frecuentes)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Algunos medicamentos </a:t>
            </a:r>
            <a:endParaRPr lang="es-MX" dirty="0">
              <a:solidFill>
                <a:schemeClr val="tx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616</Words>
  <Application>Microsoft Office PowerPoint</Application>
  <PresentationFormat>Panorámica</PresentationFormat>
  <Paragraphs>82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Bahnschrift SemiBold Condensed</vt:lpstr>
      <vt:lpstr>Calibri</vt:lpstr>
      <vt:lpstr>Calibri Light</vt:lpstr>
      <vt:lpstr>Helvetica</vt:lpstr>
      <vt:lpstr>Segoe UI Emoji</vt:lpstr>
      <vt:lpstr>Segoe UI Historic</vt:lpstr>
      <vt:lpstr>Segoe UI Semibold</vt:lpstr>
      <vt:lpstr>Wingdings</vt:lpstr>
      <vt:lpstr>Tema de Office</vt:lpstr>
      <vt:lpstr>FISURA Y PRURITO ANAL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FISURA Y PRURITO ANAL</dc:title>
  <dc:creator>user</dc:creator>
  <cp:lastModifiedBy>user</cp:lastModifiedBy>
  <cp:revision>38</cp:revision>
  <dcterms:created xsi:type="dcterms:W3CDTF">2020-03-04T05:33:05Z</dcterms:created>
  <dcterms:modified xsi:type="dcterms:W3CDTF">2020-03-16T10:14:39Z</dcterms:modified>
</cp:coreProperties>
</file>