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1" autoAdjust="0"/>
    <p:restoredTop sz="94660"/>
  </p:normalViewPr>
  <p:slideViewPr>
    <p:cSldViewPr snapToGrid="0">
      <p:cViewPr varScale="1">
        <p:scale>
          <a:sx n="75" d="100"/>
          <a:sy n="75" d="100"/>
        </p:scale>
        <p:origin x="1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35FD2-8D4F-46F8-B728-877EE354569E}" type="datetimeFigureOut">
              <a:rPr lang="es-MX" smtClean="0"/>
              <a:t>08/01/2018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507D1-3E60-43AE-8EF7-7D62203550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1553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FB33C9-425D-4C6D-8B51-37CB36B998B1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387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tif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D0FD5C-EEA5-43B9-9541-3129CC62B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ECF6739-9EC7-4E79-864E-AFEF48988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6C99CE-D6D6-4BF7-9932-4D23A0404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CEA4-E6C3-4218-9A0A-B9F9F5B70F8B}" type="datetimeFigureOut">
              <a:rPr lang="es-MX" smtClean="0"/>
              <a:t>08/01/2018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39A34B-B08C-4F11-83C4-DB0ADF49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131E60-CD34-4E38-AA19-A26DF5BD4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BA200-D811-4698-A0E4-F8DB8C536A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546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B55396-C0B6-4CD7-BF60-0E1EAD0BD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BD02658-F655-44F7-8B61-12F8E3C4FF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2BF155-049E-4A8E-B7E0-1FD77A0D5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CEA4-E6C3-4218-9A0A-B9F9F5B70F8B}" type="datetimeFigureOut">
              <a:rPr lang="es-MX" smtClean="0"/>
              <a:t>08/01/2018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9A17E1-1E7B-4D88-B979-875A68903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38D555-7E0F-42C0-8CC5-2B5855C39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BA200-D811-4698-A0E4-F8DB8C536A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1802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96DE8C8-93DB-4527-B9D1-0D94C1BFD5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959E3BD-8C31-4080-BFC8-8E49131A3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BB00CF-2A69-4885-A248-9E21138A5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CEA4-E6C3-4218-9A0A-B9F9F5B70F8B}" type="datetimeFigureOut">
              <a:rPr lang="es-MX" smtClean="0"/>
              <a:t>08/01/2018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74FCC3-5203-4A94-84AD-9C421D816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08E077-5E17-46CE-A8F1-21BDD335F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BA200-D811-4698-A0E4-F8DB8C536A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7526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im.uas.edu.mx/files/img/LOGOS/aguila_colo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46" y="183595"/>
            <a:ext cx="1344149" cy="147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4f0803b3509dc4a60f4cbac0f92a6f12.png (1596×1498)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024" y="181768"/>
            <a:ext cx="1715531" cy="147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CuadroTexto"/>
          <p:cNvSpPr txBox="1"/>
          <p:nvPr userDrawn="1"/>
        </p:nvSpPr>
        <p:spPr>
          <a:xfrm>
            <a:off x="3710258" y="306123"/>
            <a:ext cx="47714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dirty="0">
                <a:solidFill>
                  <a:schemeClr val="tx1"/>
                </a:solidFill>
                <a:latin typeface="Trebuchet MS" pitchFamily="34" charset="0"/>
              </a:rPr>
              <a:t>Universidad Autónoma de Sinaloa</a:t>
            </a:r>
          </a:p>
          <a:p>
            <a:pPr algn="ctr"/>
            <a:r>
              <a:rPr lang="es-MX" sz="2400" dirty="0">
                <a:solidFill>
                  <a:schemeClr val="tx1"/>
                </a:solidFill>
                <a:latin typeface="Trebuchet MS" pitchFamily="34" charset="0"/>
              </a:rPr>
              <a:t>Facultad</a:t>
            </a:r>
            <a:r>
              <a:rPr lang="es-MX" sz="2400" baseline="0" dirty="0">
                <a:solidFill>
                  <a:schemeClr val="tx1"/>
                </a:solidFill>
                <a:latin typeface="Trebuchet MS" pitchFamily="34" charset="0"/>
              </a:rPr>
              <a:t> de Medicina</a:t>
            </a:r>
          </a:p>
          <a:p>
            <a:pPr algn="ctr"/>
            <a:r>
              <a:rPr lang="es-MX" sz="2400" baseline="0" dirty="0">
                <a:solidFill>
                  <a:schemeClr val="tx1"/>
                </a:solidFill>
                <a:latin typeface="Trebuchet MS" pitchFamily="34" charset="0"/>
              </a:rPr>
              <a:t>Licenciatura en Médico General</a:t>
            </a:r>
          </a:p>
        </p:txBody>
      </p:sp>
      <p:grpSp>
        <p:nvGrpSpPr>
          <p:cNvPr id="25" name="24 Grupo"/>
          <p:cNvGrpSpPr/>
          <p:nvPr userDrawn="1"/>
        </p:nvGrpSpPr>
        <p:grpSpPr>
          <a:xfrm>
            <a:off x="-3253927" y="2084851"/>
            <a:ext cx="18349216" cy="3003199"/>
            <a:chOff x="-2440445" y="1825911"/>
            <a:chExt cx="13761912" cy="3003199"/>
          </a:xfrm>
        </p:grpSpPr>
        <p:sp>
          <p:nvSpPr>
            <p:cNvPr id="23" name="22 Onda"/>
            <p:cNvSpPr/>
            <p:nvPr userDrawn="1"/>
          </p:nvSpPr>
          <p:spPr>
            <a:xfrm rot="11206739">
              <a:off x="-2440445" y="1899355"/>
              <a:ext cx="13609512" cy="2777355"/>
            </a:xfrm>
            <a:prstGeom prst="wave">
              <a:avLst>
                <a:gd name="adj1" fmla="val 20000"/>
                <a:gd name="adj2" fmla="val -7391"/>
              </a:avLst>
            </a:prstGeom>
            <a:solidFill>
              <a:srgbClr val="7030A0">
                <a:alpha val="6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400"/>
            </a:p>
          </p:txBody>
        </p:sp>
        <p:sp>
          <p:nvSpPr>
            <p:cNvPr id="24" name="23 Onda"/>
            <p:cNvSpPr/>
            <p:nvPr userDrawn="1"/>
          </p:nvSpPr>
          <p:spPr>
            <a:xfrm rot="10596159" flipH="1">
              <a:off x="-2288045" y="2051755"/>
              <a:ext cx="13609512" cy="2777355"/>
            </a:xfrm>
            <a:prstGeom prst="wave">
              <a:avLst>
                <a:gd name="adj1" fmla="val 20000"/>
                <a:gd name="adj2" fmla="val -7391"/>
              </a:avLst>
            </a:prstGeom>
            <a:solidFill>
              <a:srgbClr val="08AC6E">
                <a:alpha val="6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400"/>
            </a:p>
          </p:txBody>
        </p:sp>
        <p:sp>
          <p:nvSpPr>
            <p:cNvPr id="20" name="19 Onda"/>
            <p:cNvSpPr/>
            <p:nvPr userDrawn="1"/>
          </p:nvSpPr>
          <p:spPr>
            <a:xfrm>
              <a:off x="0" y="1825911"/>
              <a:ext cx="9144000" cy="2520280"/>
            </a:xfrm>
            <a:prstGeom prst="wave">
              <a:avLst/>
            </a:prstGeom>
            <a:solidFill>
              <a:srgbClr val="002F8E">
                <a:alpha val="4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400"/>
            </a:p>
          </p:txBody>
        </p:sp>
      </p:grpSp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914400" y="2564905"/>
            <a:ext cx="10363200" cy="2061853"/>
          </a:xfrm>
        </p:spPr>
        <p:txBody>
          <a:bodyPr anchor="ctr"/>
          <a:lstStyle>
            <a:lvl1pPr>
              <a:defRPr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pic>
        <p:nvPicPr>
          <p:cNvPr id="2053" name="Picture 5" descr="C:\Users\DELL\Desktop\Imágenes Tiff Palette\Logo Oficial Con Letras (2).t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41" y="5596685"/>
            <a:ext cx="1728191" cy="114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3657600" y="5278355"/>
            <a:ext cx="8534400" cy="550912"/>
          </a:xfrm>
        </p:spPr>
        <p:txBody>
          <a:bodyPr/>
          <a:lstStyle>
            <a:lvl1pPr marL="0" indent="0" algn="r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Nombre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5814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 userDrawn="1"/>
        </p:nvSpPr>
        <p:spPr>
          <a:xfrm>
            <a:off x="623392" y="6525012"/>
            <a:ext cx="10945216" cy="7234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10" name="9 Rectángulo"/>
          <p:cNvSpPr/>
          <p:nvPr userDrawn="1"/>
        </p:nvSpPr>
        <p:spPr>
          <a:xfrm>
            <a:off x="4415814" y="6381997"/>
            <a:ext cx="3360373" cy="359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pic>
        <p:nvPicPr>
          <p:cNvPr id="7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15" y="6381997"/>
            <a:ext cx="2879785" cy="3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163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8 Rectángulo"/>
          <p:cNvSpPr/>
          <p:nvPr userDrawn="1"/>
        </p:nvSpPr>
        <p:spPr>
          <a:xfrm>
            <a:off x="623392" y="6525012"/>
            <a:ext cx="10945216" cy="7234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sp>
        <p:nvSpPr>
          <p:cNvPr id="10" name="9 Rectángulo"/>
          <p:cNvSpPr/>
          <p:nvPr userDrawn="1"/>
        </p:nvSpPr>
        <p:spPr>
          <a:xfrm>
            <a:off x="4415814" y="6381997"/>
            <a:ext cx="3360373" cy="359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pic>
        <p:nvPicPr>
          <p:cNvPr id="11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15" y="6381997"/>
            <a:ext cx="2879785" cy="3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340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10" name="9 Rectángulo"/>
          <p:cNvSpPr/>
          <p:nvPr userDrawn="1"/>
        </p:nvSpPr>
        <p:spPr>
          <a:xfrm>
            <a:off x="623392" y="6525012"/>
            <a:ext cx="10945216" cy="7234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sp>
        <p:nvSpPr>
          <p:cNvPr id="11" name="10 Rectángulo"/>
          <p:cNvSpPr/>
          <p:nvPr userDrawn="1"/>
        </p:nvSpPr>
        <p:spPr>
          <a:xfrm>
            <a:off x="4415814" y="6381997"/>
            <a:ext cx="3360373" cy="359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pic>
        <p:nvPicPr>
          <p:cNvPr id="12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15" y="6381997"/>
            <a:ext cx="2879785" cy="3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114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rgbClr val="002F8E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rgbClr val="002F8E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12" name="11 Rectángulo"/>
          <p:cNvSpPr/>
          <p:nvPr userDrawn="1"/>
        </p:nvSpPr>
        <p:spPr>
          <a:xfrm>
            <a:off x="623392" y="6525012"/>
            <a:ext cx="10945216" cy="7234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sp>
        <p:nvSpPr>
          <p:cNvPr id="13" name="12 Rectángulo"/>
          <p:cNvSpPr/>
          <p:nvPr userDrawn="1"/>
        </p:nvSpPr>
        <p:spPr>
          <a:xfrm>
            <a:off x="4415814" y="6381997"/>
            <a:ext cx="3360373" cy="359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pic>
        <p:nvPicPr>
          <p:cNvPr id="14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15" y="6381997"/>
            <a:ext cx="2879785" cy="3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019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8" name="7 Rectángulo"/>
          <p:cNvSpPr/>
          <p:nvPr userDrawn="1"/>
        </p:nvSpPr>
        <p:spPr>
          <a:xfrm>
            <a:off x="623392" y="6525012"/>
            <a:ext cx="10945216" cy="7234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sp>
        <p:nvSpPr>
          <p:cNvPr id="9" name="8 Rectángulo"/>
          <p:cNvSpPr/>
          <p:nvPr userDrawn="1"/>
        </p:nvSpPr>
        <p:spPr>
          <a:xfrm>
            <a:off x="4415814" y="6381997"/>
            <a:ext cx="3360373" cy="359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pic>
        <p:nvPicPr>
          <p:cNvPr id="10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15" y="6381997"/>
            <a:ext cx="2879785" cy="3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290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623392" y="6525012"/>
            <a:ext cx="10945216" cy="7234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sp>
        <p:nvSpPr>
          <p:cNvPr id="8" name="7 Rectángulo"/>
          <p:cNvSpPr/>
          <p:nvPr userDrawn="1"/>
        </p:nvSpPr>
        <p:spPr>
          <a:xfrm>
            <a:off x="4415814" y="6381997"/>
            <a:ext cx="3360373" cy="359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pic>
        <p:nvPicPr>
          <p:cNvPr id="9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15" y="6381997"/>
            <a:ext cx="2879785" cy="3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151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9 Rectángulo"/>
          <p:cNvSpPr/>
          <p:nvPr userDrawn="1"/>
        </p:nvSpPr>
        <p:spPr>
          <a:xfrm>
            <a:off x="623392" y="6525012"/>
            <a:ext cx="10945216" cy="7234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sp>
        <p:nvSpPr>
          <p:cNvPr id="11" name="10 Rectángulo"/>
          <p:cNvSpPr/>
          <p:nvPr userDrawn="1"/>
        </p:nvSpPr>
        <p:spPr>
          <a:xfrm>
            <a:off x="4415814" y="6381997"/>
            <a:ext cx="3360373" cy="359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pic>
        <p:nvPicPr>
          <p:cNvPr id="12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15" y="6381997"/>
            <a:ext cx="2879785" cy="3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179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8B8EDC-BDD6-4514-A2E0-BBD6D4E13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E1780A-26C7-4584-BA14-F5B6A4B08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316813-DB9B-434D-8FDE-94A6985D8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CEA4-E6C3-4218-9A0A-B9F9F5B70F8B}" type="datetimeFigureOut">
              <a:rPr lang="es-MX" smtClean="0"/>
              <a:t>08/01/2018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967232-3E00-4118-8247-45883BF4F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45CE27-4231-4539-9C26-3A578B8BA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BA200-D811-4698-A0E4-F8DB8C536A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21127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9 Rectángulo"/>
          <p:cNvSpPr/>
          <p:nvPr userDrawn="1"/>
        </p:nvSpPr>
        <p:spPr>
          <a:xfrm>
            <a:off x="623392" y="6525012"/>
            <a:ext cx="10945216" cy="7234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sp>
        <p:nvSpPr>
          <p:cNvPr id="11" name="10 Rectángulo"/>
          <p:cNvSpPr/>
          <p:nvPr userDrawn="1"/>
        </p:nvSpPr>
        <p:spPr>
          <a:xfrm>
            <a:off x="4415814" y="6381997"/>
            <a:ext cx="3360373" cy="359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pic>
        <p:nvPicPr>
          <p:cNvPr id="12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15" y="6381997"/>
            <a:ext cx="2879785" cy="3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103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9" name="8 Rectángulo"/>
          <p:cNvSpPr/>
          <p:nvPr userDrawn="1"/>
        </p:nvSpPr>
        <p:spPr>
          <a:xfrm>
            <a:off x="623392" y="6525012"/>
            <a:ext cx="10945216" cy="7234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sp>
        <p:nvSpPr>
          <p:cNvPr id="10" name="9 Rectángulo"/>
          <p:cNvSpPr/>
          <p:nvPr userDrawn="1"/>
        </p:nvSpPr>
        <p:spPr>
          <a:xfrm>
            <a:off x="4415814" y="6381997"/>
            <a:ext cx="3360373" cy="359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pic>
        <p:nvPicPr>
          <p:cNvPr id="11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15" y="6381997"/>
            <a:ext cx="2879785" cy="3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604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9" name="8 Rectángulo"/>
          <p:cNvSpPr/>
          <p:nvPr userDrawn="1"/>
        </p:nvSpPr>
        <p:spPr>
          <a:xfrm>
            <a:off x="623392" y="6525012"/>
            <a:ext cx="10945216" cy="7234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sp>
        <p:nvSpPr>
          <p:cNvPr id="10" name="9 Rectángulo"/>
          <p:cNvSpPr/>
          <p:nvPr userDrawn="1"/>
        </p:nvSpPr>
        <p:spPr>
          <a:xfrm>
            <a:off x="4415814" y="6381997"/>
            <a:ext cx="3360373" cy="359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pic>
        <p:nvPicPr>
          <p:cNvPr id="11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15" y="6381997"/>
            <a:ext cx="2879785" cy="3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501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0C8DA2-52E5-429B-9A59-5891BD8E1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380D1F1-0A9C-4AB2-8CF2-964787433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731CB9-BD2E-4430-BE12-854905D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CEA4-E6C3-4218-9A0A-B9F9F5B70F8B}" type="datetimeFigureOut">
              <a:rPr lang="es-MX" smtClean="0"/>
              <a:t>08/01/2018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2E5901-6D40-47A9-AB57-33ECFA689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6E3B76-BAA4-4F84-86F0-220C8D9A0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BA200-D811-4698-A0E4-F8DB8C536A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48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19F9C3-D70D-4BFF-A585-0EA46A397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7EA3FD-D7FA-4B33-9119-3CDAE10FA5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0015DE1-949B-4004-8B7A-4F8E45491B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61E54B-F1F7-4B0C-9A8F-D25BA98D7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CEA4-E6C3-4218-9A0A-B9F9F5B70F8B}" type="datetimeFigureOut">
              <a:rPr lang="es-MX" smtClean="0"/>
              <a:t>08/01/2018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1F634-5D25-4899-BE6B-41C42B0E3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733DC2F-2B19-4649-BD77-F61D6B067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BA200-D811-4698-A0E4-F8DB8C536A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8068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76D5E7-0441-40A6-8EB4-0E2AF4F59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A3D223-1196-494E-89D1-8DBC89FC6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3AC8FF5-F924-48B7-BE85-D8AE63221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B9EFEF3-D0B7-4EE2-A2ED-3BB38B2C35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1251DBD-EC56-44FA-BEBE-5C5718A2AC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47314B4-0D5C-472A-8CAA-91F2AE8F0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CEA4-E6C3-4218-9A0A-B9F9F5B70F8B}" type="datetimeFigureOut">
              <a:rPr lang="es-MX" smtClean="0"/>
              <a:t>08/01/2018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A1188DB-7D49-4EDE-AE84-893F5375E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A6BC9E7-ACFB-431A-BB6A-31AE08BA7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BA200-D811-4698-A0E4-F8DB8C536A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6885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A46258-7F12-4CA0-B34D-5B9338E5B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8257C7-1913-462F-9AD4-F91F96338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CEA4-E6C3-4218-9A0A-B9F9F5B70F8B}" type="datetimeFigureOut">
              <a:rPr lang="es-MX" smtClean="0"/>
              <a:t>08/01/2018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870A366-0B78-40F2-92E9-9405A7F98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B9324F0-6ABD-4D52-BDC0-B48D820A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BA200-D811-4698-A0E4-F8DB8C536A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8714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B73C781-EFF9-41B6-9BE2-F37EE049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CEA4-E6C3-4218-9A0A-B9F9F5B70F8B}" type="datetimeFigureOut">
              <a:rPr lang="es-MX" smtClean="0"/>
              <a:t>08/01/2018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A2F2482-0832-40DD-830B-5A3450086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9E43404-78EF-456D-93BE-28F697877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BA200-D811-4698-A0E4-F8DB8C536A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6302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33F3D-778A-44A0-AAF4-05169C0A3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70888A-632D-4EEE-8F93-430A05203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B3822B-0AA6-42DD-B1FB-FE55470971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A17AD5-A210-4296-9C21-E8874EA26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CEA4-E6C3-4218-9A0A-B9F9F5B70F8B}" type="datetimeFigureOut">
              <a:rPr lang="es-MX" smtClean="0"/>
              <a:t>08/01/2018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F6B1CF-ACA7-4DAC-A18D-51650B994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7446D0-8274-481A-9134-05175187D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BA200-D811-4698-A0E4-F8DB8C536A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6686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D9B42A-13C8-492E-945C-822AF93A4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25E1B19-A33C-4A7B-A489-EFCE8A5023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1CE7F42-0D11-48A0-830B-119688B61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5A64C9F-86C9-468D-838D-5FEED61F3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CEA4-E6C3-4218-9A0A-B9F9F5B70F8B}" type="datetimeFigureOut">
              <a:rPr lang="es-MX" smtClean="0"/>
              <a:t>08/01/2018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8E3F01-AA6E-459D-85F1-FDF57AE3B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7E77C57-F649-4354-8AA8-6A738A4E8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BA200-D811-4698-A0E4-F8DB8C536A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3891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B648F30-D550-48FE-88B1-F9786D572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DA3CF0A-E37E-4959-A87E-197A9F5D9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A1B3EB-5860-469C-B210-B845D01363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1CEA4-E6C3-4218-9A0A-B9F9F5B70F8B}" type="datetimeFigureOut">
              <a:rPr lang="es-MX" smtClean="0"/>
              <a:t>08/01/2018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050FBB-74CC-49CC-A083-C88F42D7A0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6BD12F-AC79-4546-9FCA-16A93F8541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BA200-D811-4698-A0E4-F8DB8C536A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306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F7486-D4CB-4DD6-B632-F94CB04FB1EC}" type="datetimeFigureOut">
              <a:rPr lang="es-MX" smtClean="0"/>
              <a:t>08/01/2018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8519C-432C-406D-8177-7BAAB0161D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487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333" b="1" kern="1200" cap="none" spc="0">
          <a:ln w="17780" cmpd="sng">
            <a:solidFill>
              <a:schemeClr val="accent1">
                <a:tint val="3000"/>
              </a:schemeClr>
            </a:solidFill>
            <a:prstDash val="solid"/>
            <a:miter lim="800000"/>
          </a:ln>
          <a:solidFill>
            <a:srgbClr val="002F8E"/>
          </a:solidFill>
          <a:effectLst>
            <a:outerShdw blurRad="55000" dist="50800" dir="5400000" algn="tl">
              <a:srgbClr val="000000">
                <a:alpha val="33000"/>
              </a:srgbClr>
            </a:outerShdw>
          </a:effectLst>
          <a:latin typeface="Trebuchet MS" pitchFamily="34" charset="0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err="1"/>
              <a:t>Preeclampsia</a:t>
            </a:r>
            <a:r>
              <a:rPr lang="es-MX" dirty="0"/>
              <a:t>-Eclampsia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s-MX" sz="2667" dirty="0"/>
              <a:t>Valenzuela Rojas Ana Paula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672064" y="5661250"/>
            <a:ext cx="5519936" cy="107721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 defTabSz="1219170"/>
            <a:r>
              <a:rPr lang="es-MX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Grupo: III-8</a:t>
            </a:r>
          </a:p>
          <a:p>
            <a:pPr algn="r" defTabSz="1219170"/>
            <a:r>
              <a:rPr lang="es-MX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Dra. </a:t>
            </a:r>
            <a:r>
              <a:rPr lang="es-MX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Thalia</a:t>
            </a:r>
            <a:r>
              <a:rPr lang="es-MX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Rangel Ramírez</a:t>
            </a:r>
          </a:p>
          <a:p>
            <a:pPr algn="r" defTabSz="1219170"/>
            <a:endParaRPr lang="es-MX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r" defTabSz="1219170"/>
            <a:r>
              <a:rPr lang="es-MX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Culiacán, Sinaloa a 12 de Enero de 2018</a:t>
            </a:r>
          </a:p>
        </p:txBody>
      </p:sp>
    </p:spTree>
    <p:extLst>
      <p:ext uri="{BB962C8B-B14F-4D97-AF65-F5344CB8AC3E}">
        <p14:creationId xmlns:p14="http://schemas.microsoft.com/office/powerpoint/2010/main" val="3333748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TRATAMIENTO Y CONTROL</a:t>
            </a:r>
          </a:p>
        </p:txBody>
      </p:sp>
      <p:pic>
        <p:nvPicPr>
          <p:cNvPr id="4" name="3 Imagen" descr="Sin títul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3420" y="1316767"/>
            <a:ext cx="10465163" cy="4224469"/>
          </a:xfrm>
          <a:prstGeom prst="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1" name="10 Rectángulo"/>
          <p:cNvSpPr/>
          <p:nvPr/>
        </p:nvSpPr>
        <p:spPr>
          <a:xfrm>
            <a:off x="2255575" y="5714727"/>
            <a:ext cx="7921557" cy="4165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128004" tIns="64001" rIns="128004" bIns="64001">
            <a:spAutoFit/>
          </a:bodyPr>
          <a:lstStyle/>
          <a:p>
            <a:pPr algn="just" defTabSz="1219170"/>
            <a:r>
              <a:rPr lang="es-MX" sz="18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IECA y los ARA NO se deben de usar durante el embarazo</a:t>
            </a:r>
          </a:p>
        </p:txBody>
      </p:sp>
    </p:spTree>
    <p:extLst>
      <p:ext uri="{BB962C8B-B14F-4D97-AF65-F5344CB8AC3E}">
        <p14:creationId xmlns:p14="http://schemas.microsoft.com/office/powerpoint/2010/main" val="1838967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BIBLIOGRAFÍA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412776"/>
            <a:ext cx="10972800" cy="489654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/>
            <a:endParaRPr lang="es-MX" sz="1733" dirty="0"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733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Rojas MW, Anaya CJ, et al. Inmunología de Rojas. 16ª ed. Medellín, Colombia: Corporación para Investigaciones Biológicas; 2010.</a:t>
            </a:r>
          </a:p>
          <a:p>
            <a:pPr algn="just"/>
            <a:endParaRPr lang="es-MX" sz="173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733" dirty="0">
                <a:latin typeface="Arial" panose="020B0604020202020204" pitchFamily="34" charset="0"/>
                <a:cs typeface="Arial" panose="020B0604020202020204" pitchFamily="34" charset="0"/>
              </a:rPr>
              <a:t>Reyna-</a:t>
            </a:r>
            <a:r>
              <a:rPr lang="es-MX" sz="1733" dirty="0" err="1">
                <a:latin typeface="Arial" panose="020B0604020202020204" pitchFamily="34" charset="0"/>
                <a:cs typeface="Arial" panose="020B0604020202020204" pitchFamily="34" charset="0"/>
              </a:rPr>
              <a:t>Villasmil</a:t>
            </a:r>
            <a:r>
              <a:rPr lang="es-MX" sz="1733" dirty="0">
                <a:latin typeface="Arial" panose="020B0604020202020204" pitchFamily="34" charset="0"/>
                <a:cs typeface="Arial" panose="020B0604020202020204" pitchFamily="34" charset="0"/>
              </a:rPr>
              <a:t> Eduardo, </a:t>
            </a:r>
            <a:r>
              <a:rPr lang="es-MX" sz="1733" dirty="0" err="1">
                <a:latin typeface="Arial" panose="020B0604020202020204" pitchFamily="34" charset="0"/>
                <a:cs typeface="Arial" panose="020B0604020202020204" pitchFamily="34" charset="0"/>
              </a:rPr>
              <a:t>Briceño</a:t>
            </a:r>
            <a:r>
              <a:rPr lang="es-MX" sz="1733" dirty="0">
                <a:latin typeface="Arial" panose="020B0604020202020204" pitchFamily="34" charset="0"/>
                <a:cs typeface="Arial" panose="020B0604020202020204" pitchFamily="34" charset="0"/>
              </a:rPr>
              <a:t>-Pérez Carlos, Torres-Cepeda </a:t>
            </a:r>
            <a:r>
              <a:rPr lang="es-MX" sz="1733" dirty="0" err="1">
                <a:latin typeface="Arial" panose="020B0604020202020204" pitchFamily="34" charset="0"/>
                <a:cs typeface="Arial" panose="020B0604020202020204" pitchFamily="34" charset="0"/>
              </a:rPr>
              <a:t>Duly</a:t>
            </a:r>
            <a:r>
              <a:rPr lang="es-MX" sz="1733" dirty="0">
                <a:latin typeface="Arial" panose="020B0604020202020204" pitchFamily="34" charset="0"/>
                <a:cs typeface="Arial" panose="020B0604020202020204" pitchFamily="34" charset="0"/>
              </a:rPr>
              <a:t>. Inmunología, inflamación y </a:t>
            </a:r>
            <a:r>
              <a:rPr lang="es-MX" sz="1733" dirty="0" err="1">
                <a:latin typeface="Arial" panose="020B0604020202020204" pitchFamily="34" charset="0"/>
                <a:cs typeface="Arial" panose="020B0604020202020204" pitchFamily="34" charset="0"/>
              </a:rPr>
              <a:t>preeclampsia</a:t>
            </a:r>
            <a:r>
              <a:rPr lang="es-MX" sz="1733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733" dirty="0" err="1"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es-MX" sz="17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33" dirty="0" err="1">
                <a:latin typeface="Arial" panose="020B0604020202020204" pitchFamily="34" charset="0"/>
                <a:cs typeface="Arial" panose="020B0604020202020204" pitchFamily="34" charset="0"/>
              </a:rPr>
              <a:t>Obstet</a:t>
            </a:r>
            <a:r>
              <a:rPr lang="es-MX" sz="17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33" dirty="0" err="1">
                <a:latin typeface="Arial" panose="020B0604020202020204" pitchFamily="34" charset="0"/>
                <a:cs typeface="Arial" panose="020B0604020202020204" pitchFamily="34" charset="0"/>
              </a:rPr>
              <a:t>Ginecol</a:t>
            </a:r>
            <a:r>
              <a:rPr lang="es-MX" sz="17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33" dirty="0" err="1">
                <a:latin typeface="Arial" panose="020B0604020202020204" pitchFamily="34" charset="0"/>
                <a:cs typeface="Arial" panose="020B0604020202020204" pitchFamily="34" charset="0"/>
              </a:rPr>
              <a:t>Venez</a:t>
            </a:r>
            <a:r>
              <a:rPr lang="es-MX" sz="1733" dirty="0">
                <a:latin typeface="Arial" panose="020B0604020202020204" pitchFamily="34" charset="0"/>
                <a:cs typeface="Arial" panose="020B0604020202020204" pitchFamily="34" charset="0"/>
              </a:rPr>
              <a:t>  [Internet]. 2009  </a:t>
            </a:r>
            <a:r>
              <a:rPr lang="es-MX" sz="1733" dirty="0" err="1">
                <a:latin typeface="Arial" panose="020B0604020202020204" pitchFamily="34" charset="0"/>
                <a:cs typeface="Arial" panose="020B0604020202020204" pitchFamily="34" charset="0"/>
              </a:rPr>
              <a:t>Jun</a:t>
            </a:r>
            <a:r>
              <a:rPr lang="es-MX" sz="1733" dirty="0">
                <a:latin typeface="Arial" panose="020B0604020202020204" pitchFamily="34" charset="0"/>
                <a:cs typeface="Arial" panose="020B0604020202020204" pitchFamily="34" charset="0"/>
              </a:rPr>
              <a:t> [citado  2017  </a:t>
            </a:r>
            <a:r>
              <a:rPr lang="es-MX" sz="1733" dirty="0" err="1">
                <a:latin typeface="Arial" panose="020B0604020202020204" pitchFamily="34" charset="0"/>
                <a:cs typeface="Arial" panose="020B0604020202020204" pitchFamily="34" charset="0"/>
              </a:rPr>
              <a:t>Dic</a:t>
            </a:r>
            <a:r>
              <a:rPr lang="es-MX" sz="1733" dirty="0">
                <a:latin typeface="Arial" panose="020B0604020202020204" pitchFamily="34" charset="0"/>
                <a:cs typeface="Arial" panose="020B0604020202020204" pitchFamily="34" charset="0"/>
              </a:rPr>
              <a:t>  21] ;  69( 2 ): 97-110. Disponible en: </a:t>
            </a:r>
            <a:r>
              <a:rPr lang="es-MX" sz="1733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http://www.scielo.org.ve/scielo.php?script=sci_arttext&amp;pid=S0048-77322009000200005&amp;lng=es.</a:t>
            </a:r>
          </a:p>
          <a:p>
            <a:pPr algn="just"/>
            <a:endParaRPr lang="es-MX" sz="173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733" dirty="0">
                <a:latin typeface="Arial" panose="020B0604020202020204" pitchFamily="34" charset="0"/>
                <a:cs typeface="Arial" panose="020B0604020202020204" pitchFamily="34" charset="0"/>
              </a:rPr>
              <a:t>Gómez Carbajal Luis Martín. Actualización en la fisiopatología de la </a:t>
            </a:r>
            <a:r>
              <a:rPr lang="es-MX" sz="1733" dirty="0" err="1">
                <a:latin typeface="Arial" panose="020B0604020202020204" pitchFamily="34" charset="0"/>
                <a:cs typeface="Arial" panose="020B0604020202020204" pitchFamily="34" charset="0"/>
              </a:rPr>
              <a:t>preeclampsia</a:t>
            </a:r>
            <a:r>
              <a:rPr lang="es-MX" sz="1733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1733" dirty="0" err="1">
                <a:latin typeface="Arial" panose="020B0604020202020204" pitchFamily="34" charset="0"/>
                <a:cs typeface="Arial" panose="020B0604020202020204" pitchFamily="34" charset="0"/>
              </a:rPr>
              <a:t>update</a:t>
            </a:r>
            <a:r>
              <a:rPr lang="es-MX" sz="1733" dirty="0">
                <a:latin typeface="Arial" panose="020B0604020202020204" pitchFamily="34" charset="0"/>
                <a:cs typeface="Arial" panose="020B0604020202020204" pitchFamily="34" charset="0"/>
              </a:rPr>
              <a:t>. Rev. </a:t>
            </a:r>
            <a:r>
              <a:rPr lang="es-MX" sz="1733" dirty="0" err="1">
                <a:latin typeface="Arial" panose="020B0604020202020204" pitchFamily="34" charset="0"/>
                <a:cs typeface="Arial" panose="020B0604020202020204" pitchFamily="34" charset="0"/>
              </a:rPr>
              <a:t>peru</a:t>
            </a:r>
            <a:r>
              <a:rPr lang="es-MX" sz="1733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733" dirty="0" err="1">
                <a:latin typeface="Arial" panose="020B0604020202020204" pitchFamily="34" charset="0"/>
                <a:cs typeface="Arial" panose="020B0604020202020204" pitchFamily="34" charset="0"/>
              </a:rPr>
              <a:t>ginecol</a:t>
            </a:r>
            <a:r>
              <a:rPr lang="es-MX" sz="1733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733" dirty="0" err="1">
                <a:latin typeface="Arial" panose="020B0604020202020204" pitchFamily="34" charset="0"/>
                <a:cs typeface="Arial" panose="020B0604020202020204" pitchFamily="34" charset="0"/>
              </a:rPr>
              <a:t>obstet</a:t>
            </a:r>
            <a:r>
              <a:rPr lang="es-MX" sz="1733" dirty="0">
                <a:latin typeface="Arial" panose="020B0604020202020204" pitchFamily="34" charset="0"/>
                <a:cs typeface="Arial" panose="020B0604020202020204" pitchFamily="34" charset="0"/>
              </a:rPr>
              <a:t>.  [Internet]. 2014  </a:t>
            </a:r>
            <a:r>
              <a:rPr lang="es-MX" sz="1733" dirty="0" err="1">
                <a:latin typeface="Arial" panose="020B0604020202020204" pitchFamily="34" charset="0"/>
                <a:cs typeface="Arial" panose="020B0604020202020204" pitchFamily="34" charset="0"/>
              </a:rPr>
              <a:t>Oct</a:t>
            </a:r>
            <a:r>
              <a:rPr lang="es-MX" sz="1733" dirty="0">
                <a:latin typeface="Arial" panose="020B0604020202020204" pitchFamily="34" charset="0"/>
                <a:cs typeface="Arial" panose="020B0604020202020204" pitchFamily="34" charset="0"/>
              </a:rPr>
              <a:t> [citado  2017  </a:t>
            </a:r>
            <a:r>
              <a:rPr lang="es-MX" sz="1733" dirty="0" err="1">
                <a:latin typeface="Arial" panose="020B0604020202020204" pitchFamily="34" charset="0"/>
                <a:cs typeface="Arial" panose="020B0604020202020204" pitchFamily="34" charset="0"/>
              </a:rPr>
              <a:t>Dic</a:t>
            </a:r>
            <a:r>
              <a:rPr lang="es-MX" sz="1733" dirty="0">
                <a:latin typeface="Arial" panose="020B0604020202020204" pitchFamily="34" charset="0"/>
                <a:cs typeface="Arial" panose="020B0604020202020204" pitchFamily="34" charset="0"/>
              </a:rPr>
              <a:t>  12] ;  60( 4 ): 321-332. Disponible en: </a:t>
            </a:r>
            <a:r>
              <a:rPr lang="es-MX" sz="1733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http://www.scielo.org.pe/scielo.php?script=sci_arttext&amp;pid=S2304-51322014000400008&amp;lng=es.</a:t>
            </a:r>
          </a:p>
          <a:p>
            <a:pPr algn="just"/>
            <a:endParaRPr lang="es-MX" sz="173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733" dirty="0">
                <a:latin typeface="Arial" panose="020B0604020202020204" pitchFamily="34" charset="0"/>
                <a:cs typeface="Arial" panose="020B0604020202020204" pitchFamily="34" charset="0"/>
              </a:rPr>
              <a:t>Sánchez Sixto E.. Actualización en la epidemiología de la </a:t>
            </a:r>
            <a:r>
              <a:rPr lang="es-MX" sz="1733" dirty="0" err="1">
                <a:latin typeface="Arial" panose="020B0604020202020204" pitchFamily="34" charset="0"/>
                <a:cs typeface="Arial" panose="020B0604020202020204" pitchFamily="34" charset="0"/>
              </a:rPr>
              <a:t>preeclampsia</a:t>
            </a:r>
            <a:r>
              <a:rPr lang="es-MX" sz="1733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1733" dirty="0" err="1">
                <a:latin typeface="Arial" panose="020B0604020202020204" pitchFamily="34" charset="0"/>
                <a:cs typeface="Arial" panose="020B0604020202020204" pitchFamily="34" charset="0"/>
              </a:rPr>
              <a:t>update</a:t>
            </a:r>
            <a:r>
              <a:rPr lang="es-MX" sz="1733" dirty="0">
                <a:latin typeface="Arial" panose="020B0604020202020204" pitchFamily="34" charset="0"/>
                <a:cs typeface="Arial" panose="020B0604020202020204" pitchFamily="34" charset="0"/>
              </a:rPr>
              <a:t>. Rev. </a:t>
            </a:r>
            <a:r>
              <a:rPr lang="es-MX" sz="1733" dirty="0" err="1">
                <a:latin typeface="Arial" panose="020B0604020202020204" pitchFamily="34" charset="0"/>
                <a:cs typeface="Arial" panose="020B0604020202020204" pitchFamily="34" charset="0"/>
              </a:rPr>
              <a:t>peru</a:t>
            </a:r>
            <a:r>
              <a:rPr lang="es-MX" sz="1733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733" dirty="0" err="1">
                <a:latin typeface="Arial" panose="020B0604020202020204" pitchFamily="34" charset="0"/>
                <a:cs typeface="Arial" panose="020B0604020202020204" pitchFamily="34" charset="0"/>
              </a:rPr>
              <a:t>ginecol</a:t>
            </a:r>
            <a:r>
              <a:rPr lang="es-MX" sz="1733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733" dirty="0" err="1">
                <a:latin typeface="Arial" panose="020B0604020202020204" pitchFamily="34" charset="0"/>
                <a:cs typeface="Arial" panose="020B0604020202020204" pitchFamily="34" charset="0"/>
              </a:rPr>
              <a:t>obstet</a:t>
            </a:r>
            <a:r>
              <a:rPr lang="es-MX" sz="1733" dirty="0">
                <a:latin typeface="Arial" panose="020B0604020202020204" pitchFamily="34" charset="0"/>
                <a:cs typeface="Arial" panose="020B0604020202020204" pitchFamily="34" charset="0"/>
              </a:rPr>
              <a:t>.  [Internet]. 2014  </a:t>
            </a:r>
            <a:r>
              <a:rPr lang="es-MX" sz="1733" dirty="0" err="1">
                <a:latin typeface="Arial" panose="020B0604020202020204" pitchFamily="34" charset="0"/>
                <a:cs typeface="Arial" panose="020B0604020202020204" pitchFamily="34" charset="0"/>
              </a:rPr>
              <a:t>Oct</a:t>
            </a:r>
            <a:r>
              <a:rPr lang="es-MX" sz="1733" dirty="0">
                <a:latin typeface="Arial" panose="020B0604020202020204" pitchFamily="34" charset="0"/>
                <a:cs typeface="Arial" panose="020B0604020202020204" pitchFamily="34" charset="0"/>
              </a:rPr>
              <a:t> [citado  2017  </a:t>
            </a:r>
            <a:r>
              <a:rPr lang="es-MX" sz="1733" dirty="0" err="1">
                <a:latin typeface="Arial" panose="020B0604020202020204" pitchFamily="34" charset="0"/>
                <a:cs typeface="Arial" panose="020B0604020202020204" pitchFamily="34" charset="0"/>
              </a:rPr>
              <a:t>Dic</a:t>
            </a:r>
            <a:r>
              <a:rPr lang="es-MX" sz="1733" dirty="0">
                <a:latin typeface="Arial" panose="020B0604020202020204" pitchFamily="34" charset="0"/>
                <a:cs typeface="Arial" panose="020B0604020202020204" pitchFamily="34" charset="0"/>
              </a:rPr>
              <a:t>  09] ;  60( 4 ): 309-320. Disponible en: </a:t>
            </a:r>
            <a:r>
              <a:rPr lang="es-MX" sz="1733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http://www.scielo.org.pe/scielo.php?script=sci_arttext&amp;pid=S2304-51322014000400007&amp;lng=es.</a:t>
            </a:r>
          </a:p>
          <a:p>
            <a:pPr algn="just">
              <a:buNone/>
            </a:pPr>
            <a:endParaRPr lang="es-MX" sz="173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733" dirty="0">
                <a:latin typeface="Arial" panose="020B0604020202020204" pitchFamily="34" charset="0"/>
                <a:cs typeface="Arial" panose="020B0604020202020204" pitchFamily="34" charset="0"/>
              </a:rPr>
              <a:t>Instituto Mexicano del Seguro Social, (2017) GUÍA DE PRÁCTICA CLÍNICAGPC, Prevención, diagnóstico y tratamiento DE LA PREECLAMPSIA en segundo y tercer nivel de atención</a:t>
            </a:r>
          </a:p>
          <a:p>
            <a:pPr algn="just"/>
            <a:endParaRPr lang="es-MX" sz="173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733" dirty="0">
                <a:latin typeface="Arial" panose="020B0604020202020204" pitchFamily="34" charset="0"/>
                <a:cs typeface="Arial" panose="020B0604020202020204" pitchFamily="34" charset="0"/>
              </a:rPr>
              <a:t>Calvo Quiroga I. (2013-2014) Comparación histórica de la mortalidad materna por hipertensión arterial en el embarazo. </a:t>
            </a:r>
            <a:r>
              <a:rPr lang="es-MX" sz="1733" i="1" dirty="0">
                <a:latin typeface="Arial" panose="020B0604020202020204" pitchFamily="34" charset="0"/>
                <a:cs typeface="Arial" panose="020B0604020202020204" pitchFamily="34" charset="0"/>
              </a:rPr>
              <a:t>Universidad de Valladolid Facultad de Enfermería </a:t>
            </a:r>
          </a:p>
          <a:p>
            <a:pPr algn="just">
              <a:buNone/>
            </a:pPr>
            <a:endParaRPr lang="es-MX" sz="173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1733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213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_trad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80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DEFINICIÓN</a:t>
            </a:r>
          </a:p>
        </p:txBody>
      </p:sp>
      <p:pic>
        <p:nvPicPr>
          <p:cNvPr id="17" name="Picture 6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0044" y="1604798"/>
            <a:ext cx="4800533" cy="1824204"/>
          </a:xfrm>
          <a:prstGeom prst="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8" name="17 Rectángulo redondeado"/>
          <p:cNvSpPr/>
          <p:nvPr/>
        </p:nvSpPr>
        <p:spPr>
          <a:xfrm>
            <a:off x="1487490" y="1508787"/>
            <a:ext cx="2895055" cy="40858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8004" tIns="64001" rIns="128004" bIns="64001" rtlCol="0" anchor="ctr"/>
          <a:lstStyle/>
          <a:p>
            <a:pPr algn="ctr" defTabSz="1219170"/>
            <a:r>
              <a:rPr lang="es-MX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PREECLAMPSIA</a:t>
            </a:r>
          </a:p>
        </p:txBody>
      </p:sp>
      <p:sp>
        <p:nvSpPr>
          <p:cNvPr id="19" name="18 Rectángulo redondeado"/>
          <p:cNvSpPr/>
          <p:nvPr/>
        </p:nvSpPr>
        <p:spPr>
          <a:xfrm>
            <a:off x="7536160" y="3717034"/>
            <a:ext cx="2556749" cy="40925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8004" tIns="64001" rIns="128004" bIns="64001" rtlCol="0" anchor="ctr"/>
          <a:lstStyle/>
          <a:p>
            <a:pPr algn="ctr" defTabSz="1219170"/>
            <a:r>
              <a:rPr lang="es-ES" sz="26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ECLAMPSIA</a:t>
            </a:r>
            <a:endParaRPr lang="es-E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719405" y="2276872"/>
            <a:ext cx="4958063" cy="1565864"/>
          </a:xfrm>
          <a:prstGeom prst="rect">
            <a:avLst/>
          </a:prstGeom>
          <a:ln w="38100"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28004" tIns="64001" rIns="128004" bIns="64001">
            <a:spAutoFit/>
          </a:bodyPr>
          <a:lstStyle/>
          <a:p>
            <a:pPr algn="just" defTabSz="1219170"/>
            <a:r>
              <a:rPr lang="es-MX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el estado que se caracteriza por la presencia de hipertensión y proteinuria significativa, lo que ocurre por primera vez después de la semana 20 del embarazo, durante el parto o en el puerperio. 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6384034" y="4389107"/>
            <a:ext cx="4949321" cy="1565864"/>
          </a:xfrm>
          <a:prstGeom prst="rect">
            <a:avLst/>
          </a:prstGeom>
          <a:ln w="38100"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28004" tIns="64001" rIns="128004" bIns="64001">
            <a:spAutoFit/>
          </a:bodyPr>
          <a:lstStyle/>
          <a:p>
            <a:pPr algn="just" defTabSz="1219170"/>
            <a:r>
              <a:rPr lang="es-MX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Eclampsia, del griego </a:t>
            </a:r>
            <a:r>
              <a:rPr lang="el-GR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eklampsis</a:t>
            </a:r>
            <a:r>
              <a:rPr lang="es-MX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significa brillo o resplandor súbito. </a:t>
            </a:r>
          </a:p>
          <a:p>
            <a:pPr algn="just" defTabSz="1219170"/>
            <a:r>
              <a:rPr lang="es-MX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-Presencia de convulsiones en mujeres que cursen con </a:t>
            </a:r>
            <a:r>
              <a:rPr lang="es-MX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Preeclampsia</a:t>
            </a:r>
            <a:r>
              <a:rPr lang="es-MX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 atribuibles a ninguna otra causa.</a:t>
            </a:r>
          </a:p>
        </p:txBody>
      </p:sp>
      <p:pic>
        <p:nvPicPr>
          <p:cNvPr id="22" name="Picture 4" descr="Resultado de imagen para preeclamps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413" y="4389107"/>
            <a:ext cx="4704523" cy="1728192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394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hipocra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3819" y="1220756"/>
            <a:ext cx="1728192" cy="16321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ANTECEDENTES HISTÓRICOS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35361" y="1819324"/>
            <a:ext cx="4128459" cy="703897"/>
          </a:xfrm>
          <a:prstGeom prst="rect">
            <a:avLst/>
          </a:prstGeom>
          <a:ln w="38100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28004" tIns="64001" rIns="128004" bIns="64001">
            <a:spAutoFit/>
          </a:bodyPr>
          <a:lstStyle/>
          <a:p>
            <a:pPr defTabSz="1219170">
              <a:buFont typeface="Arial" pitchFamily="34" charset="0"/>
              <a:buChar char="•"/>
            </a:pPr>
            <a:r>
              <a:rPr lang="es-MX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Hipócrates describió el cuadro clínico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487488" y="3044959"/>
            <a:ext cx="4512501" cy="703897"/>
          </a:xfrm>
          <a:prstGeom prst="rect">
            <a:avLst/>
          </a:prstGeom>
          <a:ln w="38100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8004" tIns="64001" rIns="128004" bIns="64001">
            <a:spAutoFit/>
          </a:bodyPr>
          <a:lstStyle/>
          <a:p>
            <a:pPr algn="just" defTabSz="1219170">
              <a:buFont typeface="Arial" pitchFamily="34" charset="0"/>
              <a:buChar char="•"/>
            </a:pPr>
            <a:r>
              <a:rPr lang="es-MX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Siglo XVII, François </a:t>
            </a:r>
            <a:r>
              <a:rPr lang="es-MX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Mauriceau</a:t>
            </a:r>
            <a:r>
              <a:rPr lang="es-MX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diferenció la Eclampsia de la Epilepsia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35360" y="4677141"/>
            <a:ext cx="4032448" cy="703897"/>
          </a:xfrm>
          <a:prstGeom prst="rect">
            <a:avLst/>
          </a:prstGeom>
          <a:ln w="38100"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28004" tIns="64001" rIns="128004" bIns="64001">
            <a:spAutoFit/>
          </a:bodyPr>
          <a:lstStyle/>
          <a:p>
            <a:pPr algn="just" defTabSz="1219170">
              <a:buFont typeface="Arial" pitchFamily="34" charset="0"/>
              <a:buChar char="•"/>
            </a:pPr>
            <a:r>
              <a:rPr lang="es-MX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Charles </a:t>
            </a:r>
            <a:r>
              <a:rPr lang="es-MX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</a:t>
            </a:r>
            <a:r>
              <a:rPr lang="es-MX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en el siglo XIX  examinó la orina de pacientes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487488" y="5829268"/>
            <a:ext cx="1728192" cy="416575"/>
          </a:xfrm>
          <a:prstGeom prst="rect">
            <a:avLst/>
          </a:prstGeom>
          <a:ln w="38100"/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28004" tIns="64001" rIns="128004" bIns="64001">
            <a:spAutoFit/>
          </a:bodyPr>
          <a:lstStyle/>
          <a:p>
            <a:pPr defTabSz="1219170"/>
            <a:r>
              <a:rPr lang="es-MX" sz="18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¿TOXEMIA?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6384033" y="1796821"/>
            <a:ext cx="5568619" cy="703897"/>
          </a:xfrm>
          <a:prstGeom prst="rect">
            <a:avLst/>
          </a:prstGeom>
          <a:ln w="38100"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28004" tIns="64001" rIns="128004" bIns="64001">
            <a:spAutoFit/>
          </a:bodyPr>
          <a:lstStyle/>
          <a:p>
            <a:pPr algn="just" defTabSz="1219170">
              <a:buFont typeface="Arial" pitchFamily="34" charset="0"/>
              <a:buChar char="•"/>
            </a:pPr>
            <a:r>
              <a:rPr lang="es-MX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Vazquez</a:t>
            </a:r>
            <a:r>
              <a:rPr lang="es-MX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MX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Nobecourt</a:t>
            </a:r>
            <a:r>
              <a:rPr lang="es-MX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descubrieron la relación de la hipertensión arterial con la Eclampsia 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6384033" y="3315234"/>
            <a:ext cx="5568619" cy="703897"/>
          </a:xfrm>
          <a:prstGeom prst="rect">
            <a:avLst/>
          </a:prstGeom>
          <a:ln w="38100"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8004" tIns="64001" rIns="128004" bIns="64001">
            <a:spAutoFit/>
          </a:bodyPr>
          <a:lstStyle/>
          <a:p>
            <a:pPr algn="just" defTabSz="1219170">
              <a:buFont typeface="Arial" pitchFamily="34" charset="0"/>
              <a:buChar char="•"/>
            </a:pPr>
            <a:r>
              <a:rPr lang="es-MX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Principios de siglo XX la presión arterial formó parte del examen clínico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6384034" y="4811142"/>
            <a:ext cx="5568620" cy="991219"/>
          </a:xfrm>
          <a:prstGeom prst="rect">
            <a:avLst/>
          </a:prstGeom>
          <a:ln w="38100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28004" tIns="64001" rIns="128004" bIns="64001">
            <a:spAutoFit/>
          </a:bodyPr>
          <a:lstStyle/>
          <a:p>
            <a:pPr algn="just" defTabSz="1219170">
              <a:buFont typeface="Arial" pitchFamily="34" charset="0"/>
              <a:buChar char="•"/>
            </a:pPr>
            <a:r>
              <a:rPr lang="es-MX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1903, Cook &amp; </a:t>
            </a:r>
            <a:r>
              <a:rPr lang="es-MX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Briggs</a:t>
            </a:r>
            <a:r>
              <a:rPr lang="es-MX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confirmaron que la proteinuria y la hipertensión arterial podían preceder a convulsiones</a:t>
            </a:r>
          </a:p>
        </p:txBody>
      </p:sp>
      <p:pic>
        <p:nvPicPr>
          <p:cNvPr id="10244" name="Picture 4" descr="Image result for François Mauricea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340" y="2660915"/>
            <a:ext cx="1334043" cy="1728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6" name="Picture 6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3819" y="4389109"/>
            <a:ext cx="1440160" cy="16095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7825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1479" y="1700808"/>
            <a:ext cx="9307092" cy="4224469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EPIDEMIOLOGÍA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8784300" y="4965171"/>
            <a:ext cx="2976331" cy="1391252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58405" tIns="79203" rIns="158405" bIns="79203" rtlCol="0">
            <a:spAutoFit/>
          </a:bodyPr>
          <a:lstStyle/>
          <a:p>
            <a:pPr algn="just" defTabSz="1219170">
              <a:buFont typeface="Arial" pitchFamily="34" charset="0"/>
              <a:buChar char="•"/>
            </a:pPr>
            <a:r>
              <a:rPr lang="es-E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Primigestas</a:t>
            </a:r>
            <a:r>
              <a:rPr lang="es-E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75% de los casos.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527383" y="1604797"/>
            <a:ext cx="5088565" cy="115212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58405" tIns="79203" rIns="158405" bIns="79203" rtlCol="0" anchor="ctr"/>
          <a:lstStyle/>
          <a:p>
            <a:pPr algn="just" defTabSz="1219170"/>
            <a:r>
              <a:rPr lang="es-MX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Afecta del 5% al 7% de todos los embarazos.</a:t>
            </a:r>
            <a:endParaRPr lang="en-US" sz="26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6576055" y="1604797"/>
            <a:ext cx="5088565" cy="115212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8004" tIns="64001" rIns="128004" bIns="64001" rtlCol="0" anchor="ctr"/>
          <a:lstStyle/>
          <a:p>
            <a:pPr algn="just" defTabSz="1219170"/>
            <a:r>
              <a:rPr lang="es-MX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responsable del 15% al 20% de las muertes maternas en los países subdesarrollados .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3407701" y="3035758"/>
            <a:ext cx="5856651" cy="80707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58405" tIns="79203" rIns="158405" bIns="79203" rtlCol="0" anchor="ctr"/>
          <a:lstStyle/>
          <a:p>
            <a:pPr algn="ctr" defTabSz="1219170"/>
            <a:r>
              <a:rPr lang="es-MX" sz="3200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prstClr val="black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Factores predisponentes</a:t>
            </a:r>
            <a:endParaRPr lang="es-MX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27381" y="4965171"/>
            <a:ext cx="2880320" cy="570386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58405" tIns="79203" rIns="158405" bIns="79203" rtlCol="0">
            <a:spAutoFit/>
          </a:bodyPr>
          <a:lstStyle/>
          <a:p>
            <a:pPr algn="just" defTabSz="1219170">
              <a:buFont typeface="Arial" pitchFamily="34" charset="0"/>
              <a:buChar char="•"/>
            </a:pPr>
            <a:r>
              <a:rPr lang="es-E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&lt;20 y &gt;35 años.</a:t>
            </a:r>
            <a:endParaRPr lang="en-US" sz="26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9264353" y="4005066"/>
            <a:ext cx="1536171" cy="5396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8004" tIns="64001" rIns="128004" bIns="64001">
            <a:spAutoFit/>
          </a:bodyPr>
          <a:lstStyle/>
          <a:p>
            <a:pPr defTabSz="1219170"/>
            <a:r>
              <a:rPr lang="es-MX" sz="2667" dirty="0">
                <a:solidFill>
                  <a:prstClr val="black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Paridad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1295467" y="4005066"/>
            <a:ext cx="1185544" cy="5396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28004" tIns="64001" rIns="128004" bIns="64001">
            <a:spAutoFit/>
          </a:bodyPr>
          <a:lstStyle/>
          <a:p>
            <a:pPr defTabSz="1219170"/>
            <a:r>
              <a:rPr lang="es-E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Edad</a:t>
            </a:r>
            <a:endParaRPr lang="es-MX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983765" y="4869162"/>
            <a:ext cx="4416491" cy="1237248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28004" tIns="64001" rIns="128004" bIns="64001">
            <a:spAutoFit/>
          </a:bodyPr>
          <a:lstStyle/>
          <a:p>
            <a:pPr algn="just" defTabSz="1219170">
              <a:buFont typeface="Arial" pitchFamily="34" charset="0"/>
              <a:buChar char="•"/>
            </a:pPr>
            <a:r>
              <a:rPr lang="es-E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26% de los casos, las hijas de madres que padecieron </a:t>
            </a:r>
            <a:r>
              <a:rPr lang="es-E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Preeclampsia</a:t>
            </a:r>
            <a:r>
              <a:rPr lang="es-E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padecen.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5231904" y="4005066"/>
            <a:ext cx="1728192" cy="53968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28004" tIns="64001" rIns="128004" bIns="64001">
            <a:spAutoFit/>
          </a:bodyPr>
          <a:lstStyle/>
          <a:p>
            <a:pPr defTabSz="1219170"/>
            <a:r>
              <a:rPr lang="es-MX" sz="2667" dirty="0">
                <a:solidFill>
                  <a:prstClr val="black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Herencia</a:t>
            </a:r>
            <a:endParaRPr lang="es-MX" sz="1600" dirty="0">
              <a:solidFill>
                <a:prstClr val="black"/>
              </a:soli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322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Resultado de imagen para factores geneticos"/>
          <p:cNvPicPr>
            <a:picLocks noChangeAspect="1" noChangeArrowheads="1"/>
          </p:cNvPicPr>
          <p:nvPr/>
        </p:nvPicPr>
        <p:blipFill>
          <a:blip r:embed="rId2" cstate="print"/>
          <a:srcRect r="2955"/>
          <a:stretch>
            <a:fillRect/>
          </a:stretch>
        </p:blipFill>
        <p:spPr bwMode="auto">
          <a:xfrm rot="10800000" flipH="1">
            <a:off x="7405956" y="1464014"/>
            <a:ext cx="4751851" cy="2721255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ETIOLOGÍA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787494" y="1508788"/>
            <a:ext cx="5500529" cy="76483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58405" tIns="79203" rIns="158405" bIns="79203" rtlCol="0" anchor="ctr"/>
          <a:lstStyle/>
          <a:p>
            <a:pPr defTabSz="1219170"/>
            <a:r>
              <a:rPr lang="es-ES" sz="2133" b="1" dirty="0">
                <a:solidFill>
                  <a:prstClr val="black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FACTORES GENÉTICO-HEREDITARIOS</a:t>
            </a:r>
            <a:endParaRPr lang="en-US" sz="2133" b="1" dirty="0">
              <a:solidFill>
                <a:prstClr val="black"/>
              </a:soli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19404" y="2852936"/>
            <a:ext cx="4224469" cy="76808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58405" tIns="79203" rIns="158405" bIns="79203" rtlCol="0" anchor="ctr"/>
          <a:lstStyle/>
          <a:p>
            <a:pPr defTabSz="1219170"/>
            <a:r>
              <a:rPr lang="es-ES" sz="2133" b="1" dirty="0">
                <a:solidFill>
                  <a:prstClr val="black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FACTORES INMUNOLÓGICO</a:t>
            </a:r>
            <a:endParaRPr lang="en-US" sz="2133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545531" y="2766555"/>
            <a:ext cx="3492925" cy="8164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58405" tIns="79203" rIns="158405" bIns="79203">
            <a:spAutoFit/>
          </a:bodyPr>
          <a:lstStyle/>
          <a:p>
            <a:pPr defTabSz="1219170"/>
            <a:r>
              <a:rPr lang="es-ES" sz="2133" b="1" dirty="0">
                <a:solidFill>
                  <a:prstClr val="black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FACTORES VASCULO-ENDOTELIALES</a:t>
            </a:r>
            <a:endParaRPr lang="en-US" sz="2133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615948" y="3834378"/>
            <a:ext cx="3355381" cy="457483"/>
          </a:xfrm>
          <a:prstGeom prst="rect">
            <a:avLst/>
          </a:prstGeom>
        </p:spPr>
        <p:txBody>
          <a:bodyPr wrap="none" lIns="128004" tIns="64001" rIns="128004" bIns="64001">
            <a:spAutoFit/>
          </a:bodyPr>
          <a:lstStyle/>
          <a:p>
            <a:pPr defTabSz="1219170">
              <a:buFont typeface="Arial" pitchFamily="34" charset="0"/>
              <a:buChar char="•"/>
            </a:pPr>
            <a:r>
              <a:rPr lang="es-ES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PROSTACICLINA (PGI</a:t>
            </a:r>
            <a:r>
              <a:rPr lang="es-ES" sz="14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1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615944" y="4293098"/>
            <a:ext cx="3802181" cy="457483"/>
          </a:xfrm>
          <a:prstGeom prst="rect">
            <a:avLst/>
          </a:prstGeom>
        </p:spPr>
        <p:txBody>
          <a:bodyPr wrap="square" lIns="128004" tIns="64001" rIns="128004" bIns="64001">
            <a:spAutoFit/>
          </a:bodyPr>
          <a:lstStyle/>
          <a:p>
            <a:pPr defTabSz="1219170">
              <a:buFont typeface="Arial" pitchFamily="34" charset="0"/>
              <a:buChar char="•"/>
            </a:pPr>
            <a:r>
              <a:rPr lang="es-ES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ÓXIDO NITRICO</a:t>
            </a:r>
            <a:r>
              <a:rPr lang="en-US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(NO)</a:t>
            </a:r>
            <a:endParaRPr lang="es-ES" sz="21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615947" y="5253205"/>
            <a:ext cx="2284704" cy="457483"/>
          </a:xfrm>
          <a:prstGeom prst="rect">
            <a:avLst/>
          </a:prstGeom>
        </p:spPr>
        <p:txBody>
          <a:bodyPr wrap="none" lIns="128004" tIns="64001" rIns="128004" bIns="64001">
            <a:spAutoFit/>
          </a:bodyPr>
          <a:lstStyle/>
          <a:p>
            <a:pPr defTabSz="1219170">
              <a:buFont typeface="Arial" pitchFamily="34" charset="0"/>
              <a:buChar char="•"/>
            </a:pPr>
            <a:r>
              <a:rPr lang="es-ES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ENDOTELINAS</a:t>
            </a:r>
            <a:endParaRPr lang="es-MX" sz="21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556903" y="5733258"/>
            <a:ext cx="962227" cy="457483"/>
          </a:xfrm>
          <a:prstGeom prst="rect">
            <a:avLst/>
          </a:prstGeom>
        </p:spPr>
        <p:txBody>
          <a:bodyPr wrap="none" lIns="128004" tIns="64001" rIns="128004" bIns="64001">
            <a:spAutoFit/>
          </a:bodyPr>
          <a:lstStyle/>
          <a:p>
            <a:pPr algn="ctr" defTabSz="1219170">
              <a:buFont typeface="Arial" pitchFamily="34" charset="0"/>
              <a:buChar char="•"/>
            </a:pPr>
            <a:r>
              <a:rPr lang="en-US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HGC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615987" y="4773151"/>
            <a:ext cx="2666218" cy="457483"/>
          </a:xfrm>
          <a:prstGeom prst="rect">
            <a:avLst/>
          </a:prstGeom>
        </p:spPr>
        <p:txBody>
          <a:bodyPr wrap="none" lIns="128004" tIns="64001" rIns="128004" bIns="64001">
            <a:spAutoFit/>
          </a:bodyPr>
          <a:lstStyle/>
          <a:p>
            <a:pPr defTabSz="1219170">
              <a:buFont typeface="Arial" pitchFamily="34" charset="0"/>
              <a:buChar char="•"/>
            </a:pPr>
            <a:r>
              <a:rPr lang="es-ES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PROGESTERONA</a:t>
            </a:r>
            <a:endParaRPr lang="es-MX" sz="21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Resultado de imagen para INMUNOLOG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404" y="4005063"/>
            <a:ext cx="4224469" cy="2065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2" descr="http://www.fac.org.ar/ccvc/llave/c173/fig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6404" y="4101076"/>
            <a:ext cx="3226195" cy="24002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8086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FISIOPATOLOGÍA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l="5095" t="2953" r="5092" b="5501"/>
          <a:stretch>
            <a:fillRect/>
          </a:stretch>
        </p:blipFill>
        <p:spPr bwMode="auto">
          <a:xfrm>
            <a:off x="365142" y="1324525"/>
            <a:ext cx="11826860" cy="499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mage result for predisposicion genet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373" y="1796819"/>
            <a:ext cx="2268857" cy="11685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Image result for notch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54557" y="1796821"/>
            <a:ext cx="2937443" cy="1667335"/>
          </a:xfrm>
          <a:prstGeom prst="rect">
            <a:avLst/>
          </a:prstGeom>
          <a:noFill/>
        </p:spPr>
      </p:pic>
      <p:pic>
        <p:nvPicPr>
          <p:cNvPr id="7" name="Picture 6" descr="Image result for disfuncion placentar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95736" y="2660915"/>
            <a:ext cx="1266385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 descr="Related 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3392" y="4485117"/>
            <a:ext cx="2335240" cy="1728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0" descr="Image result for anti-angiogenesis"/>
          <p:cNvPicPr>
            <a:picLocks noChangeAspect="1" noChangeArrowheads="1"/>
          </p:cNvPicPr>
          <p:nvPr/>
        </p:nvPicPr>
        <p:blipFill>
          <a:blip r:embed="rId7" cstate="print"/>
          <a:srcRect t="13244" b="13912"/>
          <a:stretch>
            <a:fillRect/>
          </a:stretch>
        </p:blipFill>
        <p:spPr bwMode="auto">
          <a:xfrm>
            <a:off x="8208276" y="5349213"/>
            <a:ext cx="3264323" cy="960107"/>
          </a:xfrm>
          <a:prstGeom prst="rect">
            <a:avLst/>
          </a:prstGeom>
          <a:noFill/>
        </p:spPr>
      </p:pic>
      <p:pic>
        <p:nvPicPr>
          <p:cNvPr id="10" name="Picture 12" descr="Image result for podocyturi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77207" y="5430286"/>
            <a:ext cx="1374644" cy="9750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9893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INMUNOPATOLOGÍA</a:t>
            </a:r>
            <a:endParaRPr lang="es-MX" dirty="0"/>
          </a:p>
        </p:txBody>
      </p:sp>
      <p:pic>
        <p:nvPicPr>
          <p:cNvPr id="5" name="Picture 2" descr="http://physiologyonline.physiology.org/content/nips/24/3/147/F4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552" y="1414075"/>
            <a:ext cx="7968885" cy="4799236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87460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Imagen relacionada"/>
          <p:cNvPicPr>
            <a:picLocks noChangeAspect="1" noChangeArrowheads="1"/>
          </p:cNvPicPr>
          <p:nvPr/>
        </p:nvPicPr>
        <p:blipFill>
          <a:blip r:embed="rId2" cstate="print"/>
          <a:srcRect l="61816" b="-4948"/>
          <a:stretch>
            <a:fillRect/>
          </a:stretch>
        </p:blipFill>
        <p:spPr bwMode="auto">
          <a:xfrm>
            <a:off x="9552386" y="1220755"/>
            <a:ext cx="2450076" cy="3124540"/>
          </a:xfrm>
          <a:prstGeom prst="rect">
            <a:avLst/>
          </a:prstGeom>
          <a:noFill/>
        </p:spPr>
      </p:pic>
      <p:pic>
        <p:nvPicPr>
          <p:cNvPr id="7" name="Picture 4" descr="Resultado de imagen para preeclampsia"/>
          <p:cNvPicPr>
            <a:picLocks noChangeAspect="1" noChangeArrowheads="1"/>
          </p:cNvPicPr>
          <p:nvPr/>
        </p:nvPicPr>
        <p:blipFill>
          <a:blip r:embed="rId3" cstate="print"/>
          <a:srcRect t="1695" r="9174"/>
          <a:stretch>
            <a:fillRect/>
          </a:stretch>
        </p:blipFill>
        <p:spPr bwMode="auto">
          <a:xfrm>
            <a:off x="4655842" y="3332991"/>
            <a:ext cx="4754287" cy="2784309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MANIFESTACIONES CLÍNICAS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719404" y="1796819"/>
            <a:ext cx="3648405" cy="1637280"/>
          </a:xfrm>
          <a:prstGeom prst="rect">
            <a:avLst/>
          </a:prstGeom>
          <a:ln/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58405" tIns="79203" rIns="158405" bIns="79203">
            <a:spAutoFit/>
          </a:bodyPr>
          <a:lstStyle/>
          <a:p>
            <a:pPr marL="494990" indent="-494990" defTabSz="1219170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s-MX" sz="2400" b="1" dirty="0">
                <a:solidFill>
                  <a:prstClr val="black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Hipertensión arterial</a:t>
            </a:r>
          </a:p>
          <a:p>
            <a:pPr marL="494990" indent="-494990" defTabSz="1219170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s-MX" sz="2400" b="1" dirty="0">
                <a:solidFill>
                  <a:prstClr val="black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Edema, proteinuria</a:t>
            </a:r>
          </a:p>
          <a:p>
            <a:pPr marL="494990" indent="-494990" defTabSz="1219170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s-MX" sz="2400" b="1" dirty="0">
                <a:solidFill>
                  <a:prstClr val="black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Cefalea intensa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423927" y="1796821"/>
            <a:ext cx="3986200" cy="1237248"/>
          </a:xfrm>
          <a:prstGeom prst="rect">
            <a:avLst/>
          </a:prstGeom>
          <a:ln/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28004" tIns="64001" rIns="128004" bIns="64001">
            <a:spAutoFit/>
          </a:bodyPr>
          <a:lstStyle/>
          <a:p>
            <a:pPr marL="494990" indent="-494990" defTabSz="1219170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s-MX" sz="2400" b="1" dirty="0">
                <a:solidFill>
                  <a:prstClr val="black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Vómito (proyectil)</a:t>
            </a:r>
          </a:p>
          <a:p>
            <a:pPr marL="494990" indent="-494990" defTabSz="1219170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s-MX" sz="2400" b="1" dirty="0">
                <a:solidFill>
                  <a:prstClr val="black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Escotomas</a:t>
            </a:r>
          </a:p>
          <a:p>
            <a:pPr marL="494990" indent="-494990" defTabSz="1219170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s-MX" sz="2400" b="1" dirty="0">
                <a:solidFill>
                  <a:prstClr val="black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Crisis convulsivas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719404" y="3757346"/>
            <a:ext cx="3264363" cy="2345243"/>
          </a:xfrm>
          <a:prstGeom prst="rect">
            <a:avLst/>
          </a:prstGeom>
          <a:ln/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28004" tIns="64001" rIns="128004" bIns="64001">
            <a:spAutoFit/>
          </a:bodyPr>
          <a:lstStyle/>
          <a:p>
            <a:pPr marL="494990" indent="-494990" defTabSz="1219170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s-MX" sz="2400" b="1" dirty="0">
                <a:solidFill>
                  <a:prstClr val="black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Disnea</a:t>
            </a:r>
          </a:p>
          <a:p>
            <a:pPr marL="494990" indent="-494990" defTabSz="1219170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s-MX" sz="2400" b="1" dirty="0">
                <a:solidFill>
                  <a:prstClr val="black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Dolor epigástrico</a:t>
            </a:r>
          </a:p>
          <a:p>
            <a:pPr marL="494990" indent="-494990" defTabSz="1219170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s-MX" sz="2400" b="1" dirty="0">
                <a:solidFill>
                  <a:prstClr val="black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Oliguria</a:t>
            </a:r>
          </a:p>
          <a:p>
            <a:pPr marL="494990" indent="-494990" defTabSz="1219170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s-MX" sz="2400" b="1" dirty="0">
                <a:solidFill>
                  <a:prstClr val="black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Derrames serosos</a:t>
            </a:r>
          </a:p>
          <a:p>
            <a:pPr marL="494990" indent="-494990" defTabSz="1219170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s-MX" sz="2400" b="1" dirty="0">
                <a:solidFill>
                  <a:prstClr val="black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Trombosis</a:t>
            </a:r>
          </a:p>
        </p:txBody>
      </p:sp>
    </p:spTree>
    <p:extLst>
      <p:ext uri="{BB962C8B-B14F-4D97-AF65-F5344CB8AC3E}">
        <p14:creationId xmlns:p14="http://schemas.microsoft.com/office/powerpoint/2010/main" val="3522371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Related image"/>
          <p:cNvPicPr>
            <a:picLocks noChangeAspect="1" noChangeArrowheads="1"/>
          </p:cNvPicPr>
          <p:nvPr/>
        </p:nvPicPr>
        <p:blipFill>
          <a:blip r:embed="rId3" cstate="print"/>
          <a:srcRect r="30130"/>
          <a:stretch>
            <a:fillRect/>
          </a:stretch>
        </p:blipFill>
        <p:spPr bwMode="auto">
          <a:xfrm flipH="1">
            <a:off x="6916801" y="0"/>
            <a:ext cx="5275201" cy="630932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DIAGNÓSTICO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719404" y="1504969"/>
            <a:ext cx="10273141" cy="867916"/>
          </a:xfrm>
          <a:prstGeom prst="rect">
            <a:avLst/>
          </a:prstGeom>
        </p:spPr>
        <p:txBody>
          <a:bodyPr wrap="square" lIns="128004" tIns="64001" rIns="128004" bIns="64001">
            <a:spAutoFit/>
          </a:bodyPr>
          <a:lstStyle/>
          <a:p>
            <a:pPr algn="just" defTabSz="1219170"/>
            <a:r>
              <a:rPr lang="es-MX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Pacientes con embarazo igual o mayor de 20 semanas de gestación o en etapa de puerperio. 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63673" y="2471035"/>
            <a:ext cx="5971611" cy="498584"/>
          </a:xfrm>
          <a:prstGeom prst="rect">
            <a:avLst/>
          </a:prstGeom>
        </p:spPr>
        <p:txBody>
          <a:bodyPr wrap="none" lIns="128004" tIns="64001" rIns="128004" bIns="64001">
            <a:spAutoFit/>
          </a:bodyPr>
          <a:lstStyle/>
          <a:p>
            <a:pPr defTabSz="1219170">
              <a:buFont typeface="Arial" pitchFamily="34" charset="0"/>
              <a:buChar char="•"/>
            </a:pPr>
            <a:r>
              <a:rPr lang="es-MX" sz="2400" b="1" dirty="0">
                <a:solidFill>
                  <a:srgbClr val="665EB8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Hipertensión asociada con proteinuria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480044" y="2468895"/>
            <a:ext cx="4296473" cy="498584"/>
          </a:xfrm>
          <a:prstGeom prst="rect">
            <a:avLst/>
          </a:prstGeom>
        </p:spPr>
        <p:txBody>
          <a:bodyPr wrap="none" lIns="128004" tIns="64001" rIns="128004" bIns="64001">
            <a:spAutoFit/>
          </a:bodyPr>
          <a:lstStyle/>
          <a:p>
            <a:pPr defTabSz="1219170">
              <a:buFont typeface="Arial" pitchFamily="34" charset="0"/>
              <a:buChar char="•"/>
            </a:pPr>
            <a:r>
              <a:rPr lang="es-MX" sz="2400" b="1" dirty="0">
                <a:solidFill>
                  <a:srgbClr val="665EB8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ausencia de proteinuria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911424" y="3140969"/>
            <a:ext cx="2208245" cy="12200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8004" tIns="64001" rIns="128004" bIns="64001" rtlCol="0" anchor="ctr"/>
          <a:lstStyle/>
          <a:p>
            <a:pPr algn="ctr" defTabSz="1219170"/>
            <a:r>
              <a:rPr lang="es-MX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&gt; 140/90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3353903" y="3140969"/>
            <a:ext cx="2129909" cy="12200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8004" tIns="64001" rIns="128004" bIns="64001" rtlCol="0" anchor="ctr"/>
          <a:lstStyle/>
          <a:p>
            <a:pPr algn="ctr" defTabSz="1219170"/>
            <a:r>
              <a:rPr lang="es-MX" sz="2133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Proteinuria &gt; 300mg/24 H.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3353084" y="4641611"/>
            <a:ext cx="2137011" cy="109164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8004" tIns="64001" rIns="128004" bIns="64001" rtlCol="0" anchor="ctr"/>
          <a:lstStyle/>
          <a:p>
            <a:pPr algn="ctr" defTabSz="1219170"/>
            <a:r>
              <a:rPr lang="es-MX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¿Edema?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911424" y="4641611"/>
            <a:ext cx="2208245" cy="109164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8004" tIns="64001" rIns="128004" bIns="64001" rtlCol="0" anchor="ctr"/>
          <a:lstStyle/>
          <a:p>
            <a:pPr algn="ctr" defTabSz="1219170"/>
            <a:r>
              <a:rPr lang="es-MX" sz="2133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Alteraciones visuales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6480044" y="3140968"/>
            <a:ext cx="2208245" cy="11521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8004" tIns="64001" rIns="128004" bIns="64001" rtlCol="0" anchor="ctr"/>
          <a:lstStyle/>
          <a:p>
            <a:pPr algn="ctr" defTabSz="1219170"/>
            <a:r>
              <a:rPr lang="es-MX" sz="1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Trombocitopenia</a:t>
            </a:r>
            <a:endParaRPr lang="es-MX" sz="1600" b="1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9170"/>
            <a:r>
              <a:rPr lang="es-MX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mil plaquetas/micro litro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8976320" y="3140968"/>
            <a:ext cx="2208245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8004" tIns="64001" rIns="128004" bIns="64001" rtlCol="0" anchor="ctr"/>
          <a:lstStyle/>
          <a:p>
            <a:pPr algn="ctr" defTabSz="1219170"/>
            <a:r>
              <a:rPr lang="es-MX" sz="24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Creatinina</a:t>
            </a:r>
            <a:endParaRPr lang="es-MX" sz="2400" b="1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9170"/>
            <a:r>
              <a:rPr lang="es-MX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&gt;1.1 mg/dl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8976320" y="4581128"/>
            <a:ext cx="2208245" cy="11521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8004" tIns="64001" rIns="128004" bIns="64001" rtlCol="0" anchor="ctr"/>
          <a:lstStyle/>
          <a:p>
            <a:pPr algn="ctr" defTabSz="1219170"/>
            <a:r>
              <a:rPr lang="es-MX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Alteraciones pulmonares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6480044" y="4581128"/>
            <a:ext cx="2208245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8004" tIns="64001" rIns="128004" bIns="64001" rtlCol="0" anchor="ctr"/>
          <a:lstStyle/>
          <a:p>
            <a:pPr algn="ctr" defTabSz="1219170"/>
            <a:r>
              <a:rPr lang="es-MX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Edema agudo pulmonar</a:t>
            </a:r>
          </a:p>
        </p:txBody>
      </p:sp>
    </p:spTree>
    <p:extLst>
      <p:ext uri="{BB962C8B-B14F-4D97-AF65-F5344CB8AC3E}">
        <p14:creationId xmlns:p14="http://schemas.microsoft.com/office/powerpoint/2010/main" val="15927064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405</Words>
  <Application>Microsoft Office PowerPoint</Application>
  <PresentationFormat>Panorámica</PresentationFormat>
  <Paragraphs>85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Segoe UI</vt:lpstr>
      <vt:lpstr>Trebuchet MS</vt:lpstr>
      <vt:lpstr>Tema de Office</vt:lpstr>
      <vt:lpstr>1_Tema de Office</vt:lpstr>
      <vt:lpstr>Preeclampsia-Eclampsia</vt:lpstr>
      <vt:lpstr>DEFINICIÓN</vt:lpstr>
      <vt:lpstr>ANTECEDENTES HISTÓRICOS</vt:lpstr>
      <vt:lpstr>EPIDEMIOLOGÍA</vt:lpstr>
      <vt:lpstr>ETIOLOGÍA</vt:lpstr>
      <vt:lpstr>FISIOPATOLOGÍA</vt:lpstr>
      <vt:lpstr>INMUNOPATOLOGÍA</vt:lpstr>
      <vt:lpstr>MANIFESTACIONES CLÍNICAS</vt:lpstr>
      <vt:lpstr>DIAGNÓSTICO</vt:lpstr>
      <vt:lpstr>TRATAMIENTO Y CONTROL</vt:lpstr>
      <vt:lpstr>BIBLIOGRAFÍA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Preeclampsia-Eclampsia</dc:title>
  <dc:creator>maritza barajas</dc:creator>
  <cp:lastModifiedBy>maritza barajas</cp:lastModifiedBy>
  <cp:revision>1</cp:revision>
  <dcterms:created xsi:type="dcterms:W3CDTF">2018-01-08T23:18:14Z</dcterms:created>
  <dcterms:modified xsi:type="dcterms:W3CDTF">2018-01-08T23:18:37Z</dcterms:modified>
</cp:coreProperties>
</file>