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75" d="100"/>
          <a:sy n="75" d="100"/>
        </p:scale>
        <p:origin x="1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73FA4-CC74-4316-A3CA-961E916065FE}" type="datetimeFigureOut">
              <a:rPr lang="es-MX" smtClean="0"/>
              <a:t>10/01/2018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75EBD-1AB5-4D14-B32A-BF6781D7703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218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8384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948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9568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451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619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0743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2875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1797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2849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1042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7520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tif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6EAAC9-FE5A-42DC-A7CB-7B6F79ED9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6E941D-9309-4B39-86F6-9F8B8C7BA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62BA46-795C-49DC-8CFB-85478100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C754-2398-44FD-9214-2DDA5D868741}" type="datetimeFigureOut">
              <a:rPr lang="es-MX" smtClean="0"/>
              <a:t>10/01/2018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2F605A-467E-4668-ADB1-71C22D827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3773D8-731F-4387-A82C-B6EB423E5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F3196-5DD1-4E49-9FD4-0F2F1994026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835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C0C600-D42E-44FF-A2D4-AB2E655B4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A6867F-AB7C-4EE3-A513-EB42CD1B9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56A584-A20A-4AA9-B7AB-1DD8D6E0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C754-2398-44FD-9214-2DDA5D868741}" type="datetimeFigureOut">
              <a:rPr lang="es-MX" smtClean="0"/>
              <a:t>10/01/2018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7D675C-28FA-4A7A-8AE2-4AC00B3A3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F57B36-8B17-464F-B819-B9006CD84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F3196-5DD1-4E49-9FD4-0F2F1994026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601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F0A3D0-B550-45A2-871B-3BFBE7FD6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0F6489-3559-46B1-811F-210545021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1DA45-19DF-4D99-A1F4-4EF2E7763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C754-2398-44FD-9214-2DDA5D868741}" type="datetimeFigureOut">
              <a:rPr lang="es-MX" smtClean="0"/>
              <a:t>10/01/2018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D4C391-BD4A-4BFB-9123-246913C64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942D0E-E887-4D37-8EC1-366628B0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F3196-5DD1-4E49-9FD4-0F2F1994026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5157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im.uas.edu.mx/files/img/LOGOS/aguila_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6" y="183595"/>
            <a:ext cx="1344149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4f0803b3509dc4a60f4cbac0f92a6f12.png (1596×1498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024" y="181768"/>
            <a:ext cx="1715531" cy="147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 userDrawn="1"/>
        </p:nvSpPr>
        <p:spPr>
          <a:xfrm>
            <a:off x="3710258" y="306123"/>
            <a:ext cx="4771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Trebuchet MS" pitchFamily="34" charset="0"/>
              </a:rPr>
              <a:t>Universidad Autónoma de Sinaloa</a:t>
            </a:r>
          </a:p>
          <a:p>
            <a:pPr algn="ctr"/>
            <a:r>
              <a:rPr lang="es-MX" sz="2400" dirty="0">
                <a:solidFill>
                  <a:schemeClr val="tx1"/>
                </a:solidFill>
                <a:latin typeface="Trebuchet MS" pitchFamily="34" charset="0"/>
              </a:rPr>
              <a:t>Facultad</a:t>
            </a:r>
            <a:r>
              <a:rPr lang="es-MX" sz="2400" baseline="0" dirty="0">
                <a:solidFill>
                  <a:schemeClr val="tx1"/>
                </a:solidFill>
                <a:latin typeface="Trebuchet MS" pitchFamily="34" charset="0"/>
              </a:rPr>
              <a:t> de Medicina</a:t>
            </a:r>
          </a:p>
          <a:p>
            <a:pPr algn="ctr"/>
            <a:r>
              <a:rPr lang="es-MX" sz="2400" baseline="0" dirty="0">
                <a:solidFill>
                  <a:schemeClr val="tx1"/>
                </a:solidFill>
                <a:latin typeface="Trebuchet MS" pitchFamily="34" charset="0"/>
              </a:rPr>
              <a:t>Licenciatura en Médico General</a:t>
            </a:r>
          </a:p>
        </p:txBody>
      </p:sp>
      <p:grpSp>
        <p:nvGrpSpPr>
          <p:cNvPr id="25" name="24 Grupo"/>
          <p:cNvGrpSpPr/>
          <p:nvPr userDrawn="1"/>
        </p:nvGrpSpPr>
        <p:grpSpPr>
          <a:xfrm>
            <a:off x="-3253927" y="2084851"/>
            <a:ext cx="18349216" cy="3003199"/>
            <a:chOff x="-2440445" y="1825911"/>
            <a:chExt cx="13761912" cy="3003199"/>
          </a:xfrm>
        </p:grpSpPr>
        <p:sp>
          <p:nvSpPr>
            <p:cNvPr id="23" name="22 Onda"/>
            <p:cNvSpPr/>
            <p:nvPr userDrawn="1"/>
          </p:nvSpPr>
          <p:spPr>
            <a:xfrm rot="11206739">
              <a:off x="-2440445" y="1899355"/>
              <a:ext cx="13609512" cy="2777355"/>
            </a:xfrm>
            <a:prstGeom prst="wave">
              <a:avLst>
                <a:gd name="adj1" fmla="val 20000"/>
                <a:gd name="adj2" fmla="val -7391"/>
              </a:avLst>
            </a:prstGeom>
            <a:solidFill>
              <a:srgbClr val="7030A0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/>
            </a:p>
          </p:txBody>
        </p:sp>
        <p:sp>
          <p:nvSpPr>
            <p:cNvPr id="24" name="23 Onda"/>
            <p:cNvSpPr/>
            <p:nvPr userDrawn="1"/>
          </p:nvSpPr>
          <p:spPr>
            <a:xfrm rot="10596159" flipH="1">
              <a:off x="-2288045" y="2051755"/>
              <a:ext cx="13609512" cy="2777355"/>
            </a:xfrm>
            <a:prstGeom prst="wave">
              <a:avLst>
                <a:gd name="adj1" fmla="val 20000"/>
                <a:gd name="adj2" fmla="val -7391"/>
              </a:avLst>
            </a:prstGeom>
            <a:solidFill>
              <a:srgbClr val="08AC6E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/>
            </a:p>
          </p:txBody>
        </p:sp>
        <p:sp>
          <p:nvSpPr>
            <p:cNvPr id="20" name="19 Onda"/>
            <p:cNvSpPr/>
            <p:nvPr userDrawn="1"/>
          </p:nvSpPr>
          <p:spPr>
            <a:xfrm>
              <a:off x="0" y="1825911"/>
              <a:ext cx="9144000" cy="2520280"/>
            </a:xfrm>
            <a:prstGeom prst="wave">
              <a:avLst/>
            </a:prstGeom>
            <a:solidFill>
              <a:srgbClr val="002F8E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/>
            </a:p>
          </p:txBody>
        </p:sp>
      </p:grp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914400" y="2564905"/>
            <a:ext cx="10363200" cy="2061853"/>
          </a:xfrm>
        </p:spPr>
        <p:txBody>
          <a:bodyPr anchor="ctr"/>
          <a:lstStyle>
            <a:lvl1pPr>
              <a:defRPr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pic>
        <p:nvPicPr>
          <p:cNvPr id="2053" name="Picture 5" descr="C:\Users\DELL\Desktop\Imágenes Tiff Palette\Logo Oficial Con Letras (2).t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1" y="5596685"/>
            <a:ext cx="1728191" cy="11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3657600" y="5278355"/>
            <a:ext cx="8534400" cy="550912"/>
          </a:xfrm>
        </p:spPr>
        <p:txBody>
          <a:bodyPr/>
          <a:lstStyle>
            <a:lvl1pPr marL="0" indent="0" algn="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Nombre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6629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0" name="9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7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338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8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0" name="9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1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69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0" name="9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1" name="10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2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646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rgbClr val="002F8E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rgbClr val="002F8E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2" name="11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3" name="12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4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115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7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9" name="8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0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439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8" name="7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9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710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9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1" name="10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2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06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5BC0B-95D7-4AEA-8D12-5DBAF44E1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AA6A66-FC57-4AB0-8200-FC05F9B23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AEE1EB-8FA8-4B81-BE3A-DFE6BE934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C754-2398-44FD-9214-2DDA5D868741}" type="datetimeFigureOut">
              <a:rPr lang="es-MX" smtClean="0"/>
              <a:t>10/01/2018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B27215-1B9E-4F2A-9581-B3E4CC62C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D97F9C-AC32-4035-B31F-D10D2A1EB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F3196-5DD1-4E49-9FD4-0F2F1994026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5796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9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1" name="10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2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636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9" name="8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0" name="9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1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779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9" name="8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0" name="9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1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35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FE9539-8DB7-461A-B56E-9C8BBA9F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AEFA18-215A-44D0-93D6-C9E18B073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2D35D4-ADB5-4A5C-97CE-B1645EE7E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C754-2398-44FD-9214-2DDA5D868741}" type="datetimeFigureOut">
              <a:rPr lang="es-MX" smtClean="0"/>
              <a:t>10/01/2018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025D93-AD1F-4D91-BD51-F7A5034B8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E2515-A5BC-4524-AD6F-DE2F723F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F3196-5DD1-4E49-9FD4-0F2F1994026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76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3643D9-7547-48F3-B53A-965B40A7B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10EB5D-1484-4C59-835A-7962F31F9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E77012-1034-45FD-965A-4A3902B42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62A11F-9E07-4FC9-A139-7E122C57F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C754-2398-44FD-9214-2DDA5D868741}" type="datetimeFigureOut">
              <a:rPr lang="es-MX" smtClean="0"/>
              <a:t>10/01/2018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89E556-DEA3-41F1-A593-C286F420D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510ED0-09D9-4B32-92B6-1515561E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F3196-5DD1-4E49-9FD4-0F2F1994026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006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A91C2-2491-42EB-A4A6-E29F533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34B7A9-BF3E-42B3-8F52-6927E1E6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BF69CC-E59E-4CE6-8415-BA22D8810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623CA5-900F-4FF8-91E3-2B7BF83F5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80D1571-038D-45E6-8895-850AA8194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2137AF-35E1-4B70-AD10-0DDD254B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C754-2398-44FD-9214-2DDA5D868741}" type="datetimeFigureOut">
              <a:rPr lang="es-MX" smtClean="0"/>
              <a:t>10/01/2018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FD4AA3-C53E-4765-B3A4-01094E0CF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E61D3F4-F1B4-4899-9987-AF2BF4710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F3196-5DD1-4E49-9FD4-0F2F1994026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687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43F43-CA1D-4939-88F2-83FDEABD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DD4403-3477-455A-88D7-7F8557150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C754-2398-44FD-9214-2DDA5D868741}" type="datetimeFigureOut">
              <a:rPr lang="es-MX" smtClean="0"/>
              <a:t>10/01/2018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D5146D-AF65-4168-A5B4-4067EC0D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5848084-2E67-43AB-B0DA-2DCB88BA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F3196-5DD1-4E49-9FD4-0F2F1994026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564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87AC023-6F53-4348-B38E-D6E24D7C2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C754-2398-44FD-9214-2DDA5D868741}" type="datetimeFigureOut">
              <a:rPr lang="es-MX" smtClean="0"/>
              <a:t>10/01/2018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1906E6-A012-4660-B28F-A012E6D9B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227F015-4EAF-4356-BB69-968F62F9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F3196-5DD1-4E49-9FD4-0F2F1994026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69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F8748-FEFF-4E55-947E-95318E65F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E2E0DD-8B4D-43E1-8FDE-562E563A8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C39BEE-2084-4F73-9F0A-51281D08D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622EA9-FDA7-4991-9CE8-AAAC5FB0A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C754-2398-44FD-9214-2DDA5D868741}" type="datetimeFigureOut">
              <a:rPr lang="es-MX" smtClean="0"/>
              <a:t>10/01/2018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B63161-3150-4331-AD96-9D1D8EDC8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195AD9-7BD9-49BF-882F-C34D709B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F3196-5DD1-4E49-9FD4-0F2F1994026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364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0163CA-2E34-4311-9B32-31C27DE16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3539570-04A1-481B-9F58-AB320BFBF7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24D9F2-C0B5-4109-8C43-CE4EAC55C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91D1D4-D31C-4F8D-B8E8-B4BDA4BB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C754-2398-44FD-9214-2DDA5D868741}" type="datetimeFigureOut">
              <a:rPr lang="es-MX" smtClean="0"/>
              <a:t>10/01/2018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037840-69CA-4DD5-960B-F38692C19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35B992-CC33-4A29-91CD-0079585AC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F3196-5DD1-4E49-9FD4-0F2F1994026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188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8E4F04E-DF2F-4AC1-8F34-69EC11890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53049D-CD5C-47B5-88AC-EE749401B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4357E5-F165-4DA4-96F8-BEDA7D336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5C754-2398-44FD-9214-2DDA5D868741}" type="datetimeFigureOut">
              <a:rPr lang="es-MX" smtClean="0"/>
              <a:t>10/01/2018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432D0E-B689-4459-BEBC-5089BFD75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853C9A-42BA-4FC2-94A0-90B0B39B8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F3196-5DD1-4E49-9FD4-0F2F1994026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890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F7486-D4CB-4DD6-B632-F94CB04FB1EC}" type="datetimeFigureOut">
              <a:rPr lang="es-MX" smtClean="0"/>
              <a:t>10/01/2018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8519C-432C-406D-8177-7BAAB0161D2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353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333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002F8E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Trebuchet MS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lineplus.gov/spanish/ency/article/001191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914400" y="2564907"/>
            <a:ext cx="10363200" cy="2061853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 anchorCtr="0">
            <a:noAutofit/>
          </a:bodyPr>
          <a:lstStyle/>
          <a:p>
            <a:pPr indent="-338650">
              <a:spcBef>
                <a:spcPts val="0"/>
              </a:spcBef>
              <a:buClr>
                <a:srgbClr val="FFFFFF"/>
              </a:buClr>
              <a:buSzPts val="4000"/>
            </a:pPr>
            <a:r>
              <a:rPr lang="es-MX" dirty="0"/>
              <a:t>Infertilidad </a:t>
            </a:r>
            <a:endParaRPr lang="es-MX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6716132" y="5682234"/>
            <a:ext cx="5519936" cy="1272143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algn="r" defTabSz="1219170"/>
            <a:r>
              <a:rPr lang="es-MX" sz="1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Grupo: III-7</a:t>
            </a:r>
          </a:p>
          <a:p>
            <a:pPr algn="r" defTabSz="1219170"/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Dr. Alejandro </a:t>
            </a:r>
            <a:r>
              <a:rPr lang="es-ES" sz="16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Llausas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Vargas</a:t>
            </a:r>
            <a:endParaRPr sz="16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r" defTabSz="1219170"/>
            <a:endParaRPr lang="es-MX" sz="16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r" defTabSz="1219170"/>
            <a:r>
              <a:rPr lang="es-MX" sz="1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Culiacán, Sinaloa a 12 de Enero de 2018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2329DE-A150-4FA2-9C78-27A044D70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0" y="5253203"/>
            <a:ext cx="8534400" cy="550912"/>
          </a:xfrm>
        </p:spPr>
        <p:txBody>
          <a:bodyPr>
            <a:noAutofit/>
          </a:bodyPr>
          <a:lstStyle/>
          <a:p>
            <a:r>
              <a:rPr lang="es-MX" dirty="0">
                <a:sym typeface="Calibri"/>
              </a:rPr>
              <a:t>Valdez </a:t>
            </a:r>
            <a:r>
              <a:rPr lang="es-MX" dirty="0" err="1">
                <a:sym typeface="Calibri"/>
              </a:rPr>
              <a:t>Pellegaud</a:t>
            </a:r>
            <a:r>
              <a:rPr lang="es-MX" dirty="0">
                <a:sym typeface="Calibri"/>
              </a:rPr>
              <a:t> Missael </a:t>
            </a:r>
          </a:p>
        </p:txBody>
      </p:sp>
    </p:spTree>
    <p:extLst>
      <p:ext uri="{BB962C8B-B14F-4D97-AF65-F5344CB8AC3E}">
        <p14:creationId xmlns:p14="http://schemas.microsoft.com/office/powerpoint/2010/main" val="3990959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 anchorCtr="0">
            <a:noAutofit/>
          </a:bodyPr>
          <a:lstStyle/>
          <a:p>
            <a:pPr indent="-338650">
              <a:spcBef>
                <a:spcPts val="0"/>
              </a:spcBef>
              <a:buClr>
                <a:srgbClr val="002F8E"/>
              </a:buClr>
              <a:buSzPts val="4000"/>
            </a:pPr>
            <a:r>
              <a:rPr lang="es-MX" dirty="0"/>
              <a:t>MANIFESTACIONES CLÍNICAS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1219200" y="1628557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t" anchorCtr="0">
            <a:noAutofit/>
          </a:bodyPr>
          <a:lstStyle/>
          <a:p>
            <a:pPr marL="455930" indent="-45593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s-ES" sz="42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Incapacidad para concebir un embarazo.</a:t>
            </a:r>
            <a:endParaRPr lang="en-US" sz="425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455930" indent="-455930">
              <a:spcBef>
                <a:spcPts val="0"/>
              </a:spcBef>
              <a:buSzPts val="3200"/>
              <a:buNone/>
            </a:pPr>
            <a:r>
              <a:rPr lang="en-US" sz="425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Aborto</a:t>
            </a:r>
            <a:r>
              <a:rPr lang="en-US" sz="425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425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repetitivo</a:t>
            </a:r>
            <a:r>
              <a:rPr lang="en-US" sz="425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 </a:t>
            </a:r>
            <a:endParaRPr sz="425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08" y="3004185"/>
            <a:ext cx="5635893" cy="293468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524" y="2759507"/>
            <a:ext cx="4513723" cy="293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16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609600" y="-136473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 anchorCtr="0">
            <a:noAutofit/>
          </a:bodyPr>
          <a:lstStyle/>
          <a:p>
            <a:pPr indent="-338650"/>
            <a:r>
              <a:rPr lang="es-MX" dirty="0"/>
              <a:t>DIAGNÓSTICO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567068" y="716269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x-none" sz="1850"/>
              <a:t>En la mayoría de los casos, se necesitarán exámenes hematológicos e imagenológicos. En las mujeres, estos exámenes pueden incluir:</a:t>
            </a:r>
          </a:p>
          <a:p>
            <a:pPr marL="380365" indent="-380365">
              <a:spcBef>
                <a:spcPts val="0"/>
              </a:spcBef>
            </a:pPr>
            <a:endParaRPr lang="x-none" sz="1867" dirty="0"/>
          </a:p>
          <a:p>
            <a:pPr marL="379730" indent="-379730">
              <a:spcBef>
                <a:spcPts val="0"/>
              </a:spcBef>
            </a:pPr>
            <a:r>
              <a:rPr lang="x-none" sz="1850"/>
              <a:t>Exámenes hematológico para verificar el nivel de hormonas, por ejemplo: progesterona y hormona foliculoestimulante.</a:t>
            </a:r>
          </a:p>
          <a:p>
            <a:pPr marL="380365" indent="-380365">
              <a:spcBef>
                <a:spcPts val="0"/>
              </a:spcBef>
            </a:pPr>
            <a:endParaRPr lang="x-none" sz="1867" dirty="0"/>
          </a:p>
          <a:p>
            <a:pPr marL="380365" indent="-380365">
              <a:spcBef>
                <a:spcPts val="0"/>
              </a:spcBef>
            </a:pPr>
            <a:r>
              <a:rPr lang="x-none" sz="1867" dirty="0"/>
              <a:t>     Medición de la temperatura corporal todas las mañanas para verificar si los ovarios están liberando óvulos.</a:t>
            </a:r>
          </a:p>
          <a:p>
            <a:pPr marL="380365" indent="-380365">
              <a:spcBef>
                <a:spcPts val="0"/>
              </a:spcBef>
            </a:pPr>
            <a:endParaRPr lang="x-none" sz="1867" dirty="0"/>
          </a:p>
          <a:p>
            <a:pPr marL="380365" indent="-380365">
              <a:spcBef>
                <a:spcPts val="0"/>
              </a:spcBef>
            </a:pPr>
            <a:r>
              <a:rPr lang="x-none" sz="1850"/>
              <a:t>     Hormona foliculoestimulante y prueba de provocación con Clomid.</a:t>
            </a:r>
          </a:p>
          <a:p>
            <a:pPr marL="380365" indent="-380365">
              <a:spcBef>
                <a:spcPts val="0"/>
              </a:spcBef>
            </a:pPr>
            <a:endParaRPr lang="x-none" sz="1867" dirty="0"/>
          </a:p>
          <a:p>
            <a:pPr marL="380365" indent="-380365">
              <a:spcBef>
                <a:spcPts val="0"/>
              </a:spcBef>
            </a:pPr>
            <a:endParaRPr lang="x-none" sz="1867" dirty="0"/>
          </a:p>
          <a:p>
            <a:pPr marL="380365" indent="-380365">
              <a:spcBef>
                <a:spcPts val="0"/>
              </a:spcBef>
            </a:pPr>
            <a:r>
              <a:rPr lang="x-none" sz="1850"/>
              <a:t>Histerosalpingografía (HSG).</a:t>
            </a:r>
          </a:p>
          <a:p>
            <a:pPr marL="380365" indent="-380365">
              <a:spcBef>
                <a:spcPts val="0"/>
              </a:spcBef>
            </a:pPr>
            <a:endParaRPr lang="x-none" sz="1867" dirty="0"/>
          </a:p>
          <a:p>
            <a:pPr marL="380365" indent="-380365">
              <a:spcBef>
                <a:spcPts val="0"/>
              </a:spcBef>
            </a:pPr>
            <a:r>
              <a:rPr lang="x-none" sz="1867" dirty="0"/>
              <a:t>Ecografía de la pelvis.</a:t>
            </a:r>
          </a:p>
          <a:p>
            <a:pPr marL="380365" indent="-380365">
              <a:spcBef>
                <a:spcPts val="0"/>
              </a:spcBef>
            </a:pPr>
            <a:r>
              <a:rPr lang="x-none" sz="1867" dirty="0"/>
              <a:t>Laparoscopia.</a:t>
            </a:r>
          </a:p>
          <a:p>
            <a:pPr marL="380365" indent="-380365">
              <a:spcBef>
                <a:spcPts val="0"/>
              </a:spcBef>
            </a:pPr>
            <a:r>
              <a:rPr lang="x-none" sz="1867" dirty="0"/>
              <a:t>Pruebas de la función tiroidea.</a:t>
            </a:r>
            <a:endParaRPr sz="1867" dirty="0">
              <a:solidFill>
                <a:schemeClr val="dk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157" y="3705992"/>
            <a:ext cx="4850889" cy="253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79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DIAGNÓSTICO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4044" y="1557673"/>
            <a:ext cx="6804837" cy="4525963"/>
          </a:xfrm>
        </p:spPr>
        <p:txBody>
          <a:bodyPr/>
          <a:lstStyle/>
          <a:p>
            <a:pPr marL="270920" indent="0">
              <a:buNone/>
            </a:pPr>
            <a:r>
              <a:rPr lang="es-ES" sz="2133" dirty="0"/>
              <a:t>En los hombres se incluyen </a:t>
            </a:r>
          </a:p>
          <a:p>
            <a:r>
              <a:rPr lang="x-none" sz="2133" dirty="0"/>
              <a:t>Análisis de semen (</a:t>
            </a:r>
            <a:r>
              <a:rPr lang="x-none" sz="2133" dirty="0" err="1"/>
              <a:t>Espermatograma</a:t>
            </a:r>
            <a:r>
              <a:rPr lang="x-none" sz="2133" dirty="0"/>
              <a:t>)</a:t>
            </a:r>
          </a:p>
          <a:p>
            <a:r>
              <a:rPr lang="x-none" sz="2133" dirty="0"/>
              <a:t>Examen de los testículos y del pene.</a:t>
            </a:r>
          </a:p>
          <a:p>
            <a:r>
              <a:rPr lang="x-none" sz="2133" dirty="0"/>
              <a:t>Ecografía de los genitales masculinos (algunas veces se hace).</a:t>
            </a:r>
          </a:p>
          <a:p>
            <a:r>
              <a:rPr lang="x-none" sz="2133" dirty="0"/>
              <a:t>Exámenes de sangre para verificar los niveles hormonales.</a:t>
            </a:r>
          </a:p>
          <a:p>
            <a:r>
              <a:rPr lang="x-none" sz="2133" dirty="0"/>
              <a:t>Biopsia testicular (rara vez se hace).</a:t>
            </a:r>
          </a:p>
        </p:txBody>
      </p:sp>
      <p:pic>
        <p:nvPicPr>
          <p:cNvPr id="1026" name="Picture 2" descr="Resultado de imagen para anomalias espermaticas mas frecuentes">
            <a:extLst>
              <a:ext uri="{FF2B5EF4-FFF2-40B4-BE49-F238E27FC236}">
                <a16:creationId xmlns:a16="http://schemas.microsoft.com/office/drawing/2014/main" id="{A2674447-0318-44B9-AC3C-7A3DA6CE2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093" y="1417640"/>
            <a:ext cx="5068313" cy="384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708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 anchorCtr="0">
            <a:noAutofit/>
          </a:bodyPr>
          <a:lstStyle/>
          <a:p>
            <a:pPr lvl="0"/>
            <a:r>
              <a:rPr lang="es-MX" dirty="0"/>
              <a:t>TRATAMIENTO Y CONTROL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005" t="6071" r="2616" b="6881"/>
          <a:stretch/>
        </p:blipFill>
        <p:spPr>
          <a:xfrm>
            <a:off x="3494568" y="3941133"/>
            <a:ext cx="5202864" cy="2359257"/>
          </a:xfrm>
          <a:prstGeom prst="rect">
            <a:avLst/>
          </a:prstGeom>
        </p:spPr>
      </p:pic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964019" y="1375108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x-none" sz="2400" dirty="0"/>
              <a:t>El tratamiento depende de la causa de la infertilidad y puede consistir en:</a:t>
            </a:r>
          </a:p>
          <a:p>
            <a:pPr marL="609570" indent="-609570">
              <a:spcBef>
                <a:spcPts val="0"/>
              </a:spcBef>
            </a:pPr>
            <a:endParaRPr lang="x-none" sz="2400" dirty="0"/>
          </a:p>
          <a:p>
            <a:pPr marL="609570" indent="-609570">
              <a:spcBef>
                <a:spcPts val="0"/>
              </a:spcBef>
            </a:pPr>
            <a:r>
              <a:rPr lang="x-none" sz="2400" dirty="0"/>
              <a:t>Educación y asesoría acerca del trastorno.</a:t>
            </a:r>
          </a:p>
          <a:p>
            <a:pPr marL="609570" indent="-609570">
              <a:spcBef>
                <a:spcPts val="0"/>
              </a:spcBef>
            </a:pPr>
            <a:r>
              <a:rPr lang="x-none" sz="2400" dirty="0"/>
              <a:t>Tratamientos para la fertilidad, como: Inseminación Intrauterina (IIU) y Fecundación In Vitro (FIV).</a:t>
            </a:r>
          </a:p>
          <a:p>
            <a:pPr marL="609570" indent="-609570">
              <a:spcBef>
                <a:spcPts val="0"/>
              </a:spcBef>
            </a:pPr>
            <a:r>
              <a:rPr lang="x-none" sz="2400" dirty="0"/>
              <a:t>Medicinas para tratar infecciones y trastornos de coagulación.</a:t>
            </a:r>
          </a:p>
          <a:p>
            <a:pPr marL="609570" indent="-609570">
              <a:spcBef>
                <a:spcPts val="0"/>
              </a:spcBef>
            </a:pPr>
            <a:r>
              <a:rPr lang="x-none" sz="2400" dirty="0"/>
              <a:t>Medicinas que ayudan a la formación y liberación de óvulos de los ovarios</a:t>
            </a:r>
            <a:endParaRPr sz="2400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8424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 anchorCtr="0">
            <a:noAutofit/>
          </a:bodyPr>
          <a:lstStyle/>
          <a:p>
            <a:r>
              <a:rPr lang="es-MX" dirty="0"/>
              <a:t>BIBLIOGRAFÍA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t" anchorCtr="0">
            <a:noAutofit/>
          </a:bodyPr>
          <a:lstStyle/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es-MX" sz="2133" dirty="0"/>
              <a:t>Rojas M., William. Inmunología médica. 17</a:t>
            </a:r>
            <a:r>
              <a:rPr lang="pt-BR" sz="2400" dirty="0"/>
              <a:t>ª</a:t>
            </a:r>
            <a:r>
              <a:rPr lang="es-MX" sz="2133" dirty="0"/>
              <a:t> edición. Colombia: </a:t>
            </a:r>
            <a:r>
              <a:rPr lang="es-MX" sz="2133" dirty="0" err="1"/>
              <a:t>Medellin</a:t>
            </a:r>
            <a:r>
              <a:rPr lang="es-MX" sz="2133" dirty="0"/>
              <a:t>; 2015.</a:t>
            </a: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endParaRPr lang="en-US" sz="2133" dirty="0"/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en-US" sz="2133" dirty="0" err="1"/>
              <a:t>Wikispacescom</a:t>
            </a:r>
            <a:r>
              <a:rPr lang="en-US" sz="2133" dirty="0"/>
              <a:t>. [Internet]. [ 2 de </a:t>
            </a:r>
            <a:r>
              <a:rPr lang="en-US" sz="2133" dirty="0" err="1"/>
              <a:t>enero</a:t>
            </a:r>
            <a:r>
              <a:rPr lang="en-US" sz="2133" dirty="0"/>
              <a:t> 2018] </a:t>
            </a:r>
            <a:r>
              <a:rPr lang="en-US" sz="2133" dirty="0" err="1"/>
              <a:t>Disponible</a:t>
            </a:r>
            <a:r>
              <a:rPr lang="en-US" sz="2133" dirty="0"/>
              <a:t> </a:t>
            </a:r>
            <a:r>
              <a:rPr lang="en-US" sz="2133" dirty="0" err="1"/>
              <a:t>en</a:t>
            </a:r>
            <a:r>
              <a:rPr lang="en-US" sz="2133" dirty="0"/>
              <a:t>: </a:t>
            </a:r>
            <a:r>
              <a:rPr lang="en-US" sz="2133" u="sng" dirty="0">
                <a:solidFill>
                  <a:schemeClr val="accent6">
                    <a:lumMod val="75000"/>
                  </a:schemeClr>
                </a:solidFill>
              </a:rPr>
              <a:t>https://xiomiend.wikispaces.com/FISIOPATOLOGIA DE INFERTILIDAD 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s-MX" sz="2133" u="sng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s-MX" sz="2133" dirty="0" err="1"/>
              <a:t>Medlineplusgov</a:t>
            </a:r>
            <a:r>
              <a:rPr lang="es-MX" sz="2133" dirty="0"/>
              <a:t>. [Internet]. Estados Unidos Americanos; [actualizado 21 de diciembre 2017; citado 2 de enero 2018] Disponible en. </a:t>
            </a:r>
            <a:r>
              <a:rPr lang="es-MX" sz="2133" dirty="0">
                <a:hlinkClick r:id="rId3"/>
              </a:rPr>
              <a:t>https://medlineplus.gov/spanish/ency/article/001191.htm</a:t>
            </a:r>
            <a:endParaRPr lang="es-MX" sz="2133" dirty="0"/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s-MX" sz="2133" dirty="0"/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x-none" sz="2133" dirty="0"/>
              <a:t>Rojas Quintana, P, Medina Tío, DM, Torres Ajá, L. Infertilidad. </a:t>
            </a:r>
            <a:r>
              <a:rPr lang="x-none" sz="2133" dirty="0" err="1"/>
              <a:t>MediSur</a:t>
            </a:r>
            <a:r>
              <a:rPr lang="x-none" sz="2133" dirty="0"/>
              <a:t> [Internet].México,. [actualizado 2011, citado 2 de enero 2018] Disponible en: </a:t>
            </a:r>
            <a:r>
              <a:rPr lang="x-none" sz="2133" u="sng" dirty="0">
                <a:solidFill>
                  <a:schemeClr val="accent5">
                    <a:lumMod val="75000"/>
                  </a:schemeClr>
                </a:solidFill>
              </a:rPr>
              <a:t>http://www.redalyc.org/articulo.oa?id=180022368012 </a:t>
            </a:r>
          </a:p>
        </p:txBody>
      </p:sp>
    </p:spTree>
    <p:extLst>
      <p:ext uri="{BB962C8B-B14F-4D97-AF65-F5344CB8AC3E}">
        <p14:creationId xmlns:p14="http://schemas.microsoft.com/office/powerpoint/2010/main" val="1037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b="19714"/>
          <a:stretch/>
        </p:blipFill>
        <p:spPr>
          <a:xfrm>
            <a:off x="7240612" y="4092213"/>
            <a:ext cx="4633256" cy="2231929"/>
          </a:xfrm>
          <a:prstGeom prst="rect">
            <a:avLst/>
          </a:prstGeom>
        </p:spPr>
      </p:pic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609600" y="10451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 anchorCtr="0">
            <a:noAutofit/>
          </a:bodyPr>
          <a:lstStyle/>
          <a:p>
            <a:pPr indent="-338650">
              <a:spcBef>
                <a:spcPts val="0"/>
              </a:spcBef>
              <a:buClr>
                <a:srgbClr val="002F8E"/>
              </a:buClr>
              <a:buSzPts val="4000"/>
            </a:pPr>
            <a:r>
              <a:rPr lang="es-MX" dirty="0"/>
              <a:t>DEFINICIÓN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39481" y="943288"/>
            <a:ext cx="10852727" cy="4264889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t" anchorCtr="0">
            <a:noAutofit/>
          </a:bodyPr>
          <a:lstStyle/>
          <a:p>
            <a:pPr marL="609570" indent="-609570">
              <a:spcBef>
                <a:spcPts val="0"/>
              </a:spcBef>
            </a:pPr>
            <a:r>
              <a:rPr lang="x-none" sz="2933" dirty="0"/>
              <a:t>Falta de embarazo luego de 12 meses de relaciones sexuales regulares sin protección anticonceptiva.</a:t>
            </a:r>
          </a:p>
          <a:p>
            <a:pPr marL="609570" indent="-609570">
              <a:spcBef>
                <a:spcPts val="0"/>
              </a:spcBef>
            </a:pPr>
            <a:endParaRPr lang="es-ES" sz="2933" dirty="0">
              <a:solidFill>
                <a:schemeClr val="dk1"/>
              </a:solidFill>
              <a:sym typeface="Arial"/>
            </a:endParaRPr>
          </a:p>
          <a:p>
            <a:pPr marL="609570" indent="-609570">
              <a:spcBef>
                <a:spcPts val="0"/>
              </a:spcBef>
            </a:pPr>
            <a:r>
              <a:rPr lang="x-none" sz="2933" dirty="0"/>
              <a:t>La esterilidad puede ser primaria: si la pareja nunca ha logrado un embarazo.</a:t>
            </a:r>
          </a:p>
          <a:p>
            <a:pPr marL="609570" indent="-609570">
              <a:spcBef>
                <a:spcPts val="0"/>
              </a:spcBef>
            </a:pPr>
            <a:endParaRPr lang="es-ES" sz="2933" dirty="0">
              <a:solidFill>
                <a:schemeClr val="dk1"/>
              </a:solidFill>
              <a:sym typeface="Arial"/>
            </a:endParaRPr>
          </a:p>
          <a:p>
            <a:pPr marL="609570" indent="-609570">
              <a:spcBef>
                <a:spcPts val="0"/>
              </a:spcBef>
            </a:pPr>
            <a:r>
              <a:rPr lang="x-none" sz="2933" dirty="0"/>
              <a:t>Secundaria: si tras haber tenido un hijo o aborto, no logra volver a concebir.</a:t>
            </a:r>
          </a:p>
          <a:p>
            <a:pPr marL="609570" indent="-609570">
              <a:spcBef>
                <a:spcPts val="0"/>
              </a:spcBef>
            </a:pPr>
            <a:endParaRPr lang="es-ES" sz="2933" dirty="0">
              <a:solidFill>
                <a:schemeClr val="dk1"/>
              </a:solidFill>
              <a:sym typeface="Arial"/>
            </a:endParaRPr>
          </a:p>
          <a:p>
            <a:pPr marL="609570" indent="-609570">
              <a:spcBef>
                <a:spcPts val="0"/>
              </a:spcBef>
            </a:pPr>
            <a:r>
              <a:rPr lang="es-ES" sz="2933" dirty="0"/>
              <a:t>Masculina, femenina o de pareja.</a:t>
            </a:r>
            <a:endParaRPr sz="2933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48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485" y="4246958"/>
            <a:ext cx="3967016" cy="1983508"/>
          </a:xfrm>
          <a:prstGeom prst="rect">
            <a:avLst/>
          </a:prstGeom>
        </p:spPr>
      </p:pic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 anchorCtr="0">
            <a:noAutofit/>
          </a:bodyPr>
          <a:lstStyle/>
          <a:p>
            <a:pPr indent="-338650">
              <a:spcBef>
                <a:spcPts val="0"/>
              </a:spcBef>
              <a:buClr>
                <a:srgbClr val="002F8E"/>
              </a:buClr>
              <a:buSzPts val="4000"/>
            </a:pPr>
            <a:r>
              <a:rPr lang="es-MX" dirty="0"/>
              <a:t>ANTECEDENTES</a:t>
            </a:r>
            <a:r>
              <a:rPr lang="es-MX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s-MX" dirty="0"/>
              <a:t>HISTÓRICOS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733968" y="120893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x-none" sz="2133" dirty="0"/>
              <a:t>La historia de la esterilidad va de mano con la historia de la humanidad misma.</a:t>
            </a:r>
            <a:br>
              <a:rPr lang="x-none" sz="2133" dirty="0"/>
            </a:br>
            <a:endParaRPr lang="x-none" sz="2133" dirty="0"/>
          </a:p>
          <a:p>
            <a:pPr>
              <a:spcBef>
                <a:spcPts val="0"/>
              </a:spcBef>
            </a:pPr>
            <a:r>
              <a:rPr lang="es-ES" sz="2133" dirty="0"/>
              <a:t>Génesis.</a:t>
            </a:r>
          </a:p>
          <a:p>
            <a:pPr>
              <a:spcBef>
                <a:spcPts val="0"/>
              </a:spcBef>
            </a:pPr>
            <a:endParaRPr lang="x-none" sz="2133" dirty="0"/>
          </a:p>
          <a:p>
            <a:pPr>
              <a:spcBef>
                <a:spcPts val="0"/>
              </a:spcBef>
            </a:pPr>
            <a:r>
              <a:rPr lang="x-none" sz="2133" dirty="0"/>
              <a:t>Los griegos intentaron explicar el ‘fenómeno’ de manera científica, ya que hasta ese momento se pensaba (por falta de información) que era un castigo divino.</a:t>
            </a:r>
          </a:p>
          <a:p>
            <a:pPr>
              <a:spcBef>
                <a:spcPts val="0"/>
              </a:spcBef>
            </a:pPr>
            <a:endParaRPr lang="x-none" sz="2133" dirty="0"/>
          </a:p>
          <a:p>
            <a:pPr>
              <a:spcBef>
                <a:spcPts val="0"/>
              </a:spcBef>
            </a:pPr>
            <a:r>
              <a:rPr lang="x-none" sz="2133" dirty="0"/>
              <a:t>Los romanos, por su parte, contaron con el primer ginecólogo de la historia, </a:t>
            </a:r>
            <a:r>
              <a:rPr lang="x-none" sz="2133" dirty="0" err="1"/>
              <a:t>Sorano</a:t>
            </a:r>
            <a:r>
              <a:rPr lang="x-none" sz="2133" dirty="0"/>
              <a:t> de Éfeso. Realizó un tratado relacionado con el parto. Esta es la primera vez que se refieren puntualmente a la infertilidad como una enfermedad.</a:t>
            </a:r>
          </a:p>
          <a:p>
            <a:pPr>
              <a:spcBef>
                <a:spcPts val="0"/>
              </a:spcBef>
            </a:pPr>
            <a:endParaRPr lang="x-none" sz="2133" dirty="0"/>
          </a:p>
          <a:p>
            <a:pPr>
              <a:spcBef>
                <a:spcPts val="0"/>
              </a:spcBef>
            </a:pPr>
            <a:r>
              <a:rPr lang="x-none" sz="2133" dirty="0"/>
              <a:t>En la práctica medieval el árabe Avicena, fue el primero en considerar que la infertilidad también podía ser un problema masculino(anormalidad en espermas.)</a:t>
            </a:r>
            <a:endParaRPr sz="2133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8595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ANTECEDENTES HISTÓRICOS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5930" indent="-455930"/>
            <a:r>
              <a:rPr lang="x-none" sz="2100"/>
              <a:t>Ya llegando al siglo XVII Regnier de Graaf, médico holandés consideró a los ovarios como fuente de ovocitos y Antoine van Leeuwenhoek fue el primero en ver a los espermatozoides a través de su microscopio.</a:t>
            </a:r>
            <a:endParaRPr lang="en-US" sz="2100"/>
          </a:p>
          <a:p>
            <a:pPr marL="456565" indent="-456565"/>
            <a:r>
              <a:rPr lang="x-none" sz="2133" dirty="0"/>
              <a:t>Durante el siglo XIX se llevó a cabo el primer caso confirmado de inseminación artificial por medio de un donante. El donante había sido elegido por ser el más guapo.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666" y="3664341"/>
            <a:ext cx="1794161" cy="25592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597" y="3680620"/>
            <a:ext cx="5366419" cy="244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7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 anchorCtr="0">
            <a:noAutofit/>
          </a:bodyPr>
          <a:lstStyle/>
          <a:p>
            <a:pPr lvl="0"/>
            <a:r>
              <a:rPr lang="es-MX" dirty="0"/>
              <a:t>EPIDEMIOLOGÍA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t" anchorCtr="0">
            <a:noAutofit/>
          </a:bodyPr>
          <a:lstStyle/>
          <a:p>
            <a:pPr marL="609570" indent="-609570">
              <a:spcBef>
                <a:spcPts val="0"/>
              </a:spcBef>
            </a:pPr>
            <a:r>
              <a:rPr lang="es-ES" sz="2400" dirty="0"/>
              <a:t>De un 10 a un 15% de las parejas son infértiles, en una cuarta parte no se detecta causa orgánica que la produzca.</a:t>
            </a:r>
          </a:p>
          <a:p>
            <a:pPr marL="609570" indent="-609570">
              <a:spcBef>
                <a:spcPts val="0"/>
              </a:spcBef>
            </a:pPr>
            <a:endParaRPr lang="es-ES" sz="2400" dirty="0"/>
          </a:p>
          <a:p>
            <a:pPr marL="609570" indent="-609570">
              <a:spcBef>
                <a:spcPts val="0"/>
              </a:spcBef>
            </a:pPr>
            <a:r>
              <a:rPr lang="es-ES" sz="2400" dirty="0"/>
              <a:t>Afecta entre 50 y 80 millones de personas. </a:t>
            </a:r>
          </a:p>
          <a:p>
            <a:pPr marL="609570" indent="-609570">
              <a:spcBef>
                <a:spcPts val="0"/>
              </a:spcBef>
            </a:pPr>
            <a:endParaRPr lang="es-ES" sz="2400" dirty="0">
              <a:solidFill>
                <a:schemeClr val="dk1"/>
              </a:solidFill>
              <a:sym typeface="Arial"/>
            </a:endParaRPr>
          </a:p>
          <a:p>
            <a:pPr marL="609570" indent="-609570">
              <a:spcBef>
                <a:spcPts val="0"/>
              </a:spcBef>
            </a:pPr>
            <a:r>
              <a:rPr lang="es-ES" sz="2400" dirty="0"/>
              <a:t>Sigue en aumento debido en gran parte al incremento de las ITS (Infecciones de Trasmisión Sexual).</a:t>
            </a:r>
            <a:endParaRPr lang="es-ES" sz="2400" dirty="0">
              <a:solidFill>
                <a:schemeClr val="dk1"/>
              </a:solidFill>
              <a:sym typeface="Arial"/>
            </a:endParaRPr>
          </a:p>
          <a:p>
            <a:pPr marL="609570" indent="-609570">
              <a:spcBef>
                <a:spcPts val="0"/>
              </a:spcBef>
            </a:pPr>
            <a:endParaRPr lang="es-ES" sz="2400" dirty="0"/>
          </a:p>
          <a:p>
            <a:pPr marL="609570" indent="-609570">
              <a:spcBef>
                <a:spcPts val="0"/>
              </a:spcBef>
            </a:pPr>
            <a:r>
              <a:rPr lang="es-ES" sz="2400" dirty="0">
                <a:solidFill>
                  <a:schemeClr val="dk1"/>
                </a:solidFill>
                <a:sym typeface="Arial"/>
              </a:rPr>
              <a:t>Infecciones genitales primer causa de infertilidad a nivel mundial.</a:t>
            </a:r>
            <a:endParaRPr sz="2400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559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 anchorCtr="0">
            <a:noAutofit/>
          </a:bodyPr>
          <a:lstStyle/>
          <a:p>
            <a:pPr indent="-338650">
              <a:spcBef>
                <a:spcPts val="0"/>
              </a:spcBef>
              <a:buClr>
                <a:srgbClr val="002F8E"/>
              </a:buClr>
              <a:buSzPts val="4000"/>
            </a:pPr>
            <a:r>
              <a:rPr lang="es-MX" dirty="0"/>
              <a:t>ETIOLOGÍA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09600" y="1417640"/>
            <a:ext cx="6492949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t" anchorCtr="0">
            <a:noAutofit/>
          </a:bodyPr>
          <a:lstStyle/>
          <a:p>
            <a:pPr marL="609570" indent="-609570">
              <a:spcBef>
                <a:spcPts val="0"/>
              </a:spcBef>
            </a:pPr>
            <a:r>
              <a:rPr lang="es-ES" sz="3200" dirty="0"/>
              <a:t>Rompimiento de la barrera </a:t>
            </a:r>
            <a:r>
              <a:rPr lang="es-ES" sz="3200" dirty="0" err="1"/>
              <a:t>hematotesticular</a:t>
            </a:r>
            <a:r>
              <a:rPr lang="es-ES" sz="3200" dirty="0"/>
              <a:t> por medio de un trauma, generando ingreso de </a:t>
            </a:r>
            <a:r>
              <a:rPr lang="es-ES" sz="3200" dirty="0" err="1"/>
              <a:t>Ls</a:t>
            </a:r>
            <a:r>
              <a:rPr lang="es-ES" sz="3200" dirty="0"/>
              <a:t> al testículo.</a:t>
            </a:r>
          </a:p>
          <a:p>
            <a:pPr marL="609570" indent="-609570">
              <a:spcBef>
                <a:spcPts val="0"/>
              </a:spcBef>
            </a:pPr>
            <a:endParaRPr lang="es-ES" sz="3200" dirty="0">
              <a:solidFill>
                <a:schemeClr val="dk1"/>
              </a:solidFill>
              <a:sym typeface="Arial"/>
            </a:endParaRPr>
          </a:p>
          <a:p>
            <a:pPr marL="609570" indent="-609570">
              <a:spcBef>
                <a:spcPts val="0"/>
              </a:spcBef>
            </a:pPr>
            <a:r>
              <a:rPr lang="es-ES" sz="3200" dirty="0"/>
              <a:t>Generación de Ac contra el propio esperma.</a:t>
            </a:r>
          </a:p>
          <a:p>
            <a:pPr marL="609570" indent="-609570">
              <a:spcBef>
                <a:spcPts val="0"/>
              </a:spcBef>
            </a:pPr>
            <a:endParaRPr lang="es-ES" sz="3200" dirty="0">
              <a:solidFill>
                <a:schemeClr val="dk1"/>
              </a:solidFill>
              <a:sym typeface="Arial"/>
            </a:endParaRPr>
          </a:p>
          <a:p>
            <a:pPr marL="609570" indent="-609570">
              <a:spcBef>
                <a:spcPts val="0"/>
              </a:spcBef>
            </a:pPr>
            <a:endParaRPr sz="3200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431" y="1552375"/>
            <a:ext cx="4720088" cy="439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708837" y="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 anchorCtr="0">
            <a:noAutofit/>
          </a:bodyPr>
          <a:lstStyle/>
          <a:p>
            <a:pPr indent="-338650">
              <a:spcBef>
                <a:spcPts val="0"/>
              </a:spcBef>
              <a:buClr>
                <a:srgbClr val="002F8E"/>
              </a:buClr>
              <a:buSzPts val="4000"/>
            </a:pPr>
            <a:r>
              <a:rPr lang="es-MX" dirty="0"/>
              <a:t>FISIOPATOLOGÍA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09600" y="870096"/>
            <a:ext cx="10972800" cy="4708525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x-none" sz="2400" dirty="0"/>
              <a:t>INFERTILIDAD FEMENINA:</a:t>
            </a:r>
          </a:p>
          <a:p>
            <a:pPr marL="1142942" lvl="1" indent="-60957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 sz="1867" dirty="0"/>
              <a:t>Factores Vaginales: vaginismo, obstrucción vaginal.</a:t>
            </a:r>
          </a:p>
          <a:p>
            <a:pPr marL="1142942" lvl="1" indent="-60957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 sz="1867" dirty="0"/>
              <a:t>Factores Psicológicos: estrés, problemas socio económicos, ergonómicos, drogas, alcohol, exceso de actividad física.</a:t>
            </a:r>
          </a:p>
          <a:p>
            <a:pPr marL="1142942" lvl="1" indent="-60957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 sz="1867" dirty="0"/>
              <a:t>Factores Ováricos: síndrome ovario poliquístico, anovulación, reserva ovárica disminuida, disfunción lútea, menopausia prematura, histerectomía parcial o total, síndrome de Turner, neoplasma ovárico</a:t>
            </a:r>
          </a:p>
          <a:p>
            <a:pPr marL="1142942" lvl="1" indent="-60957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 sz="1867" dirty="0"/>
              <a:t>Factores Uterinos: endometriosis (enfermedades pélvicas inflamatorias por, oclusión </a:t>
            </a:r>
            <a:r>
              <a:rPr lang="x-none" sz="1867" dirty="0" err="1"/>
              <a:t>tubal</a:t>
            </a:r>
            <a:r>
              <a:rPr lang="x-none" sz="1867" dirty="0"/>
              <a:t>), adherencias pélvicas, malformaciones uterinas, fibromas uterinos (leiomiomas), obstrucción de las trompas de Falopio por infecciones por </a:t>
            </a:r>
            <a:r>
              <a:rPr lang="x-none" sz="1867" i="1" dirty="0"/>
              <a:t>Chlamydia </a:t>
            </a:r>
            <a:r>
              <a:rPr lang="x-none" sz="1867" i="1" dirty="0" err="1"/>
              <a:t>Trachomatis</a:t>
            </a:r>
            <a:endParaRPr lang="x-none" sz="1867" i="1" dirty="0"/>
          </a:p>
          <a:p>
            <a:pPr marL="1142942" lvl="1" indent="-609570">
              <a:spcBef>
                <a:spcPts val="0"/>
              </a:spcBef>
            </a:pPr>
            <a:endParaRPr lang="x-none" sz="1867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2050" name="Picture 2" descr="Resultado de imagen para infertilidad femenina">
            <a:extLst>
              <a:ext uri="{FF2B5EF4-FFF2-40B4-BE49-F238E27FC236}">
                <a16:creationId xmlns:a16="http://schemas.microsoft.com/office/drawing/2014/main" id="{66B42207-DEAA-4AB0-AB82-34F90E27D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0" b="11867"/>
          <a:stretch/>
        </p:blipFill>
        <p:spPr bwMode="auto">
          <a:xfrm>
            <a:off x="2365140" y="3942083"/>
            <a:ext cx="7660195" cy="236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50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5544" y="-147103"/>
            <a:ext cx="10972800" cy="1143000"/>
          </a:xfrm>
        </p:spPr>
        <p:txBody>
          <a:bodyPr/>
          <a:lstStyle/>
          <a:p>
            <a:pPr indent="-338650"/>
            <a:r>
              <a:rPr lang="x-none" dirty="0"/>
              <a:t>FISIOPATOLOGÍA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3656" y="733601"/>
            <a:ext cx="10972800" cy="4525963"/>
          </a:xfrm>
        </p:spPr>
        <p:txBody>
          <a:bodyPr/>
          <a:lstStyle/>
          <a:p>
            <a:pPr marL="270920" indent="0">
              <a:buNone/>
            </a:pPr>
            <a:r>
              <a:rPr lang="x-none" sz="2667" dirty="0"/>
              <a:t>INFERTILIDAD MASCULINA. </a:t>
            </a:r>
            <a:endParaRPr lang="x-none" sz="1600" dirty="0"/>
          </a:p>
          <a:p>
            <a:pPr marL="1231848" lvl="1" indent="-342891">
              <a:buFont typeface="Arial" panose="020B0604020202020204" pitchFamily="34" charset="0"/>
              <a:buChar char="•"/>
            </a:pPr>
            <a:r>
              <a:rPr lang="x-none" sz="1867" dirty="0"/>
              <a:t>Factores pre-testiculares: problemas endocrinológicos (hipo e hipertiroidismo,, </a:t>
            </a:r>
            <a:r>
              <a:rPr lang="x-none" sz="1867" dirty="0" err="1"/>
              <a:t>hipoprolactinemia</a:t>
            </a:r>
            <a:r>
              <a:rPr lang="x-none" sz="1867" dirty="0"/>
              <a:t>), problemas Hipotalámicos-Pituitarios (adenomas, hipopituitarismo) hipogonadismo. </a:t>
            </a:r>
          </a:p>
          <a:p>
            <a:pPr marL="1231848" lvl="1" indent="-342891">
              <a:buFont typeface="Arial" panose="020B0604020202020204" pitchFamily="34" charset="0"/>
              <a:buChar char="•"/>
            </a:pPr>
            <a:r>
              <a:rPr lang="x-none" sz="1867" dirty="0"/>
              <a:t>Medicamentos: cimetidina, cochinchina, tratamiento hormonal, quimioterapias radioterapias.</a:t>
            </a:r>
          </a:p>
          <a:p>
            <a:pPr marL="1231848" lvl="1" indent="-342891">
              <a:buFont typeface="Arial" panose="020B0604020202020204" pitchFamily="34" charset="0"/>
              <a:buChar char="•"/>
            </a:pPr>
            <a:r>
              <a:rPr lang="x-none" sz="1867" dirty="0"/>
              <a:t>Factores testiculares: defectos genéticos en el cromosoma Y (</a:t>
            </a:r>
            <a:r>
              <a:rPr lang="x-none" sz="1867" dirty="0" err="1"/>
              <a:t>microdelecciones</a:t>
            </a:r>
            <a:r>
              <a:rPr lang="x-none" sz="1867" dirty="0"/>
              <a:t> del cromosoma Y), conjunto anormal de cromosomas, varicocele, </a:t>
            </a:r>
            <a:r>
              <a:rPr lang="x-none" sz="1867" dirty="0" err="1"/>
              <a:t>tarumas</a:t>
            </a:r>
            <a:r>
              <a:rPr lang="x-none" sz="1867" dirty="0"/>
              <a:t>, hidroceles, orquitis, varicocele.</a:t>
            </a:r>
          </a:p>
          <a:p>
            <a:pPr marL="1231848" lvl="1" indent="-342891">
              <a:buFont typeface="Arial" panose="020B0604020202020204" pitchFamily="34" charset="0"/>
              <a:buChar char="•"/>
            </a:pPr>
            <a:r>
              <a:rPr lang="x-none" sz="1867" dirty="0"/>
              <a:t>Factores </a:t>
            </a:r>
            <a:r>
              <a:rPr lang="x-none" sz="1867" dirty="0" err="1"/>
              <a:t>pos</a:t>
            </a:r>
            <a:r>
              <a:rPr lang="x-none" sz="1867" dirty="0"/>
              <a:t>-testicular: obstrucción de conductos deferentes, infecciones (prostatitis), eyaculación precoz, impotencia, defecto </a:t>
            </a:r>
            <a:r>
              <a:rPr lang="x-none" sz="1867" dirty="0" err="1"/>
              <a:t>acrosomal</a:t>
            </a:r>
            <a:r>
              <a:rPr lang="x-none" sz="1867" dirty="0"/>
              <a:t>, defecto de penetración al óvulo,  estreches uretral.</a:t>
            </a:r>
          </a:p>
        </p:txBody>
      </p:sp>
      <p:pic>
        <p:nvPicPr>
          <p:cNvPr id="3074" name="Picture 2" descr="Resultado de imagen para infertilidad masculina">
            <a:extLst>
              <a:ext uri="{FF2B5EF4-FFF2-40B4-BE49-F238E27FC236}">
                <a16:creationId xmlns:a16="http://schemas.microsoft.com/office/drawing/2014/main" id="{F4F76679-6723-4B27-A620-37D27B48C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9" b="13200"/>
          <a:stretch/>
        </p:blipFill>
        <p:spPr bwMode="auto">
          <a:xfrm>
            <a:off x="3771016" y="4603853"/>
            <a:ext cx="5982584" cy="170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268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 anchorCtr="0">
            <a:noAutofit/>
          </a:bodyPr>
          <a:lstStyle/>
          <a:p>
            <a:pPr indent="-338650">
              <a:spcBef>
                <a:spcPts val="0"/>
              </a:spcBef>
              <a:buClr>
                <a:srgbClr val="002F8E"/>
              </a:buClr>
              <a:buSzPts val="4000"/>
            </a:pPr>
            <a:r>
              <a:rPr lang="es-MX" dirty="0"/>
              <a:t>INMUNOPATOLOGÍA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t" anchorCtr="0">
            <a:noAutofit/>
          </a:bodyPr>
          <a:lstStyle/>
          <a:p>
            <a:pPr marL="455930" indent="-455930">
              <a:spcBef>
                <a:spcPts val="0"/>
              </a:spcBef>
            </a:pPr>
            <a:r>
              <a:rPr lang="es-ES" sz="2650" dirty="0">
                <a:solidFill>
                  <a:schemeClr val="dk1"/>
                </a:solidFill>
                <a:sym typeface="Arial"/>
              </a:rPr>
              <a:t>Producción de </a:t>
            </a:r>
            <a:r>
              <a:rPr lang="es-ES" sz="2650" dirty="0"/>
              <a:t>A</a:t>
            </a:r>
            <a:r>
              <a:rPr lang="es-ES" sz="2650" dirty="0">
                <a:solidFill>
                  <a:schemeClr val="dk1"/>
                </a:solidFill>
                <a:sym typeface="Arial"/>
              </a:rPr>
              <a:t>c IgE contra componentes del esperma</a:t>
            </a:r>
            <a:r>
              <a:rPr lang="es-ES" sz="2650" dirty="0"/>
              <a:t> (espermatozoides).</a:t>
            </a:r>
            <a:endParaRPr lang="en-US" sz="2650" dirty="0"/>
          </a:p>
          <a:p>
            <a:pPr marL="608965" indent="-608965">
              <a:spcBef>
                <a:spcPts val="0"/>
              </a:spcBef>
            </a:pPr>
            <a:endParaRPr lang="es-ES" sz="2667" dirty="0"/>
          </a:p>
          <a:p>
            <a:pPr marL="379730" indent="-379730">
              <a:spcBef>
                <a:spcPts val="0"/>
              </a:spcBef>
            </a:pPr>
            <a:r>
              <a:rPr lang="es-ES" sz="2650" dirty="0">
                <a:solidFill>
                  <a:schemeClr val="dk1"/>
                </a:solidFill>
                <a:sym typeface="Arial"/>
              </a:rPr>
              <a:t>Aborto espontaneo o repetitivo: pérdida de dos o más productos. </a:t>
            </a:r>
            <a:endParaRPr lang="es-ES" sz="2650" dirty="0">
              <a:solidFill>
                <a:schemeClr val="dk1"/>
              </a:solidFill>
            </a:endParaRPr>
          </a:p>
          <a:p>
            <a:pPr marL="875665" lvl="1" indent="-34226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133" dirty="0"/>
              <a:t>Alteraciones endocrinas. </a:t>
            </a:r>
          </a:p>
          <a:p>
            <a:pPr marL="875665" lvl="1" indent="-34226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133" dirty="0">
                <a:solidFill>
                  <a:schemeClr val="dk1"/>
                </a:solidFill>
                <a:sym typeface="Arial"/>
              </a:rPr>
              <a:t>Contacto directo del trofoblasto con macrófagos, células </a:t>
            </a:r>
            <a:r>
              <a:rPr lang="es-ES" sz="2133" dirty="0" err="1">
                <a:solidFill>
                  <a:schemeClr val="dk1"/>
                </a:solidFill>
                <a:sym typeface="Arial"/>
              </a:rPr>
              <a:t>dentriticas</a:t>
            </a:r>
            <a:r>
              <a:rPr lang="es-ES" sz="2133" dirty="0">
                <a:solidFill>
                  <a:schemeClr val="dk1"/>
                </a:solidFill>
                <a:sym typeface="Arial"/>
              </a:rPr>
              <a:t> o linfocitos T.</a:t>
            </a:r>
            <a:endParaRPr lang="es-ES" sz="2133" dirty="0">
              <a:solidFill>
                <a:schemeClr val="dk1"/>
              </a:solidFill>
            </a:endParaRPr>
          </a:p>
          <a:p>
            <a:pPr marL="875665" lvl="1" indent="-34226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133" dirty="0"/>
              <a:t>Activación de </a:t>
            </a:r>
            <a:r>
              <a:rPr lang="es-ES" sz="2133" dirty="0" err="1"/>
              <a:t>NKs</a:t>
            </a:r>
            <a:r>
              <a:rPr lang="es-ES" sz="2133" dirty="0"/>
              <a:t>.</a:t>
            </a:r>
          </a:p>
          <a:p>
            <a:pPr marL="380365" indent="-380365">
              <a:spcBef>
                <a:spcPts val="0"/>
              </a:spcBef>
            </a:pPr>
            <a:endParaRPr lang="es-ES" sz="2667" dirty="0">
              <a:solidFill>
                <a:schemeClr val="dk1"/>
              </a:solidFill>
            </a:endParaRPr>
          </a:p>
          <a:p>
            <a:pPr marL="380365" indent="-380365">
              <a:spcBef>
                <a:spcPts val="0"/>
              </a:spcBef>
            </a:pPr>
            <a:r>
              <a:rPr lang="es-ES" sz="2667" dirty="0"/>
              <a:t>Ac anti-fosfolípidos presentes en la membrana del trofoblasto. </a:t>
            </a:r>
          </a:p>
          <a:p>
            <a:pPr marL="380365" indent="-380365">
              <a:spcBef>
                <a:spcPts val="0"/>
              </a:spcBef>
            </a:pPr>
            <a:endParaRPr lang="es-ES" sz="2667" dirty="0">
              <a:solidFill>
                <a:schemeClr val="dk1"/>
              </a:solidFill>
            </a:endParaRPr>
          </a:p>
          <a:p>
            <a:pPr marL="380365" indent="-380365">
              <a:spcBef>
                <a:spcPts val="0"/>
              </a:spcBef>
            </a:pPr>
            <a:r>
              <a:rPr lang="es-ES" sz="2667" dirty="0"/>
              <a:t>Generación de Ac contra hormonas y moléculas asociadas a la fertilidad. </a:t>
            </a:r>
            <a:endParaRPr sz="2667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501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839</Words>
  <Application>Microsoft Office PowerPoint</Application>
  <PresentationFormat>Widescreen</PresentationFormat>
  <Paragraphs>100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Tema de Office</vt:lpstr>
      <vt:lpstr>1_Tema de Office</vt:lpstr>
      <vt:lpstr>Infertilidad </vt:lpstr>
      <vt:lpstr>DEFINICIÓN</vt:lpstr>
      <vt:lpstr>ANTECEDENTES HISTÓRICOS</vt:lpstr>
      <vt:lpstr>ANTECEDENTES HISTÓRICOS</vt:lpstr>
      <vt:lpstr>EPIDEMIOLOGÍA</vt:lpstr>
      <vt:lpstr>ETIOLOGÍA</vt:lpstr>
      <vt:lpstr>FISIOPATOLOGÍA</vt:lpstr>
      <vt:lpstr>FISIOPATOLOGÍA</vt:lpstr>
      <vt:lpstr>INMUNOPATOLOGÍA</vt:lpstr>
      <vt:lpstr>MANIFESTACIONES CLÍNICAS</vt:lpstr>
      <vt:lpstr>DIAGNÓSTICO</vt:lpstr>
      <vt:lpstr>DIAGNÓSTICO</vt:lpstr>
      <vt:lpstr>TRATAMIENTO Y CONTROL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Infertilidad </dc:title>
  <dc:creator>maritza barajas</dc:creator>
  <cp:lastModifiedBy>maritza barajas</cp:lastModifiedBy>
  <cp:revision>3</cp:revision>
  <dcterms:created xsi:type="dcterms:W3CDTF">2018-01-08T23:17:18Z</dcterms:created>
  <dcterms:modified xsi:type="dcterms:W3CDTF">2018-01-10T02:33:10Z</dcterms:modified>
</cp:coreProperties>
</file>