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>
      <p:cViewPr varScale="1">
        <p:scale>
          <a:sx n="75" d="100"/>
          <a:sy n="75" d="100"/>
        </p:scale>
        <p:origin x="34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BB9EE-780A-4E79-AEDD-2178E8ABE410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ED3E2-1EAC-4940-B95A-025FEC2760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3396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EFC93-9932-4EC4-B9A3-55AB94EEB0A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170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EFC93-9932-4EC4-B9A3-55AB94EEB0A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439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EFC93-9932-4EC4-B9A3-55AB94EEB0A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401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EFC93-9932-4EC4-B9A3-55AB94EEB0A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02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EFC93-9932-4EC4-B9A3-55AB94EEB0A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090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EFC93-9932-4EC4-B9A3-55AB94EEB0A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40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b="1" u="sng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EFC93-9932-4EC4-B9A3-55AB94EEB0A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803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EFC93-9932-4EC4-B9A3-55AB94EEB0A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839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tif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771299-7E2C-498D-B6DE-41764D1AB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D977C5-795B-45AB-81B1-6CF84B1A6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BFA54F-3D9C-4C2F-857F-40925B407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11C9-CA2B-4603-9FEF-DFC2DC538930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6886B7-AC6C-4649-BFDA-C54856D85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AD97AA-A2B7-4349-90FF-DDFCCCD93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52ED-FAD7-4DDE-9BEA-DE4DCFC156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9044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397FB2-7F57-4159-A5FD-E4B7AF866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6B8203-6245-4EBD-86DF-D88751873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399594-FEBB-40BF-B104-83C818AD4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11C9-CA2B-4603-9FEF-DFC2DC538930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56C3EA-2FA3-4B08-B853-15F46F72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E8480E-AB4F-4952-BB57-9A7101425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52ED-FAD7-4DDE-9BEA-DE4DCFC156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7829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E665930-BDD2-4DB6-8480-0B796FFA6B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43E560D-8573-4A48-A938-6F081D159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02645F-43D3-494E-8546-F958113C2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11C9-CA2B-4603-9FEF-DFC2DC538930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9B1838-F5CF-4FEA-8385-0F1BC3713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4FDC4D-290D-4F49-A365-ACA0C8DD5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52ED-FAD7-4DDE-9BEA-DE4DCFC156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1142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im.uas.edu.mx/files/img/LOGOS/aguila_colo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46" y="183595"/>
            <a:ext cx="1344149" cy="147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4f0803b3509dc4a60f4cbac0f92a6f12.png (1596×1498)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024" y="181768"/>
            <a:ext cx="1715531" cy="147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CuadroTexto"/>
          <p:cNvSpPr txBox="1"/>
          <p:nvPr userDrawn="1"/>
        </p:nvSpPr>
        <p:spPr>
          <a:xfrm>
            <a:off x="3710258" y="306123"/>
            <a:ext cx="47714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Trebuchet MS" pitchFamily="34" charset="0"/>
              </a:rPr>
              <a:t>Universidad Autónoma de Sinaloa</a:t>
            </a:r>
          </a:p>
          <a:p>
            <a:pPr algn="ctr"/>
            <a:r>
              <a:rPr lang="es-MX" sz="2400" dirty="0">
                <a:solidFill>
                  <a:schemeClr val="tx1"/>
                </a:solidFill>
                <a:latin typeface="Trebuchet MS" pitchFamily="34" charset="0"/>
              </a:rPr>
              <a:t>Facultad</a:t>
            </a:r>
            <a:r>
              <a:rPr lang="es-MX" sz="2400" baseline="0" dirty="0">
                <a:solidFill>
                  <a:schemeClr val="tx1"/>
                </a:solidFill>
                <a:latin typeface="Trebuchet MS" pitchFamily="34" charset="0"/>
              </a:rPr>
              <a:t> de Medicina</a:t>
            </a:r>
          </a:p>
          <a:p>
            <a:pPr algn="ctr"/>
            <a:r>
              <a:rPr lang="es-MX" sz="2400" baseline="0" dirty="0">
                <a:solidFill>
                  <a:schemeClr val="tx1"/>
                </a:solidFill>
                <a:latin typeface="Trebuchet MS" pitchFamily="34" charset="0"/>
              </a:rPr>
              <a:t>Licenciatura en Médico General</a:t>
            </a:r>
          </a:p>
        </p:txBody>
      </p:sp>
      <p:grpSp>
        <p:nvGrpSpPr>
          <p:cNvPr id="25" name="24 Grupo"/>
          <p:cNvGrpSpPr/>
          <p:nvPr userDrawn="1"/>
        </p:nvGrpSpPr>
        <p:grpSpPr>
          <a:xfrm>
            <a:off x="-3253927" y="2084851"/>
            <a:ext cx="18349216" cy="3003199"/>
            <a:chOff x="-2440445" y="1825911"/>
            <a:chExt cx="13761912" cy="3003199"/>
          </a:xfrm>
        </p:grpSpPr>
        <p:sp>
          <p:nvSpPr>
            <p:cNvPr id="23" name="22 Onda"/>
            <p:cNvSpPr/>
            <p:nvPr userDrawn="1"/>
          </p:nvSpPr>
          <p:spPr>
            <a:xfrm rot="11206739">
              <a:off x="-2440445" y="1899355"/>
              <a:ext cx="13609512" cy="2777355"/>
            </a:xfrm>
            <a:prstGeom prst="wave">
              <a:avLst>
                <a:gd name="adj1" fmla="val 20000"/>
                <a:gd name="adj2" fmla="val -7391"/>
              </a:avLst>
            </a:prstGeom>
            <a:solidFill>
              <a:srgbClr val="7030A0">
                <a:alpha val="6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/>
            </a:p>
          </p:txBody>
        </p:sp>
        <p:sp>
          <p:nvSpPr>
            <p:cNvPr id="24" name="23 Onda"/>
            <p:cNvSpPr/>
            <p:nvPr userDrawn="1"/>
          </p:nvSpPr>
          <p:spPr>
            <a:xfrm rot="10596159" flipH="1">
              <a:off x="-2288045" y="2051755"/>
              <a:ext cx="13609512" cy="2777355"/>
            </a:xfrm>
            <a:prstGeom prst="wave">
              <a:avLst>
                <a:gd name="adj1" fmla="val 20000"/>
                <a:gd name="adj2" fmla="val -7391"/>
              </a:avLst>
            </a:prstGeom>
            <a:solidFill>
              <a:srgbClr val="08AC6E">
                <a:alpha val="6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/>
            </a:p>
          </p:txBody>
        </p:sp>
        <p:sp>
          <p:nvSpPr>
            <p:cNvPr id="20" name="19 Onda"/>
            <p:cNvSpPr/>
            <p:nvPr userDrawn="1"/>
          </p:nvSpPr>
          <p:spPr>
            <a:xfrm>
              <a:off x="0" y="1825911"/>
              <a:ext cx="9144000" cy="2520280"/>
            </a:xfrm>
            <a:prstGeom prst="wave">
              <a:avLst/>
            </a:prstGeom>
            <a:solidFill>
              <a:srgbClr val="002F8E">
                <a:alpha val="4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/>
            </a:p>
          </p:txBody>
        </p:sp>
      </p:grpSp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914400" y="2564905"/>
            <a:ext cx="10363200" cy="2061853"/>
          </a:xfrm>
        </p:spPr>
        <p:txBody>
          <a:bodyPr anchor="ctr"/>
          <a:lstStyle>
            <a:lvl1pPr>
              <a:defRPr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pic>
        <p:nvPicPr>
          <p:cNvPr id="2053" name="Picture 5" descr="C:\Users\DELL\Desktop\Imágenes Tiff Palette\Logo Oficial Con Letras (2).t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41" y="5596685"/>
            <a:ext cx="1728191" cy="114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3657600" y="5278355"/>
            <a:ext cx="8534400" cy="550912"/>
          </a:xfrm>
        </p:spPr>
        <p:txBody>
          <a:bodyPr/>
          <a:lstStyle>
            <a:lvl1pPr marL="0" indent="0" algn="r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Nombre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52484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10" name="9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7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524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8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10" name="9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11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578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10" name="9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11" name="10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12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455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rgbClr val="002F8E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rgbClr val="002F8E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12" name="11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13" name="12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14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56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8" name="7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9" name="8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10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571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8" name="7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9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936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9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11" name="10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12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028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C4A43-D5EF-4B30-BD6E-CCF43C7CC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726D15-A46A-49EA-9E90-6DFB936A0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68527B-8B7D-4950-AFD1-2FE3043DC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11C9-CA2B-4603-9FEF-DFC2DC538930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B9CDAB-0E20-4433-B6A8-BF5A86C75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553723-09B5-4F9F-957F-E23ACC5DE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52ED-FAD7-4DDE-9BEA-DE4DCFC156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6380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9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11" name="10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12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040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9" name="8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10" name="9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11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321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9" name="8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10" name="9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11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74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72D1D4-D5F3-41EF-836C-556A65B8B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32C72D-252B-41EF-ADD7-1E23A1B39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6F4CC0-CEC5-4278-A3D1-DB51DEB9B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11C9-CA2B-4603-9FEF-DFC2DC538930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8FB0F3-8141-4254-A599-A4025C952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166C5D-6BBF-4512-8521-E1A41D66A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52ED-FAD7-4DDE-9BEA-DE4DCFC156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4249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C52F04-6B12-4C99-A502-42F97910F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2DA58A-688B-4BE4-9BE8-01C48551F2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89AAD67-F14F-48F9-A349-5D9EE03FD5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562E39-F48E-475C-9373-55B6721B2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11C9-CA2B-4603-9FEF-DFC2DC538930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FC90340-06A7-481A-BB8F-D502E0EC1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3BD6133-1A4D-4659-96FA-83C4B0CF2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52ED-FAD7-4DDE-9BEA-DE4DCFC156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039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AD92B4-DB27-4192-AAC7-4487C6A18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91247B-4660-4F9A-84D3-0FCC66188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BD045B1-2B58-4838-99BB-D3503086A4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353281-2C9A-479F-817F-A77588AA8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1C33AD1-30CB-4148-905E-C1BBC5F8E6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25D43CB-E88F-4102-A14F-9A71BAA3E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11C9-CA2B-4603-9FEF-DFC2DC538930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8A0C3E1-D353-4C50-917A-202E70728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4960F29-A4B3-4C8C-B831-4D8993C33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52ED-FAD7-4DDE-9BEA-DE4DCFC156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3716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6AD497-396C-4F75-8777-D7179C14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EB2CC4D-C5DF-49F2-AAE2-EC920C1F9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11C9-CA2B-4603-9FEF-DFC2DC538930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0A911C4-DE16-4D45-8300-833CCF506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11E61D1-7CCE-48F2-B8D8-5CEFDAA66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52ED-FAD7-4DDE-9BEA-DE4DCFC156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771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176D99E-03AD-480A-A2D3-3EFA45363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11C9-CA2B-4603-9FEF-DFC2DC538930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C695D33-4CFF-4BA6-995B-BB157883D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125382B-9B4A-45C2-800A-9704EEDAC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52ED-FAD7-4DDE-9BEA-DE4DCFC156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7263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FE499F-8D9C-4F54-B258-59A55A9F4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7BB3EA-5AFB-4DC6-A5D2-FA6336A28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A5D101-F986-462A-A207-FD40732F7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03395F4-018A-4DA3-8CFA-DBEC3E394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11C9-CA2B-4603-9FEF-DFC2DC538930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2FEA176-D59F-4ACD-B42A-386185C50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EAFBE9-9925-42DA-AC65-ADC18E124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52ED-FAD7-4DDE-9BEA-DE4DCFC156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7291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6E9CF4-A834-43C6-ABD5-5863603E6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390F1D1-CC3C-47F6-9FB8-7BAE894160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627E93A-41A6-49B5-A497-36AFCAC34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2DC5E6-C1E6-47D0-8E4E-22038F29A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11C9-CA2B-4603-9FEF-DFC2DC538930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2674BB5-9D92-493D-A385-BFD73AADD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185FB9E-1326-4C28-B2BD-CE40F5F7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52ED-FAD7-4DDE-9BEA-DE4DCFC156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2779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C6C878B-E2EA-4A44-8623-E176F2666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8451D7-EBBD-46CE-9467-3503CA735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C157B6-33A0-45BE-BFBC-AF1A78BF24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711C9-CA2B-4603-9FEF-DFC2DC538930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9FEF5B-2460-4D62-BE3E-65C7A6207D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46EE4B-302E-46FC-8688-966CCFC1BD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A52ED-FAD7-4DDE-9BEA-DE4DCFC156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5442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F7486-D4CB-4DD6-B632-F94CB04FB1EC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8519C-432C-406D-8177-7BAAB0161D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469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333" b="1" kern="1200" cap="none" spc="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solidFill>
            <a:srgbClr val="002F8E"/>
          </a:soli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Trebuchet MS" pitchFamily="34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ctasdermo.org/es/psoriasis-bases-geneticas-patogeneticas/articulo/S0001731012005431/" TargetMode="External"/><Relationship Id="rId3" Type="http://schemas.openxmlformats.org/officeDocument/2006/relationships/hyperlink" Target="https://www.aeped.es/sites/default/files/documentos/psoriasis_0.pdf" TargetMode="External"/><Relationship Id="rId7" Type="http://schemas.openxmlformats.org/officeDocument/2006/relationships/hyperlink" Target="http://www.ecopsoriasis.com/2013/05/histostaria-de-la-psoriasis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sisbib.unmsm.edu.pe/BVRevistas/dermatologia/v18_n4/pdf/a04v18n4.pdf" TargetMode="External"/><Relationship Id="rId5" Type="http://schemas.openxmlformats.org/officeDocument/2006/relationships/hyperlink" Target="https://www.lilly.es/es/noticias/notas-de-prensa-sobre-terapeuticas-2017/dossier-sobre-psoriasis.pdf" TargetMode="External"/><Relationship Id="rId10" Type="http://schemas.openxmlformats.org/officeDocument/2006/relationships/hyperlink" Target="https://www.ncbi.nlm.nih.gov/pmc/articles/PMC1049511/" TargetMode="External"/><Relationship Id="rId4" Type="http://schemas.openxmlformats.org/officeDocument/2006/relationships/hyperlink" Target="http://www.medigraphic.com/pdfs/medintmex/mim-2016/mim162f.pdf" TargetMode="External"/><Relationship Id="rId9" Type="http://schemas.openxmlformats.org/officeDocument/2006/relationships/hyperlink" Target="http://www.nature.com/nrd/journal/v4/n1/fig_tab/nrd1607_F2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4.wdp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Psoriasis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657600" y="5253203"/>
            <a:ext cx="8534400" cy="550912"/>
          </a:xfrm>
        </p:spPr>
        <p:txBody>
          <a:bodyPr>
            <a:normAutofit lnSpcReduction="10000"/>
          </a:bodyPr>
          <a:lstStyle/>
          <a:p>
            <a:r>
              <a:rPr lang="es-MX" dirty="0"/>
              <a:t>Reyes López Jared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672064" y="5601097"/>
            <a:ext cx="5519936" cy="1241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>
              <a:defRPr/>
            </a:pPr>
            <a:r>
              <a:rPr lang="es-MX" sz="1867" dirty="0">
                <a:solidFill>
                  <a:prstClr val="black"/>
                </a:solidFill>
                <a:latin typeface="Calibri"/>
              </a:rPr>
              <a:t>Grupo: III-7</a:t>
            </a:r>
          </a:p>
          <a:p>
            <a:pPr algn="r" defTabSz="1219170">
              <a:defRPr/>
            </a:pPr>
            <a:r>
              <a:rPr lang="es-MX" sz="1867" dirty="0">
                <a:solidFill>
                  <a:prstClr val="black"/>
                </a:solidFill>
                <a:latin typeface="Calibri"/>
              </a:rPr>
              <a:t>Dr. Alejandro </a:t>
            </a:r>
            <a:r>
              <a:rPr lang="es-MX" sz="1867" dirty="0" err="1">
                <a:solidFill>
                  <a:prstClr val="black"/>
                </a:solidFill>
                <a:latin typeface="Calibri"/>
              </a:rPr>
              <a:t>Llausas</a:t>
            </a:r>
            <a:r>
              <a:rPr lang="es-MX" sz="1867" dirty="0">
                <a:solidFill>
                  <a:prstClr val="black"/>
                </a:solidFill>
                <a:latin typeface="Calibri"/>
              </a:rPr>
              <a:t> Vargas</a:t>
            </a:r>
          </a:p>
          <a:p>
            <a:pPr algn="r" defTabSz="1219170">
              <a:defRPr/>
            </a:pPr>
            <a:endParaRPr lang="es-MX" sz="1867" dirty="0">
              <a:solidFill>
                <a:prstClr val="black"/>
              </a:solidFill>
              <a:latin typeface="Calibri"/>
            </a:endParaRPr>
          </a:p>
          <a:p>
            <a:pPr algn="r" defTabSz="1219170">
              <a:defRPr/>
            </a:pPr>
            <a:r>
              <a:rPr lang="es-MX" sz="1867" dirty="0">
                <a:solidFill>
                  <a:prstClr val="black"/>
                </a:solidFill>
                <a:latin typeface="Calibri"/>
              </a:rPr>
              <a:t>Culiacán, Sinaloa a 12 de Enero de 2018</a:t>
            </a:r>
          </a:p>
        </p:txBody>
      </p:sp>
    </p:spTree>
    <p:extLst>
      <p:ext uri="{BB962C8B-B14F-4D97-AF65-F5344CB8AC3E}">
        <p14:creationId xmlns:p14="http://schemas.microsoft.com/office/powerpoint/2010/main" val="3040921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9403" y="164637"/>
            <a:ext cx="10972800" cy="1143000"/>
          </a:xfrm>
        </p:spPr>
        <p:txBody>
          <a:bodyPr/>
          <a:lstStyle/>
          <a:p>
            <a:r>
              <a:rPr lang="es-ES_tradnl" dirty="0"/>
              <a:t>TRATAMIENTO Y CONTROL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19403" y="1316765"/>
            <a:ext cx="10972800" cy="4525963"/>
          </a:xfrm>
        </p:spPr>
        <p:txBody>
          <a:bodyPr>
            <a:normAutofit/>
          </a:bodyPr>
          <a:lstStyle/>
          <a:p>
            <a:r>
              <a:rPr lang="es-MX" sz="2133" dirty="0"/>
              <a:t>No existe una norma fija de tratamiento para todos los pacientes, debiéndose decidir el tratamiento de una forma individualizada. Disponemos de tratamientos tópicos y sistémicos.</a:t>
            </a:r>
          </a:p>
          <a:p>
            <a:r>
              <a:rPr lang="es-MX" sz="2133" dirty="0"/>
              <a:t>Los tratamientos tópicos incluyen: corticoides tópicos, </a:t>
            </a:r>
            <a:r>
              <a:rPr lang="es-MX" sz="2133" dirty="0" err="1"/>
              <a:t>antralina</a:t>
            </a:r>
            <a:r>
              <a:rPr lang="es-MX" sz="2133" dirty="0"/>
              <a:t>, </a:t>
            </a:r>
            <a:r>
              <a:rPr lang="es-MX" sz="2133" dirty="0" err="1"/>
              <a:t>calcipotriol</a:t>
            </a:r>
            <a:r>
              <a:rPr lang="es-MX" sz="2133" dirty="0"/>
              <a:t>, </a:t>
            </a:r>
            <a:r>
              <a:rPr lang="es-MX" sz="2133" dirty="0" err="1"/>
              <a:t>tacalcitol</a:t>
            </a:r>
            <a:r>
              <a:rPr lang="es-MX" sz="2133" dirty="0"/>
              <a:t>, </a:t>
            </a:r>
            <a:r>
              <a:rPr lang="es-MX" sz="2133" dirty="0" err="1"/>
              <a:t>tazaroteno</a:t>
            </a:r>
            <a:r>
              <a:rPr lang="es-MX" sz="2133" dirty="0"/>
              <a:t>.</a:t>
            </a:r>
            <a:endParaRPr lang="es-ES_tradnl" sz="2133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06" t="21591" r="17330" b="67370"/>
          <a:stretch/>
        </p:blipFill>
        <p:spPr bwMode="auto">
          <a:xfrm>
            <a:off x="1679510" y="3332989"/>
            <a:ext cx="8708572" cy="107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28" t="36363" r="17329" b="48539"/>
          <a:stretch/>
        </p:blipFill>
        <p:spPr bwMode="auto">
          <a:xfrm>
            <a:off x="1679510" y="4485118"/>
            <a:ext cx="8692737" cy="147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086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BIBLIOGRAFÍA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7355" y="1417639"/>
            <a:ext cx="11617291" cy="4519232"/>
          </a:xfrm>
          <a:noFill/>
          <a:ln>
            <a:solidFill>
              <a:schemeClr val="bg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609585" indent="-609585">
              <a:buFont typeface="+mj-lt"/>
              <a:buAutoNum type="arabicPeriod"/>
            </a:pPr>
            <a:r>
              <a:rPr lang="es-ES_tradnl" sz="2533" dirty="0">
                <a:latin typeface="Arial" pitchFamily="34" charset="0"/>
                <a:cs typeface="Arial" pitchFamily="34" charset="0"/>
              </a:rPr>
              <a:t>Sescam.castillalamancha.es </a:t>
            </a:r>
            <a:r>
              <a:rPr lang="es-MX" sz="2533" dirty="0">
                <a:latin typeface="Arial" pitchFamily="34" charset="0"/>
                <a:cs typeface="Arial" pitchFamily="34" charset="0"/>
              </a:rPr>
              <a:t>[Internet]. Estados Unidos 2017 [citado 11 de enero de 2017]. Disponible en:</a:t>
            </a:r>
            <a:br>
              <a:rPr lang="es-ES_tradnl" sz="2533" dirty="0">
                <a:latin typeface="Arial" pitchFamily="34" charset="0"/>
                <a:cs typeface="Arial" pitchFamily="34" charset="0"/>
                <a:hlinkClick r:id="rId3"/>
              </a:rPr>
            </a:br>
            <a:r>
              <a:rPr lang="es-ES_tradnl" sz="2533" dirty="0">
                <a:latin typeface="Arial" pitchFamily="34" charset="0"/>
                <a:cs typeface="Arial" pitchFamily="34" charset="0"/>
                <a:hlinkClick r:id="rId3"/>
              </a:rPr>
              <a:t>https://www.aeped.es/sites/default/files/documentos/psoriasis_0.pdf</a:t>
            </a:r>
            <a:endParaRPr lang="es-ES_tradnl" sz="2533" dirty="0">
              <a:latin typeface="Arial" pitchFamily="34" charset="0"/>
              <a:cs typeface="Arial" pitchFamily="34" charset="0"/>
            </a:endParaRPr>
          </a:p>
          <a:p>
            <a:pPr marL="609585" indent="-609585">
              <a:buFont typeface="+mj-lt"/>
              <a:buAutoNum type="arabicPeriod"/>
            </a:pPr>
            <a:r>
              <a:rPr lang="es-ES_tradnl" sz="2533" dirty="0">
                <a:latin typeface="Arial" pitchFamily="34" charset="0"/>
                <a:cs typeface="Arial" pitchFamily="34" charset="0"/>
              </a:rPr>
              <a:t>Mediagraphic.com </a:t>
            </a:r>
            <a:r>
              <a:rPr lang="es-MX" sz="2533" dirty="0">
                <a:latin typeface="Arial" pitchFamily="34" charset="0"/>
                <a:cs typeface="Arial" pitchFamily="34" charset="0"/>
              </a:rPr>
              <a:t>[Internet]. Estados Unidos 2017 [citado 11 de enero de 2017]. Disponible en:</a:t>
            </a:r>
            <a:r>
              <a:rPr lang="es-ES_tradnl" sz="2533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533" dirty="0">
                <a:latin typeface="Arial" pitchFamily="34" charset="0"/>
                <a:cs typeface="Arial" pitchFamily="34" charset="0"/>
                <a:hlinkClick r:id="rId4"/>
              </a:rPr>
              <a:t>http://www.medigraphic.com/pdfs/medintmex/mim-2016/mim162f.pdf</a:t>
            </a:r>
            <a:endParaRPr lang="es-ES_tradnl" sz="2533" dirty="0">
              <a:latin typeface="Arial" pitchFamily="34" charset="0"/>
              <a:cs typeface="Arial" pitchFamily="34" charset="0"/>
            </a:endParaRPr>
          </a:p>
          <a:p>
            <a:pPr marL="609585" indent="-609585">
              <a:buFont typeface="+mj-lt"/>
              <a:buAutoNum type="arabicPeriod"/>
            </a:pPr>
            <a:r>
              <a:rPr lang="es-ES_tradnl" sz="2533" dirty="0">
                <a:latin typeface="Arial" pitchFamily="34" charset="0"/>
                <a:cs typeface="Arial" pitchFamily="34" charset="0"/>
              </a:rPr>
              <a:t>Lilly.es </a:t>
            </a:r>
            <a:r>
              <a:rPr lang="es-MX" sz="2533" dirty="0">
                <a:latin typeface="Arial" pitchFamily="34" charset="0"/>
                <a:cs typeface="Arial" pitchFamily="34" charset="0"/>
              </a:rPr>
              <a:t>[Internet]. España 2017. Dossier sobre Psoriasis, 2017 [citado 11 de enero de 2017]. Disponible en:</a:t>
            </a:r>
            <a:r>
              <a:rPr lang="es-ES_tradnl" sz="2533" dirty="0">
                <a:latin typeface="Arial" pitchFamily="34" charset="0"/>
                <a:cs typeface="Arial" pitchFamily="34" charset="0"/>
                <a:hlinkClick r:id="rId5"/>
              </a:rPr>
              <a:t>https://www.lilly.es/es/noticias/notas-de-prensa-sobre-terapeuticas-2017/dossier-sobre-psoriasis.pdf</a:t>
            </a:r>
            <a:r>
              <a:rPr lang="es-ES_tradnl" sz="2533" dirty="0">
                <a:latin typeface="Arial" pitchFamily="34" charset="0"/>
                <a:cs typeface="Arial" pitchFamily="34" charset="0"/>
              </a:rPr>
              <a:t> </a:t>
            </a:r>
            <a:endParaRPr lang="es-MX" sz="2533" dirty="0">
              <a:latin typeface="Arial" pitchFamily="34" charset="0"/>
              <a:cs typeface="Arial" pitchFamily="34" charset="0"/>
            </a:endParaRPr>
          </a:p>
          <a:p>
            <a:pPr marL="609585" indent="-609585">
              <a:buFont typeface="+mj-lt"/>
              <a:buAutoNum type="arabicPeriod"/>
            </a:pPr>
            <a:r>
              <a:rPr lang="es-ES_tradnl" sz="2533" dirty="0">
                <a:latin typeface="Arial" pitchFamily="34" charset="0"/>
                <a:cs typeface="Arial" pitchFamily="34" charset="0"/>
              </a:rPr>
              <a:t>Sisbib.unmsm.edu.pe [Internet]. Madrid, Revista de Dermatología, 2017 [citado 11 de enero de 2017]. Disponible en:</a:t>
            </a:r>
            <a:br>
              <a:rPr lang="es-ES_tradnl" sz="2533" dirty="0">
                <a:latin typeface="Arial" pitchFamily="34" charset="0"/>
                <a:cs typeface="Arial" pitchFamily="34" charset="0"/>
                <a:hlinkClick r:id="rId6"/>
              </a:rPr>
            </a:br>
            <a:r>
              <a:rPr lang="es-ES_tradnl" sz="2533" dirty="0">
                <a:latin typeface="Arial" pitchFamily="34" charset="0"/>
                <a:cs typeface="Arial" pitchFamily="34" charset="0"/>
                <a:hlinkClick r:id="rId6"/>
              </a:rPr>
              <a:t>http://sisbib.unmsm.edu.pe/BVRevistas/dermatologia/v18_n4/pdf/a04v18n4.pdf</a:t>
            </a:r>
            <a:endParaRPr lang="es-ES_tradnl" sz="2533" dirty="0">
              <a:latin typeface="Arial" pitchFamily="34" charset="0"/>
              <a:cs typeface="Arial" pitchFamily="34" charset="0"/>
            </a:endParaRPr>
          </a:p>
          <a:p>
            <a:pPr marL="609585" indent="-609585">
              <a:buFont typeface="+mj-lt"/>
              <a:buAutoNum type="arabicPeriod"/>
            </a:pPr>
            <a:r>
              <a:rPr lang="es-MX" sz="2533" dirty="0">
                <a:latin typeface="Arial" pitchFamily="34" charset="0"/>
                <a:cs typeface="Arial" pitchFamily="34" charset="0"/>
              </a:rPr>
              <a:t>Ecopsoriasis.com [Internet]. Inglaterra, Revista de Dermatología</a:t>
            </a:r>
            <a:r>
              <a:rPr lang="en-US" sz="2533" dirty="0">
                <a:latin typeface="Arial" pitchFamily="34" charset="0"/>
                <a:cs typeface="Arial" pitchFamily="34" charset="0"/>
              </a:rPr>
              <a:t>, 2012.</a:t>
            </a:r>
            <a:r>
              <a:rPr lang="es-MX" sz="2533" dirty="0">
                <a:latin typeface="Arial" pitchFamily="34" charset="0"/>
                <a:cs typeface="Arial" pitchFamily="34" charset="0"/>
              </a:rPr>
              <a:t> [citado 11 de enero de 2017]. Disponible en: </a:t>
            </a:r>
            <a:r>
              <a:rPr lang="es-MX" sz="2533" dirty="0">
                <a:latin typeface="Arial" pitchFamily="34" charset="0"/>
                <a:cs typeface="Arial" pitchFamily="34" charset="0"/>
                <a:hlinkClick r:id="rId7"/>
              </a:rPr>
              <a:t>www.ecopsoriasis.com/2013/05/histostaria-de-la-psoriasis.html</a:t>
            </a:r>
            <a:r>
              <a:rPr lang="es-MX" sz="2533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609585" indent="-609585">
              <a:buFont typeface="+mj-lt"/>
              <a:buAutoNum type="arabicPeriod"/>
            </a:pPr>
            <a:r>
              <a:rPr lang="es-MX" sz="2533" dirty="0">
                <a:latin typeface="Arial" pitchFamily="34" charset="0"/>
                <a:cs typeface="Arial" pitchFamily="34" charset="0"/>
              </a:rPr>
              <a:t>Actasdermo.org [Internet]. Madrid, Bases genéticas patogénicas, 2017 [citado 11 de enero de 2017]. Disponible en:</a:t>
            </a:r>
            <a:endParaRPr lang="es-MX" sz="2533" dirty="0">
              <a:latin typeface="Arial" pitchFamily="34" charset="0"/>
              <a:cs typeface="Arial" pitchFamily="34" charset="0"/>
              <a:hlinkClick r:id="rId8"/>
            </a:endParaRPr>
          </a:p>
          <a:p>
            <a:pPr marL="609585" indent="-609585">
              <a:buFont typeface="+mj-lt"/>
              <a:buAutoNum type="arabicPeriod"/>
            </a:pPr>
            <a:r>
              <a:rPr lang="es-MX" sz="2533" dirty="0">
                <a:latin typeface="Arial" pitchFamily="34" charset="0"/>
                <a:cs typeface="Arial" pitchFamily="34" charset="0"/>
                <a:hlinkClick r:id="rId8"/>
              </a:rPr>
              <a:t>http://www.actasdermo.org/es/psoriasis-bases-geneticas-patogeneticas/articulo/S0001731012005431/</a:t>
            </a:r>
            <a:endParaRPr lang="es-MX" sz="2533" dirty="0">
              <a:latin typeface="Arial" pitchFamily="34" charset="0"/>
              <a:cs typeface="Arial" pitchFamily="34" charset="0"/>
            </a:endParaRPr>
          </a:p>
          <a:p>
            <a:pPr marL="609585" indent="-609585">
              <a:buFont typeface="+mj-lt"/>
              <a:buAutoNum type="arabicPeriod"/>
            </a:pPr>
            <a:r>
              <a:rPr lang="es-MX" sz="2533" dirty="0">
                <a:latin typeface="Arial" pitchFamily="34" charset="0"/>
                <a:cs typeface="Arial" pitchFamily="34" charset="0"/>
              </a:rPr>
              <a:t>Nature.com [Internet]. Estados unidos: 2012 [actualizado 2014; citado 6 Dic 2014].  Disponible: </a:t>
            </a:r>
            <a:r>
              <a:rPr lang="es-MX" sz="2533" dirty="0">
                <a:latin typeface="Arial" pitchFamily="34" charset="0"/>
                <a:cs typeface="Arial" pitchFamily="34" charset="0"/>
                <a:hlinkClick r:id="rId9"/>
              </a:rPr>
              <a:t>http://www.nature.com/nrd/journal/v4/n1/fig_tab/nrd1607_F2.html</a:t>
            </a:r>
            <a:r>
              <a:rPr lang="es-MX" sz="2533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609585" indent="-609585">
              <a:buFont typeface="+mj-lt"/>
              <a:buAutoNum type="arabicPeriod"/>
            </a:pPr>
            <a:r>
              <a:rPr lang="es-MX" sz="2533" dirty="0">
                <a:latin typeface="Arial" pitchFamily="34" charset="0"/>
                <a:cs typeface="Arial" pitchFamily="34" charset="0"/>
              </a:rPr>
              <a:t>NCBI.nlm.nih.gov [Internet]. Estados Unidos: 2017. [citado 11 de enero de 2017]. Disponible en:</a:t>
            </a:r>
            <a:br>
              <a:rPr lang="es-MX" sz="2533" dirty="0">
                <a:latin typeface="Arial" pitchFamily="34" charset="0"/>
                <a:cs typeface="Arial" pitchFamily="34" charset="0"/>
              </a:rPr>
            </a:br>
            <a:r>
              <a:rPr lang="es-MX" sz="2533" dirty="0">
                <a:latin typeface="Arial" pitchFamily="34" charset="0"/>
                <a:cs typeface="Arial" pitchFamily="34" charset="0"/>
                <a:hlinkClick r:id="rId10"/>
              </a:rPr>
              <a:t>https://www.ncbi.nlm.nih.gov/pmc/articles/PMC1049511/</a:t>
            </a:r>
            <a:r>
              <a:rPr lang="es-MX" sz="2533" dirty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Font typeface="+mj-lt"/>
              <a:buAutoNum type="arabicPeriod"/>
            </a:pPr>
            <a:endParaRPr lang="es-ES_tradnl" sz="2400" dirty="0"/>
          </a:p>
          <a:p>
            <a:pPr>
              <a:buFont typeface="+mj-lt"/>
              <a:buAutoNum type="arabicPeriod"/>
            </a:pPr>
            <a:endParaRPr lang="es-ES_tradnl" sz="2400" dirty="0"/>
          </a:p>
          <a:p>
            <a:pPr>
              <a:buFont typeface="+mj-lt"/>
              <a:buAutoNum type="arabicPeriod"/>
            </a:pP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3488142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DEFINICIÓN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0075" y="1417639"/>
            <a:ext cx="10972800" cy="4525963"/>
          </a:xfrm>
        </p:spPr>
        <p:txBody>
          <a:bodyPr>
            <a:normAutofit/>
          </a:bodyPr>
          <a:lstStyle/>
          <a:p>
            <a:pPr algn="just"/>
            <a:r>
              <a:rPr lang="es-MX" sz="2400" dirty="0"/>
              <a:t>«La psoriasis es una enfermedad cutánea hereditaria </a:t>
            </a:r>
            <a:r>
              <a:rPr lang="es-MX" sz="2400" dirty="0" err="1"/>
              <a:t>eritematodescamativa</a:t>
            </a:r>
            <a:r>
              <a:rPr lang="es-MX" sz="2400" dirty="0"/>
              <a:t>. Se caracteriza por lesiones bien definidas con escamas típicas blanco-nacaradas»</a:t>
            </a:r>
          </a:p>
          <a:p>
            <a:pPr algn="just"/>
            <a:endParaRPr lang="es-ES_tradnl" sz="2400" dirty="0"/>
          </a:p>
          <a:p>
            <a:pPr algn="just"/>
            <a:r>
              <a:rPr lang="es-MX" sz="2400" dirty="0"/>
              <a:t>«Es una enfermedad inflamatoria crónica, caracterizada por alteraciones en </a:t>
            </a:r>
            <a:r>
              <a:rPr lang="es-MX" sz="2400" dirty="0" err="1"/>
              <a:t>en</a:t>
            </a:r>
            <a:r>
              <a:rPr lang="es-MX" sz="2400" dirty="0"/>
              <a:t> la diferenciación y crecimiento epidérmico, además </a:t>
            </a:r>
            <a:br>
              <a:rPr lang="es-MX" sz="2400" dirty="0"/>
            </a:br>
            <a:r>
              <a:rPr lang="es-MX" sz="2400" dirty="0"/>
              <a:t>de alteraciones bioquímicas, inmunitarias y vasculares.»</a:t>
            </a:r>
            <a:endParaRPr lang="es-ES_tradnl" sz="2400" dirty="0"/>
          </a:p>
        </p:txBody>
      </p:sp>
      <p:pic>
        <p:nvPicPr>
          <p:cNvPr id="1028" name="Picture 4" descr="Resultado de imagen para Psoria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578" y="3813043"/>
            <a:ext cx="2806276" cy="259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321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759" y="164637"/>
            <a:ext cx="10972800" cy="1143000"/>
          </a:xfrm>
        </p:spPr>
        <p:txBody>
          <a:bodyPr/>
          <a:lstStyle/>
          <a:p>
            <a:r>
              <a:rPr lang="es-ES_tradnl" dirty="0"/>
              <a:t>ANTECEDENTES HISTÓRICOS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1664863" y="1343692"/>
            <a:ext cx="9135660" cy="4898600"/>
            <a:chOff x="611560" y="1582480"/>
            <a:chExt cx="7704032" cy="4576507"/>
          </a:xfrm>
        </p:grpSpPr>
        <p:grpSp>
          <p:nvGrpSpPr>
            <p:cNvPr id="5" name="4 Grupo"/>
            <p:cNvGrpSpPr/>
            <p:nvPr/>
          </p:nvGrpSpPr>
          <p:grpSpPr>
            <a:xfrm>
              <a:off x="1393968" y="1582480"/>
              <a:ext cx="6921624" cy="1767416"/>
              <a:chOff x="1369407" y="1861216"/>
              <a:chExt cx="6921624" cy="1767416"/>
            </a:xfrm>
          </p:grpSpPr>
          <p:grpSp>
            <p:nvGrpSpPr>
              <p:cNvPr id="20" name="19 Grupo"/>
              <p:cNvGrpSpPr/>
              <p:nvPr/>
            </p:nvGrpSpPr>
            <p:grpSpPr>
              <a:xfrm>
                <a:off x="3218714" y="2132856"/>
                <a:ext cx="5072317" cy="1443642"/>
                <a:chOff x="2339750" y="0"/>
                <a:chExt cx="4672026" cy="1981282"/>
              </a:xfrm>
            </p:grpSpPr>
            <p:sp>
              <p:nvSpPr>
                <p:cNvPr id="24" name="23 Flecha derecha"/>
                <p:cNvSpPr/>
                <p:nvPr/>
              </p:nvSpPr>
              <p:spPr>
                <a:xfrm>
                  <a:off x="2339750" y="0"/>
                  <a:ext cx="4672026" cy="1981282"/>
                </a:xfrm>
                <a:prstGeom prst="rightArrow">
                  <a:avLst>
                    <a:gd name="adj1" fmla="val 75000"/>
                    <a:gd name="adj2" fmla="val 50000"/>
                  </a:avLst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</p:sp>
            <p:sp>
              <p:nvSpPr>
                <p:cNvPr id="25" name="Flecha derecha 4"/>
                <p:cNvSpPr/>
                <p:nvPr/>
              </p:nvSpPr>
              <p:spPr>
                <a:xfrm>
                  <a:off x="2372711" y="235871"/>
                  <a:ext cx="4042016" cy="108024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2700" tIns="12700" rIns="12700" bIns="12700" numCol="1" spcCol="1270" anchor="t" anchorCtr="0">
                  <a:noAutofit/>
                </a:bodyPr>
                <a:lstStyle/>
                <a:p>
                  <a:pPr marL="152396" lvl="1" indent="-152396" algn="just" defTabSz="888978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FontTx/>
                    <a:buChar char="••"/>
                    <a:defRPr/>
                  </a:pPr>
                  <a:r>
                    <a:rPr lang="es-MX" sz="1867" dirty="0"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latin typeface="Arial" pitchFamily="34" charset="0"/>
                      <a:cs typeface="Arial" pitchFamily="34" charset="0"/>
                    </a:rPr>
                    <a:t>Hipócrates (460-377 </a:t>
                  </a:r>
                  <a:r>
                    <a:rPr lang="es-MX" sz="1867" dirty="0" err="1"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latin typeface="Arial" pitchFamily="34" charset="0"/>
                      <a:cs typeface="Arial" pitchFamily="34" charset="0"/>
                    </a:rPr>
                    <a:t>a.C</a:t>
                  </a:r>
                  <a:r>
                    <a:rPr lang="es-MX" sz="1867" dirty="0"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latin typeface="Arial" pitchFamily="34" charset="0"/>
                      <a:cs typeface="Arial" pitchFamily="34" charset="0"/>
                    </a:rPr>
                    <a:t>). Padre de la medicina.</a:t>
                  </a:r>
                </a:p>
                <a:p>
                  <a:pPr marL="152396" lvl="1" indent="-152396" algn="just" defTabSz="888978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FontTx/>
                    <a:buChar char="••"/>
                    <a:defRPr/>
                  </a:pPr>
                  <a:r>
                    <a:rPr lang="es-MX" sz="1867" dirty="0"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latin typeface="Arial" pitchFamily="34" charset="0"/>
                      <a:cs typeface="Arial" pitchFamily="34" charset="0"/>
                    </a:rPr>
                    <a:t>Describió lesiones descamativas de la piel, posibles enfermo de psoriasis.</a:t>
                  </a:r>
                </a:p>
              </p:txBody>
            </p:sp>
          </p:grpSp>
          <p:grpSp>
            <p:nvGrpSpPr>
              <p:cNvPr id="21" name="20 Grupo"/>
              <p:cNvGrpSpPr/>
              <p:nvPr/>
            </p:nvGrpSpPr>
            <p:grpSpPr>
              <a:xfrm>
                <a:off x="1369407" y="1861216"/>
                <a:ext cx="1855042" cy="1767416"/>
                <a:chOff x="851321" y="76388"/>
                <a:chExt cx="1493045" cy="1527252"/>
              </a:xfrm>
            </p:grpSpPr>
            <p:sp>
              <p:nvSpPr>
                <p:cNvPr id="22" name="21 Rectángulo redondeado"/>
                <p:cNvSpPr/>
                <p:nvPr/>
              </p:nvSpPr>
              <p:spPr>
                <a:xfrm>
                  <a:off x="1093621" y="76388"/>
                  <a:ext cx="1250745" cy="1377511"/>
                </a:xfrm>
                <a:prstGeom prst="round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3" name="22 Rectángulo"/>
                <p:cNvSpPr/>
                <p:nvPr/>
              </p:nvSpPr>
              <p:spPr>
                <a:xfrm>
                  <a:off x="851321" y="76388"/>
                  <a:ext cx="1412041" cy="152725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57480" tIns="78740" rIns="157480" bIns="78740" numCol="1" spcCol="1270" anchor="ctr" anchorCtr="0">
                  <a:noAutofit/>
                </a:bodyPr>
                <a:lstStyle/>
                <a:p>
                  <a:pPr algn="ctr" defTabSz="183722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endParaRPr lang="es-MX" sz="4133" dirty="0">
                    <a:solidFill>
                      <a:prstClr val="white"/>
                    </a:solidFill>
                    <a:latin typeface="Segoe UI" pitchFamily="34" charset="0"/>
                    <a:cs typeface="Segoe UI" pitchFamily="34" charset="0"/>
                  </a:endParaRPr>
                </a:p>
              </p:txBody>
            </p:sp>
          </p:grpSp>
        </p:grpSp>
        <p:grpSp>
          <p:nvGrpSpPr>
            <p:cNvPr id="6" name="5 Grupo"/>
            <p:cNvGrpSpPr/>
            <p:nvPr/>
          </p:nvGrpSpPr>
          <p:grpSpPr>
            <a:xfrm>
              <a:off x="1229311" y="2995936"/>
              <a:ext cx="6595464" cy="1680028"/>
              <a:chOff x="1158941" y="4378746"/>
              <a:chExt cx="6249139" cy="1680028"/>
            </a:xfrm>
          </p:grpSpPr>
          <p:grpSp>
            <p:nvGrpSpPr>
              <p:cNvPr id="14" name="13 Grupo"/>
              <p:cNvGrpSpPr/>
              <p:nvPr/>
            </p:nvGrpSpPr>
            <p:grpSpPr>
              <a:xfrm>
                <a:off x="2736054" y="4570688"/>
                <a:ext cx="4672026" cy="1296144"/>
                <a:chOff x="2367518" y="1848030"/>
                <a:chExt cx="4672026" cy="1680028"/>
              </a:xfrm>
            </p:grpSpPr>
            <p:sp>
              <p:nvSpPr>
                <p:cNvPr id="18" name="17 Flecha derecha"/>
                <p:cNvSpPr/>
                <p:nvPr/>
              </p:nvSpPr>
              <p:spPr>
                <a:xfrm>
                  <a:off x="2367518" y="1848030"/>
                  <a:ext cx="4672026" cy="1680028"/>
                </a:xfrm>
                <a:prstGeom prst="rightArrow">
                  <a:avLst>
                    <a:gd name="adj1" fmla="val 75000"/>
                    <a:gd name="adj2" fmla="val 50000"/>
                  </a:avLst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</p:sp>
            <p:sp>
              <p:nvSpPr>
                <p:cNvPr id="19" name="Flecha derecha 4"/>
                <p:cNvSpPr/>
                <p:nvPr/>
              </p:nvSpPr>
              <p:spPr>
                <a:xfrm>
                  <a:off x="2456579" y="1990460"/>
                  <a:ext cx="4433844" cy="69758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2700" tIns="12700" rIns="12700" bIns="12700" numCol="1" spcCol="1270" anchor="t" anchorCtr="0">
                  <a:noAutofit/>
                </a:bodyPr>
                <a:lstStyle/>
                <a:p>
                  <a:pPr marL="152396" lvl="1" indent="-152396" defTabSz="888978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FontTx/>
                    <a:buChar char="••"/>
                    <a:defRPr/>
                  </a:pPr>
                  <a:endParaRPr lang="es-MX" sz="1867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Segoe UI" pitchFamily="34" charset="0"/>
                    <a:cs typeface="Segoe UI" pitchFamily="34" charset="0"/>
                  </a:endParaRPr>
                </a:p>
                <a:p>
                  <a:pPr marL="152396" lvl="1" indent="-152396" defTabSz="888978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FontTx/>
                    <a:buChar char="••"/>
                    <a:defRPr/>
                  </a:pPr>
                  <a:r>
                    <a:rPr lang="es-MX" sz="1867" dirty="0"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latin typeface="Arial" pitchFamily="34" charset="0"/>
                      <a:cs typeface="Arial" pitchFamily="34" charset="0"/>
                    </a:rPr>
                    <a:t>Galeno de </a:t>
                  </a:r>
                  <a:r>
                    <a:rPr lang="es-MX" sz="1867" dirty="0" err="1"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latin typeface="Arial" pitchFamily="34" charset="0"/>
                      <a:cs typeface="Arial" pitchFamily="34" charset="0"/>
                    </a:rPr>
                    <a:t>Pérgamo</a:t>
                  </a:r>
                  <a:r>
                    <a:rPr lang="es-MX" sz="1867" dirty="0"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latin typeface="Arial" pitchFamily="34" charset="0"/>
                      <a:cs typeface="Arial" pitchFamily="34" charset="0"/>
                    </a:rPr>
                    <a:t>.  (129- 200 d.C). Acuñó por primera vez el término psora, es decir, escamas</a:t>
                  </a:r>
                  <a:r>
                    <a:rPr lang="es-MX" sz="1867" dirty="0"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latin typeface="Segoe UI" pitchFamily="34" charset="0"/>
                      <a:cs typeface="Segoe UI" pitchFamily="34" charset="0"/>
                    </a:rPr>
                    <a:t>.</a:t>
                  </a:r>
                </a:p>
              </p:txBody>
            </p:sp>
          </p:grpSp>
          <p:grpSp>
            <p:nvGrpSpPr>
              <p:cNvPr id="15" name="14 Grupo"/>
              <p:cNvGrpSpPr/>
              <p:nvPr/>
            </p:nvGrpSpPr>
            <p:grpSpPr>
              <a:xfrm>
                <a:off x="1158941" y="4378746"/>
                <a:ext cx="1564817" cy="1680028"/>
                <a:chOff x="774933" y="1861672"/>
                <a:chExt cx="1564817" cy="1680028"/>
              </a:xfrm>
            </p:grpSpPr>
            <p:sp>
              <p:nvSpPr>
                <p:cNvPr id="16" name="15 Rectángulo redondeado"/>
                <p:cNvSpPr/>
                <p:nvPr/>
              </p:nvSpPr>
              <p:spPr>
                <a:xfrm>
                  <a:off x="774933" y="1861672"/>
                  <a:ext cx="1564817" cy="1680028"/>
                </a:xfrm>
                <a:prstGeom prst="round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7" name="16 Rectángulo"/>
                <p:cNvSpPr/>
                <p:nvPr/>
              </p:nvSpPr>
              <p:spPr>
                <a:xfrm>
                  <a:off x="851321" y="1938060"/>
                  <a:ext cx="1412041" cy="152725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30200" tIns="165100" rIns="330200" bIns="165100" numCol="1" spcCol="1270" anchor="ctr" anchorCtr="0">
                  <a:noAutofit/>
                </a:bodyPr>
                <a:lstStyle/>
                <a:p>
                  <a:pPr algn="ctr" defTabSz="3852237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endParaRPr lang="es-MX" sz="8666" dirty="0">
                    <a:solidFill>
                      <a:prstClr val="white"/>
                    </a:solidFill>
                    <a:latin typeface="Segoe UI" pitchFamily="34" charset="0"/>
                    <a:cs typeface="Segoe UI" pitchFamily="34" charset="0"/>
                  </a:endParaRPr>
                </a:p>
              </p:txBody>
            </p:sp>
          </p:grpSp>
        </p:grpSp>
        <p:grpSp>
          <p:nvGrpSpPr>
            <p:cNvPr id="7" name="6 Grupo"/>
            <p:cNvGrpSpPr/>
            <p:nvPr/>
          </p:nvGrpSpPr>
          <p:grpSpPr>
            <a:xfrm>
              <a:off x="611560" y="4478959"/>
              <a:ext cx="6236843" cy="1680028"/>
              <a:chOff x="1453578" y="2588986"/>
              <a:chExt cx="6236843" cy="1680028"/>
            </a:xfrm>
          </p:grpSpPr>
          <p:grpSp>
            <p:nvGrpSpPr>
              <p:cNvPr id="8" name="7 Grupo"/>
              <p:cNvGrpSpPr/>
              <p:nvPr/>
            </p:nvGrpSpPr>
            <p:grpSpPr>
              <a:xfrm>
                <a:off x="3018395" y="2785991"/>
                <a:ext cx="4672026" cy="1207031"/>
                <a:chOff x="2339750" y="3989465"/>
                <a:chExt cx="4672026" cy="1797663"/>
              </a:xfrm>
            </p:grpSpPr>
            <p:sp>
              <p:nvSpPr>
                <p:cNvPr id="12" name="11 Flecha derecha"/>
                <p:cNvSpPr/>
                <p:nvPr/>
              </p:nvSpPr>
              <p:spPr>
                <a:xfrm>
                  <a:off x="2339750" y="4107100"/>
                  <a:ext cx="4672026" cy="1680028"/>
                </a:xfrm>
                <a:prstGeom prst="rightArrow">
                  <a:avLst>
                    <a:gd name="adj1" fmla="val 75000"/>
                    <a:gd name="adj2" fmla="val 50000"/>
                  </a:avLst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</p:sp>
            <p:sp>
              <p:nvSpPr>
                <p:cNvPr id="13" name="Flecha derecha 4"/>
                <p:cNvSpPr/>
                <p:nvPr/>
              </p:nvSpPr>
              <p:spPr>
                <a:xfrm>
                  <a:off x="2434539" y="3989465"/>
                  <a:ext cx="4042016" cy="126002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2700" tIns="12700" rIns="12700" bIns="12700" numCol="1" spcCol="1270" anchor="t" anchorCtr="0">
                  <a:noAutofit/>
                </a:bodyPr>
                <a:lstStyle/>
                <a:p>
                  <a:pPr marL="152396" lvl="1" indent="-152396" defTabSz="888978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FontTx/>
                    <a:buChar char="••"/>
                    <a:defRPr/>
                  </a:pPr>
                  <a:endParaRPr lang="es-MX" sz="20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Segoe UI" pitchFamily="34" charset="0"/>
                    <a:cs typeface="Segoe UI" pitchFamily="34" charset="0"/>
                  </a:endParaRPr>
                </a:p>
                <a:p>
                  <a:pPr marL="152396" lvl="1" indent="-152396" algn="just" defTabSz="888978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FontTx/>
                    <a:buChar char="••"/>
                    <a:defRPr/>
                  </a:pPr>
                  <a:r>
                    <a:rPr lang="es-MX" sz="1867" dirty="0"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latin typeface="Arial" pitchFamily="34" charset="0"/>
                      <a:cs typeface="Arial" pitchFamily="34" charset="0"/>
                    </a:rPr>
                    <a:t>Robert </a:t>
                  </a:r>
                  <a:r>
                    <a:rPr lang="es-MX" sz="1867" dirty="0" err="1"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latin typeface="Arial" pitchFamily="34" charset="0"/>
                      <a:cs typeface="Arial" pitchFamily="34" charset="0"/>
                    </a:rPr>
                    <a:t>Willan</a:t>
                  </a:r>
                  <a:r>
                    <a:rPr lang="es-MX" sz="1867" dirty="0"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latin typeface="Arial" pitchFamily="34" charset="0"/>
                      <a:cs typeface="Arial" pitchFamily="34" charset="0"/>
                    </a:rPr>
                    <a:t>, Siglo XIX. Primero en realizar una descripción científica de psoriasis.</a:t>
                  </a:r>
                </a:p>
                <a:p>
                  <a:pPr marL="152396" lvl="1" indent="-152396" defTabSz="888978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FontTx/>
                    <a:buChar char="••"/>
                    <a:defRPr/>
                  </a:pPr>
                  <a:endParaRPr lang="es-MX" sz="20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Segoe UI" pitchFamily="34" charset="0"/>
                    <a:cs typeface="Segoe UI" pitchFamily="34" charset="0"/>
                  </a:endParaRPr>
                </a:p>
              </p:txBody>
            </p:sp>
          </p:grpSp>
          <p:grpSp>
            <p:nvGrpSpPr>
              <p:cNvPr id="9" name="8 Grupo"/>
              <p:cNvGrpSpPr/>
              <p:nvPr/>
            </p:nvGrpSpPr>
            <p:grpSpPr>
              <a:xfrm>
                <a:off x="1453578" y="2588986"/>
                <a:ext cx="1564817" cy="1680028"/>
                <a:chOff x="774933" y="3696061"/>
                <a:chExt cx="1564817" cy="1680028"/>
              </a:xfrm>
            </p:grpSpPr>
            <p:sp>
              <p:nvSpPr>
                <p:cNvPr id="10" name="9 Rectángulo redondeado"/>
                <p:cNvSpPr/>
                <p:nvPr/>
              </p:nvSpPr>
              <p:spPr>
                <a:xfrm>
                  <a:off x="774933" y="3696061"/>
                  <a:ext cx="1564817" cy="1680028"/>
                </a:xfrm>
                <a:prstGeom prst="round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1" name="10 Rectángulo"/>
                <p:cNvSpPr/>
                <p:nvPr/>
              </p:nvSpPr>
              <p:spPr>
                <a:xfrm>
                  <a:off x="851321" y="3772449"/>
                  <a:ext cx="1412041" cy="152725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57480" tIns="78740" rIns="157480" bIns="78740" numCol="1" spcCol="1270" anchor="ctr" anchorCtr="0">
                  <a:noAutofit/>
                </a:bodyPr>
                <a:lstStyle/>
                <a:p>
                  <a:pPr algn="ctr" defTabSz="183722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endParaRPr lang="es-MX" sz="4133" dirty="0">
                    <a:solidFill>
                      <a:prstClr val="white"/>
                    </a:solidFill>
                    <a:latin typeface="Segoe UI" pitchFamily="34" charset="0"/>
                    <a:cs typeface="Segoe UI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4177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2681" y="0"/>
            <a:ext cx="10972800" cy="1143000"/>
          </a:xfrm>
        </p:spPr>
        <p:txBody>
          <a:bodyPr/>
          <a:lstStyle/>
          <a:p>
            <a:r>
              <a:rPr lang="es-ES_tradnl" dirty="0"/>
              <a:t>EPIDEMIOLOGÍA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50133" y="1184110"/>
            <a:ext cx="8294816" cy="4813295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80990" indent="-380990" algn="just" defTabSz="1219170">
              <a:buFont typeface="Arial" pitchFamily="34" charset="0"/>
              <a:buChar char="•"/>
              <a:defRPr/>
            </a:pPr>
            <a:r>
              <a:rPr lang="es-MX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 una enfermedad de distribución mundial con una prevalencia global que varia entre 0,6 y 6,5%, con un promedio de 2 a 3% siendo mayor en los países nórdicos y menor en los ecuatoriales.</a:t>
            </a:r>
          </a:p>
          <a:p>
            <a:pPr marL="380990" indent="-380990" algn="just" defTabSz="1219170">
              <a:buFont typeface="Arial" pitchFamily="34" charset="0"/>
              <a:buChar char="•"/>
              <a:defRPr/>
            </a:pPr>
            <a:r>
              <a:rPr lang="es-MX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 los Estados Unidos, la prevalencia estimada es de 3,5%, en Sudamérica es menor (0,97%).</a:t>
            </a:r>
          </a:p>
          <a:p>
            <a:pPr marL="380990" indent="-380990" algn="just" defTabSz="1219170">
              <a:buFont typeface="Arial" pitchFamily="34" charset="0"/>
              <a:buChar char="•"/>
              <a:defRPr/>
            </a:pPr>
            <a:r>
              <a:rPr lang="es-MX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 prevalencia varia en las diferentes etnias y se describe que es menor en los afroamericanos y en algunos nativos de Sudamérica. </a:t>
            </a:r>
          </a:p>
          <a:p>
            <a:pPr marL="380990" indent="-380990" algn="just" defTabSz="1219170">
              <a:buFont typeface="Arial" pitchFamily="34" charset="0"/>
              <a:buChar char="•"/>
              <a:defRPr/>
            </a:pPr>
            <a:r>
              <a:rPr lang="es-MX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 se ha observado diferencias en cuanto a la prevalencia en los distintos sexos. Aunque la edad de inicio en mujeres es más temprana.</a:t>
            </a:r>
          </a:p>
          <a:p>
            <a:pPr marL="380990" indent="-380990" algn="just" defTabSz="1219170">
              <a:buFont typeface="Arial" pitchFamily="34" charset="0"/>
              <a:buChar char="•"/>
              <a:defRPr/>
            </a:pPr>
            <a:r>
              <a:rPr lang="es-MX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 incidencia es mayor en la tercera década de vida. No obstante se ha observado un segundo pico en la sexta década.</a:t>
            </a:r>
          </a:p>
          <a:p>
            <a:pPr marL="380990" indent="-380990" algn="just" defTabSz="1219170">
              <a:buFont typeface="Arial" pitchFamily="34" charset="0"/>
              <a:buChar char="•"/>
              <a:defRPr/>
            </a:pPr>
            <a:r>
              <a:rPr lang="es-MX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El 90% de los casos corresponde a psoriasis vulgar, 10% a psoriasis en gotas y una mínima porción a psoriasis pustulosa.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528" y="1279071"/>
            <a:ext cx="3503712" cy="1915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309" y="3194123"/>
            <a:ext cx="3168352" cy="245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850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ETIOLOGÍA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5360" y="1706171"/>
            <a:ext cx="6912768" cy="3451021"/>
          </a:xfr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>
              <a:buClr>
                <a:schemeClr val="bg1"/>
              </a:buClr>
            </a:pPr>
            <a:r>
              <a:rPr lang="es-MX" sz="2133" dirty="0">
                <a:latin typeface="Arial" panose="020B0604020202020204" pitchFamily="34" charset="0"/>
                <a:cs typeface="Arial" panose="020B0604020202020204" pitchFamily="34" charset="0"/>
              </a:rPr>
              <a:t>Asociados con los HLA de Clase l: B13, B17, B37, Cw6 y los Clase ll: DR (13, 14, 15, 16 17,18,19).</a:t>
            </a:r>
          </a:p>
          <a:p>
            <a:pPr algn="just">
              <a:buClr>
                <a:schemeClr val="bg1"/>
              </a:buClr>
            </a:pPr>
            <a:endParaRPr lang="es-MX" sz="21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bg1"/>
              </a:buClr>
            </a:pPr>
            <a:r>
              <a:rPr lang="es-MX" sz="2133" dirty="0">
                <a:latin typeface="Arial" panose="020B0604020202020204" pitchFamily="34" charset="0"/>
                <a:cs typeface="Arial" panose="020B0604020202020204" pitchFamily="34" charset="0"/>
              </a:rPr>
              <a:t>PSORS1: HLA-C con un alelo especifico HLA-Cw6 que provoca la enfermedad.</a:t>
            </a:r>
          </a:p>
          <a:p>
            <a:pPr algn="just">
              <a:buClr>
                <a:schemeClr val="bg1"/>
              </a:buClr>
            </a:pPr>
            <a:r>
              <a:rPr lang="es-MX" sz="2133" dirty="0">
                <a:latin typeface="Arial" panose="020B0604020202020204" pitchFamily="34" charset="0"/>
                <a:cs typeface="Arial" panose="020B0604020202020204" pitchFamily="34" charset="0"/>
              </a:rPr>
              <a:t>PSORS2:  Extremo distal del brazo largo del Cromosoma 17.</a:t>
            </a:r>
          </a:p>
          <a:p>
            <a:pPr algn="just">
              <a:buClr>
                <a:schemeClr val="bg1"/>
              </a:buClr>
            </a:pPr>
            <a:endParaRPr lang="es-MX" sz="21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bg1"/>
              </a:buClr>
            </a:pPr>
            <a:r>
              <a:rPr lang="es-MX" sz="2133" dirty="0">
                <a:latin typeface="Arial" panose="020B0604020202020204" pitchFamily="34" charset="0"/>
                <a:cs typeface="Arial" panose="020B0604020202020204" pitchFamily="34" charset="0"/>
              </a:rPr>
              <a:t>En ella influyen factores ambientales y psicosomáticos.</a:t>
            </a:r>
          </a:p>
        </p:txBody>
      </p:sp>
      <p:pic>
        <p:nvPicPr>
          <p:cNvPr id="5" name="Picture 4" descr="File:Chromosome 17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571" y="1700809"/>
            <a:ext cx="2222500" cy="337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ile:Chromosome 6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071" y="365803"/>
            <a:ext cx="2008419" cy="604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933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FISIOPATOLOGÍA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1" y="1411513"/>
            <a:ext cx="11280439" cy="1348745"/>
          </a:xfrm>
        </p:spPr>
        <p:txBody>
          <a:bodyPr>
            <a:normAutofit/>
          </a:bodyPr>
          <a:lstStyle/>
          <a:p>
            <a:pPr algn="just"/>
            <a:r>
              <a:rPr lang="es-MX" sz="2400" dirty="0"/>
              <a:t>Se muestra una epidermis engrosada con acantosis y papilomatosis, elongación y edema de la dermis papilar y un adelgazamiento de la epidermis por encima de las papilas</a:t>
            </a:r>
            <a:endParaRPr lang="es-ES_tradnl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820"/>
          <a:stretch/>
        </p:blipFill>
        <p:spPr bwMode="auto">
          <a:xfrm>
            <a:off x="6096001" y="2545993"/>
            <a:ext cx="5794039" cy="3531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7475"/>
          <a:stretch/>
        </p:blipFill>
        <p:spPr bwMode="auto">
          <a:xfrm>
            <a:off x="123736" y="2756103"/>
            <a:ext cx="5780243" cy="332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849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173765"/>
            <a:ext cx="10972800" cy="1143000"/>
          </a:xfrm>
        </p:spPr>
        <p:txBody>
          <a:bodyPr/>
          <a:lstStyle/>
          <a:p>
            <a:r>
              <a:rPr lang="es-ES_tradnl" dirty="0"/>
              <a:t>INMUNOPATOLOGÍA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600201"/>
            <a:ext cx="3758208" cy="4525963"/>
          </a:xfrm>
        </p:spPr>
        <p:txBody>
          <a:bodyPr>
            <a:normAutofit/>
          </a:bodyPr>
          <a:lstStyle/>
          <a:p>
            <a:r>
              <a:rPr lang="es-MX" sz="2133" dirty="0"/>
              <a:t>.</a:t>
            </a:r>
            <a:endParaRPr lang="es-ES_tradnl" sz="2133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72" y="1316765"/>
            <a:ext cx="11617291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802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303" y="-41201"/>
            <a:ext cx="10972800" cy="1143000"/>
          </a:xfrm>
        </p:spPr>
        <p:txBody>
          <a:bodyPr/>
          <a:lstStyle/>
          <a:p>
            <a:r>
              <a:rPr lang="es-ES_tradnl" dirty="0"/>
              <a:t>MANIFESTACIONES CLÍNICAS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680" y="932723"/>
            <a:ext cx="10972800" cy="960107"/>
          </a:xfrm>
        </p:spPr>
        <p:txBody>
          <a:bodyPr>
            <a:normAutofit/>
          </a:bodyPr>
          <a:lstStyle/>
          <a:p>
            <a:pPr algn="just"/>
            <a:r>
              <a:rPr lang="es-MX" sz="2400" dirty="0"/>
              <a:t>Las lesiones son pápulas y placas </a:t>
            </a:r>
            <a:r>
              <a:rPr lang="es-MX" sz="2400" dirty="0" err="1"/>
              <a:t>eritematodescamativas</a:t>
            </a:r>
            <a:r>
              <a:rPr lang="es-MX" sz="2400" dirty="0"/>
              <a:t> muy bien definidas.</a:t>
            </a:r>
            <a:endParaRPr lang="es-ES_tradnl" sz="2400" dirty="0"/>
          </a:p>
        </p:txBody>
      </p:sp>
      <p:grpSp>
        <p:nvGrpSpPr>
          <p:cNvPr id="17" name="16 Grupo"/>
          <p:cNvGrpSpPr/>
          <p:nvPr/>
        </p:nvGrpSpPr>
        <p:grpSpPr>
          <a:xfrm>
            <a:off x="1019039" y="1844796"/>
            <a:ext cx="2222395" cy="1976589"/>
            <a:chOff x="632351" y="1444216"/>
            <a:chExt cx="1666796" cy="148244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07" b="100000" l="0" r="100000">
                          <a14:foregroundMark x1="27594" y1="19435" x2="27594" y2="26502"/>
                          <a14:foregroundMark x1="39858" y1="69965" x2="57075" y2="81272"/>
                          <a14:foregroundMark x1="62736" y1="57597" x2="68632" y2="74912"/>
                          <a14:foregroundMark x1="71462" y1="77032" x2="77123" y2="81272"/>
                          <a14:foregroundMark x1="77830" y1="71025" x2="87972" y2="83392"/>
                          <a14:foregroundMark x1="89387" y1="92580" x2="89387" y2="54417"/>
                          <a14:foregroundMark x1="67689" y1="92580" x2="42689" y2="90459"/>
                          <a14:foregroundMark x1="41274" y1="88339" x2="19811" y2="6007"/>
                          <a14:foregroundMark x1="33491" y1="75972" x2="22642" y2="25442"/>
                          <a14:foregroundMark x1="90094" y1="22615" x2="95755" y2="81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6"/>
            <a:stretch/>
          </p:blipFill>
          <p:spPr bwMode="auto">
            <a:xfrm>
              <a:off x="632351" y="1444216"/>
              <a:ext cx="1635392" cy="1152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3 Rectángulo"/>
            <p:cNvSpPr/>
            <p:nvPr/>
          </p:nvSpPr>
          <p:spPr>
            <a:xfrm>
              <a:off x="663754" y="2571251"/>
              <a:ext cx="1635393" cy="35540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s-MX" sz="1867" dirty="0">
                  <a:solidFill>
                    <a:prstClr val="white"/>
                  </a:solidFill>
                  <a:latin typeface="Calibri"/>
                </a:rPr>
                <a:t>Psoriasis en placas.</a:t>
              </a: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5162917" y="4160465"/>
            <a:ext cx="2221560" cy="2029459"/>
            <a:chOff x="2734908" y="1419622"/>
            <a:chExt cx="1666170" cy="1522094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8207" y="1419622"/>
              <a:ext cx="1519573" cy="1201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6 Rectángulo"/>
            <p:cNvSpPr/>
            <p:nvPr/>
          </p:nvSpPr>
          <p:spPr>
            <a:xfrm>
              <a:off x="2734908" y="2586309"/>
              <a:ext cx="1666170" cy="35540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s-MX" sz="1867" dirty="0">
                  <a:solidFill>
                    <a:prstClr val="white"/>
                  </a:solidFill>
                  <a:latin typeface="Calibri"/>
                </a:rPr>
                <a:t>Psoriasis </a:t>
              </a:r>
              <a:r>
                <a:rPr lang="es-MX" sz="1867" dirty="0" err="1">
                  <a:solidFill>
                    <a:prstClr val="white"/>
                  </a:solidFill>
                  <a:latin typeface="Calibri"/>
                </a:rPr>
                <a:t>guttata</a:t>
              </a:r>
              <a:r>
                <a:rPr lang="es-MX" sz="1867" dirty="0">
                  <a:solidFill>
                    <a:prstClr val="white"/>
                  </a:solidFill>
                  <a:latin typeface="Calibri"/>
                </a:rPr>
                <a:t>.</a:t>
              </a:r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8917608" y="1844796"/>
            <a:ext cx="2417091" cy="1976589"/>
            <a:chOff x="4775406" y="1444216"/>
            <a:chExt cx="1812818" cy="1482442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3740" y="1444216"/>
              <a:ext cx="1635394" cy="1201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8 Rectángulo"/>
            <p:cNvSpPr/>
            <p:nvPr/>
          </p:nvSpPr>
          <p:spPr>
            <a:xfrm>
              <a:off x="4775406" y="2571251"/>
              <a:ext cx="1812818" cy="35540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s-MX" sz="1867" dirty="0">
                  <a:solidFill>
                    <a:prstClr val="white"/>
                  </a:solidFill>
                  <a:latin typeface="Calibri"/>
                </a:rPr>
                <a:t>Psoriasis </a:t>
              </a:r>
              <a:r>
                <a:rPr lang="es-MX" sz="1867" dirty="0" err="1">
                  <a:solidFill>
                    <a:prstClr val="white"/>
                  </a:solidFill>
                  <a:latin typeface="Calibri"/>
                </a:rPr>
                <a:t>flexural</a:t>
              </a:r>
              <a:r>
                <a:rPr lang="es-MX" sz="1867" dirty="0">
                  <a:solidFill>
                    <a:prstClr val="white"/>
                  </a:solidFill>
                  <a:latin typeface="Calibri"/>
                </a:rPr>
                <a:t>.</a:t>
              </a:r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5066761" y="1750103"/>
            <a:ext cx="2413872" cy="2135639"/>
            <a:chOff x="6948262" y="1361430"/>
            <a:chExt cx="1810404" cy="1601729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2" y="1361430"/>
              <a:ext cx="1810404" cy="1154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10 Rectángulo"/>
            <p:cNvSpPr/>
            <p:nvPr/>
          </p:nvSpPr>
          <p:spPr>
            <a:xfrm>
              <a:off x="7035768" y="2513678"/>
              <a:ext cx="1635393" cy="4494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s-MX" sz="1867" dirty="0">
                  <a:solidFill>
                    <a:prstClr val="white"/>
                  </a:solidFill>
                  <a:latin typeface="Calibri"/>
                </a:rPr>
                <a:t>Psoriasis del cuero cabelludo.</a:t>
              </a:r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1173827" y="4160466"/>
            <a:ext cx="2180524" cy="2146508"/>
            <a:chOff x="1628826" y="3050101"/>
            <a:chExt cx="1635393" cy="160988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3050101"/>
              <a:ext cx="1365670" cy="1247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12 Rectángulo"/>
            <p:cNvSpPr/>
            <p:nvPr/>
          </p:nvSpPr>
          <p:spPr>
            <a:xfrm>
              <a:off x="1628826" y="4172656"/>
              <a:ext cx="1635393" cy="4873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s-MX" sz="1867" dirty="0">
                  <a:solidFill>
                    <a:prstClr val="white"/>
                  </a:solidFill>
                  <a:latin typeface="Calibri"/>
                </a:rPr>
                <a:t>Psoriasis </a:t>
              </a:r>
              <a:r>
                <a:rPr lang="es-MX" sz="1867" dirty="0" err="1">
                  <a:solidFill>
                    <a:prstClr val="white"/>
                  </a:solidFill>
                  <a:latin typeface="Calibri"/>
                </a:rPr>
                <a:t>eritrodérmica</a:t>
              </a:r>
              <a:r>
                <a:rPr lang="es-MX" sz="1867" dirty="0">
                  <a:solidFill>
                    <a:prstClr val="white"/>
                  </a:solidFill>
                  <a:latin typeface="Calibri"/>
                </a:rPr>
                <a:t>.</a:t>
              </a:r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8863331" y="4259669"/>
            <a:ext cx="2362743" cy="2047305"/>
            <a:chOff x="5702195" y="3124503"/>
            <a:chExt cx="1772057" cy="1535479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173" y="3124503"/>
              <a:ext cx="1634102" cy="1206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14 Rectángulo"/>
            <p:cNvSpPr/>
            <p:nvPr/>
          </p:nvSpPr>
          <p:spPr>
            <a:xfrm>
              <a:off x="5702195" y="4172656"/>
              <a:ext cx="1772057" cy="4873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s-MX" sz="1867" dirty="0">
                  <a:solidFill>
                    <a:prstClr val="white"/>
                  </a:solidFill>
                  <a:latin typeface="Calibri"/>
                </a:rPr>
                <a:t>Psoriasis pustulosa generalizada.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6935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DIAGNÓSTICO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_tradnl" sz="2400" dirty="0"/>
              <a:t>Para evaluar la gravedad de la enfermedad cutánea se utiliza normalmente el porcentaje de superficie corporal afectada (</a:t>
            </a:r>
            <a:r>
              <a:rPr lang="es-ES_tradnl" sz="2400" dirty="0" err="1"/>
              <a:t>Body</a:t>
            </a:r>
            <a:r>
              <a:rPr lang="es-ES_tradnl" sz="2400" dirty="0"/>
              <a:t> Surface </a:t>
            </a:r>
            <a:r>
              <a:rPr lang="es-ES_tradnl" sz="2400" dirty="0" err="1"/>
              <a:t>Area</a:t>
            </a:r>
            <a:r>
              <a:rPr lang="es-ES_tradnl" sz="2400" dirty="0"/>
              <a:t>, BSA).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63456" y="2852936"/>
            <a:ext cx="4224469" cy="864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s-MX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Leve si afecta a menos del 5% del BSA.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862619" y="3909053"/>
            <a:ext cx="4224469" cy="864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s-MX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Moderada si afecta al 5-10% del BSA.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174550" y="4965171"/>
            <a:ext cx="4224469" cy="864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s-MX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Grave si afecta a más del 10% del BSA.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11" y="2691956"/>
            <a:ext cx="5351813" cy="349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6101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546</Words>
  <Application>Microsoft Office PowerPoint</Application>
  <PresentationFormat>Panorámica</PresentationFormat>
  <Paragraphs>70</Paragraphs>
  <Slides>11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Segoe UI</vt:lpstr>
      <vt:lpstr>Trebuchet MS</vt:lpstr>
      <vt:lpstr>Tema de Office</vt:lpstr>
      <vt:lpstr>1_Tema de Office</vt:lpstr>
      <vt:lpstr>Psoriasis</vt:lpstr>
      <vt:lpstr>DEFINICIÓN</vt:lpstr>
      <vt:lpstr>ANTECEDENTES HISTÓRICOS</vt:lpstr>
      <vt:lpstr>EPIDEMIOLOGÍA</vt:lpstr>
      <vt:lpstr>ETIOLOGÍA</vt:lpstr>
      <vt:lpstr>FISIOPATOLOGÍA</vt:lpstr>
      <vt:lpstr>INMUNOPATOLOGÍA</vt:lpstr>
      <vt:lpstr>MANIFESTACIONES CLÍNICAS</vt:lpstr>
      <vt:lpstr>DIAGNÓSTICO</vt:lpstr>
      <vt:lpstr>TRATAMIENTO Y CONTROL</vt:lpstr>
      <vt:lpstr>BIBLIOGRAFÍA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Psoriasis</dc:title>
  <dc:creator>maritza barajas</dc:creator>
  <cp:lastModifiedBy>maritza barajas</cp:lastModifiedBy>
  <cp:revision>1</cp:revision>
  <dcterms:created xsi:type="dcterms:W3CDTF">2018-01-08T23:00:13Z</dcterms:created>
  <dcterms:modified xsi:type="dcterms:W3CDTF">2018-01-08T23:00:41Z</dcterms:modified>
</cp:coreProperties>
</file>