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7" r:id="rId6"/>
    <p:sldId id="268" r:id="rId7"/>
    <p:sldId id="260" r:id="rId8"/>
    <p:sldId id="261" r:id="rId9"/>
    <p:sldId id="262" r:id="rId10"/>
    <p:sldId id="269" r:id="rId11"/>
    <p:sldId id="263" r:id="rId12"/>
    <p:sldId id="270" r:id="rId13"/>
    <p:sldId id="264" r:id="rId14"/>
    <p:sldId id="265" r:id="rId15"/>
    <p:sldId id="266" r:id="rId16"/>
  </p:sldIdLst>
  <p:sldSz cx="9144000" cy="5143500" type="screen16x9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8E"/>
    <a:srgbClr val="7030A0"/>
    <a:srgbClr val="08AC6E"/>
    <a:srgbClr val="088E5B"/>
    <a:srgbClr val="36259D"/>
    <a:srgbClr val="10C07D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21" autoAdjust="0"/>
    <p:restoredTop sz="94604"/>
  </p:normalViewPr>
  <p:slideViewPr>
    <p:cSldViewPr>
      <p:cViewPr varScale="1">
        <p:scale>
          <a:sx n="93" d="100"/>
          <a:sy n="93" d="100"/>
        </p:scale>
        <p:origin x="1044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6BA89-8E5D-4465-8F5A-88328D70F77C}" type="datetimeFigureOut">
              <a:rPr lang="es-MX" smtClean="0"/>
              <a:t>08/01/2018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9D375-C3F9-475E-ACEB-2BB164144A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3239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9D375-C3F9-475E-ACEB-2BB164144A0D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042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tif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im.uas.edu.mx/files/img/LOGOS/aguila_colo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7696"/>
            <a:ext cx="1008112" cy="110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4f0803b3509dc4a60f4cbac0f92a6f12.png (1596×1498)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768" y="136326"/>
            <a:ext cx="1286648" cy="110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8 CuadroTexto"/>
          <p:cNvSpPr txBox="1"/>
          <p:nvPr userDrawn="1"/>
        </p:nvSpPr>
        <p:spPr>
          <a:xfrm>
            <a:off x="2761221" y="229592"/>
            <a:ext cx="36215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>
                <a:solidFill>
                  <a:schemeClr val="tx1"/>
                </a:solidFill>
                <a:latin typeface="Trebuchet MS" pitchFamily="34" charset="0"/>
              </a:rPr>
              <a:t>Universidad Autónoma de Sinaloa</a:t>
            </a:r>
          </a:p>
          <a:p>
            <a:pPr algn="ctr"/>
            <a:r>
              <a:rPr lang="es-MX" dirty="0" smtClean="0">
                <a:solidFill>
                  <a:schemeClr val="tx1"/>
                </a:solidFill>
                <a:latin typeface="Trebuchet MS" pitchFamily="34" charset="0"/>
              </a:rPr>
              <a:t>Facultad</a:t>
            </a:r>
            <a:r>
              <a:rPr lang="es-MX" baseline="0" dirty="0" smtClean="0">
                <a:solidFill>
                  <a:schemeClr val="tx1"/>
                </a:solidFill>
                <a:latin typeface="Trebuchet MS" pitchFamily="34" charset="0"/>
              </a:rPr>
              <a:t> de Medicina</a:t>
            </a:r>
          </a:p>
          <a:p>
            <a:pPr algn="ctr"/>
            <a:r>
              <a:rPr lang="es-MX" baseline="0" dirty="0" smtClean="0">
                <a:solidFill>
                  <a:schemeClr val="tx1"/>
                </a:solidFill>
                <a:latin typeface="Trebuchet MS" pitchFamily="34" charset="0"/>
              </a:rPr>
              <a:t>Licenciatura en Médico General</a:t>
            </a:r>
          </a:p>
        </p:txBody>
      </p:sp>
      <p:grpSp>
        <p:nvGrpSpPr>
          <p:cNvPr id="25" name="24 Grupo"/>
          <p:cNvGrpSpPr/>
          <p:nvPr userDrawn="1"/>
        </p:nvGrpSpPr>
        <p:grpSpPr>
          <a:xfrm>
            <a:off x="-2440445" y="1563638"/>
            <a:ext cx="13761912" cy="2252399"/>
            <a:chOff x="-2440445" y="1825911"/>
            <a:chExt cx="13761912" cy="3003199"/>
          </a:xfrm>
        </p:grpSpPr>
        <p:sp>
          <p:nvSpPr>
            <p:cNvPr id="23" name="22 Onda"/>
            <p:cNvSpPr/>
            <p:nvPr userDrawn="1"/>
          </p:nvSpPr>
          <p:spPr>
            <a:xfrm rot="11206739">
              <a:off x="-2440445" y="1899355"/>
              <a:ext cx="13609512" cy="2777355"/>
            </a:xfrm>
            <a:prstGeom prst="wave">
              <a:avLst>
                <a:gd name="adj1" fmla="val 20000"/>
                <a:gd name="adj2" fmla="val -7391"/>
              </a:avLst>
            </a:prstGeom>
            <a:solidFill>
              <a:srgbClr val="7030A0">
                <a:alpha val="6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4" name="23 Onda"/>
            <p:cNvSpPr/>
            <p:nvPr userDrawn="1"/>
          </p:nvSpPr>
          <p:spPr>
            <a:xfrm rot="10596159" flipH="1">
              <a:off x="-2288045" y="2051755"/>
              <a:ext cx="13609512" cy="2777355"/>
            </a:xfrm>
            <a:prstGeom prst="wave">
              <a:avLst>
                <a:gd name="adj1" fmla="val 20000"/>
                <a:gd name="adj2" fmla="val -7391"/>
              </a:avLst>
            </a:prstGeom>
            <a:solidFill>
              <a:srgbClr val="08AC6E">
                <a:alpha val="6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0" name="19 Onda"/>
            <p:cNvSpPr/>
            <p:nvPr userDrawn="1"/>
          </p:nvSpPr>
          <p:spPr>
            <a:xfrm>
              <a:off x="0" y="1825911"/>
              <a:ext cx="9144000" cy="2520280"/>
            </a:xfrm>
            <a:prstGeom prst="wave">
              <a:avLst/>
            </a:prstGeom>
            <a:solidFill>
              <a:srgbClr val="002F8E">
                <a:alpha val="4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685800" y="1923679"/>
            <a:ext cx="7772400" cy="1546390"/>
          </a:xfrm>
        </p:spPr>
        <p:txBody>
          <a:bodyPr anchor="ctr"/>
          <a:lstStyle>
            <a:lvl1pPr>
              <a:defRPr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pic>
        <p:nvPicPr>
          <p:cNvPr id="2053" name="Picture 5" descr="C:\Users\DELL\Desktop\Imágenes Tiff Palette\Logo Oficial Con Letras (2).t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197514"/>
            <a:ext cx="1296143" cy="85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2743200" y="3958766"/>
            <a:ext cx="6400800" cy="413184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Nombre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30615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9" name="8 Rectángulo"/>
          <p:cNvSpPr/>
          <p:nvPr userDrawn="1"/>
        </p:nvSpPr>
        <p:spPr>
          <a:xfrm>
            <a:off x="467544" y="4893759"/>
            <a:ext cx="8208912" cy="5425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Rectángulo"/>
          <p:cNvSpPr/>
          <p:nvPr userDrawn="1"/>
        </p:nvSpPr>
        <p:spPr>
          <a:xfrm>
            <a:off x="3311860" y="4786497"/>
            <a:ext cx="2520280" cy="2695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086" y="4786497"/>
            <a:ext cx="2159839" cy="26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17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9" name="8 Rectángulo"/>
          <p:cNvSpPr/>
          <p:nvPr userDrawn="1"/>
        </p:nvSpPr>
        <p:spPr>
          <a:xfrm>
            <a:off x="467544" y="4893759"/>
            <a:ext cx="8208912" cy="5425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Rectángulo"/>
          <p:cNvSpPr/>
          <p:nvPr userDrawn="1"/>
        </p:nvSpPr>
        <p:spPr>
          <a:xfrm>
            <a:off x="3311860" y="4786497"/>
            <a:ext cx="2520280" cy="2695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086" y="4786497"/>
            <a:ext cx="2159839" cy="26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79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 userDrawn="1"/>
        </p:nvSpPr>
        <p:spPr>
          <a:xfrm>
            <a:off x="467544" y="4893759"/>
            <a:ext cx="8208912" cy="5425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10" name="9 Rectángulo"/>
          <p:cNvSpPr/>
          <p:nvPr userDrawn="1"/>
        </p:nvSpPr>
        <p:spPr>
          <a:xfrm>
            <a:off x="3311860" y="4786497"/>
            <a:ext cx="2520280" cy="2695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086" y="4786497"/>
            <a:ext cx="2159839" cy="26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84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8 Rectángulo"/>
          <p:cNvSpPr/>
          <p:nvPr userDrawn="1"/>
        </p:nvSpPr>
        <p:spPr>
          <a:xfrm>
            <a:off x="467544" y="4893759"/>
            <a:ext cx="8208912" cy="5425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Rectángulo"/>
          <p:cNvSpPr/>
          <p:nvPr userDrawn="1"/>
        </p:nvSpPr>
        <p:spPr>
          <a:xfrm>
            <a:off x="3311860" y="4786497"/>
            <a:ext cx="2520280" cy="2695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086" y="4786497"/>
            <a:ext cx="2159839" cy="26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659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10" name="9 Rectángulo"/>
          <p:cNvSpPr/>
          <p:nvPr userDrawn="1"/>
        </p:nvSpPr>
        <p:spPr>
          <a:xfrm>
            <a:off x="467544" y="4893759"/>
            <a:ext cx="8208912" cy="5425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Rectángulo"/>
          <p:cNvSpPr/>
          <p:nvPr userDrawn="1"/>
        </p:nvSpPr>
        <p:spPr>
          <a:xfrm>
            <a:off x="3311860" y="4786497"/>
            <a:ext cx="2520280" cy="2695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2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086" y="4786497"/>
            <a:ext cx="2159839" cy="26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831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F8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F8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12" name="11 Rectángulo"/>
          <p:cNvSpPr/>
          <p:nvPr userDrawn="1"/>
        </p:nvSpPr>
        <p:spPr>
          <a:xfrm>
            <a:off x="467544" y="4893759"/>
            <a:ext cx="8208912" cy="5425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Rectángulo"/>
          <p:cNvSpPr/>
          <p:nvPr userDrawn="1"/>
        </p:nvSpPr>
        <p:spPr>
          <a:xfrm>
            <a:off x="3311860" y="4786497"/>
            <a:ext cx="2520280" cy="2695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4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086" y="4786497"/>
            <a:ext cx="2159839" cy="26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299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8" name="7 Rectángulo"/>
          <p:cNvSpPr/>
          <p:nvPr userDrawn="1"/>
        </p:nvSpPr>
        <p:spPr>
          <a:xfrm>
            <a:off x="467544" y="4893759"/>
            <a:ext cx="8208912" cy="5425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Rectángulo"/>
          <p:cNvSpPr/>
          <p:nvPr userDrawn="1"/>
        </p:nvSpPr>
        <p:spPr>
          <a:xfrm>
            <a:off x="3311860" y="4786497"/>
            <a:ext cx="2520280" cy="2695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086" y="4786497"/>
            <a:ext cx="2159839" cy="26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469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>
          <a:xfrm>
            <a:off x="467544" y="4893759"/>
            <a:ext cx="8208912" cy="5425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Rectángulo"/>
          <p:cNvSpPr/>
          <p:nvPr userDrawn="1"/>
        </p:nvSpPr>
        <p:spPr>
          <a:xfrm>
            <a:off x="3311860" y="4786497"/>
            <a:ext cx="2520280" cy="2695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086" y="4786497"/>
            <a:ext cx="2159839" cy="26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718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9 Rectángulo"/>
          <p:cNvSpPr/>
          <p:nvPr userDrawn="1"/>
        </p:nvSpPr>
        <p:spPr>
          <a:xfrm>
            <a:off x="467544" y="4893759"/>
            <a:ext cx="8208912" cy="5425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Rectángulo"/>
          <p:cNvSpPr/>
          <p:nvPr userDrawn="1"/>
        </p:nvSpPr>
        <p:spPr>
          <a:xfrm>
            <a:off x="3311860" y="4786497"/>
            <a:ext cx="2520280" cy="2695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2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086" y="4786497"/>
            <a:ext cx="2159839" cy="26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499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9 Rectángulo"/>
          <p:cNvSpPr/>
          <p:nvPr userDrawn="1"/>
        </p:nvSpPr>
        <p:spPr>
          <a:xfrm>
            <a:off x="467544" y="4893759"/>
            <a:ext cx="8208912" cy="5425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2500">
                <a:srgbClr val="36259D"/>
              </a:gs>
              <a:gs pos="50000">
                <a:srgbClr val="36259D"/>
              </a:gs>
              <a:gs pos="85850">
                <a:srgbClr val="36259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Rectángulo"/>
          <p:cNvSpPr/>
          <p:nvPr userDrawn="1"/>
        </p:nvSpPr>
        <p:spPr>
          <a:xfrm>
            <a:off x="3311860" y="4786497"/>
            <a:ext cx="2520280" cy="2695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2" name="Picture 2" descr="C:\Users\DELL\Desktop\Imágenes Tiff Palette\Logo Oficial Vertical (2)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086" y="4786497"/>
            <a:ext cx="2159839" cy="26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211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F7486-D4CB-4DD6-B632-F94CB04FB1EC}" type="datetimeFigureOut">
              <a:rPr lang="es-MX" smtClean="0"/>
              <a:t>08/01/2018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8519C-432C-406D-8177-7BAAB0161D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708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b="1" kern="1200" cap="none" spc="0">
          <a:ln w="17780" cmpd="sng">
            <a:solidFill>
              <a:schemeClr val="accent1">
                <a:tint val="3000"/>
              </a:schemeClr>
            </a:solidFill>
            <a:prstDash val="solid"/>
            <a:miter lim="800000"/>
          </a:ln>
          <a:solidFill>
            <a:srgbClr val="002F8E"/>
          </a:solidFill>
          <a:effectLst>
            <a:outerShdw blurRad="55000" dist="50800" dir="5400000" algn="tl">
              <a:srgbClr val="000000">
                <a:alpha val="33000"/>
              </a:srgbClr>
            </a:outerShdw>
          </a:effectLst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evista.svderma.org/index.php/ojs/article/viewFile/645/626" TargetMode="External"/><Relationship Id="rId2" Type="http://schemas.openxmlformats.org/officeDocument/2006/relationships/hyperlink" Target="http://www.who.int/lep/resources/Guide_S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mage.slidesharecdn.com/articulosecretariadesalud-170316053248/95/articulo-secretaria-de-salud-lepra-11-638.jpg?cb=1489642439" TargetMode="External"/><Relationship Id="rId5" Type="http://schemas.openxmlformats.org/officeDocument/2006/relationships/hyperlink" Target="https://es.slideshare.net/nancycruzmunoz/lepra-2013" TargetMode="External"/><Relationship Id="rId4" Type="http://schemas.openxmlformats.org/officeDocument/2006/relationships/hyperlink" Target="http://www.medigraphic.com/pdfs/derrevmex/rmd-2012/rmd122f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Lepra 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 smtClean="0"/>
              <a:t>Aguilar Rubio José Manuel 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5004048" y="4245937"/>
            <a:ext cx="41399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dirty="0" smtClean="0">
                <a:solidFill>
                  <a:schemeClr val="tx1"/>
                </a:solidFill>
              </a:rPr>
              <a:t>Grupo:</a:t>
            </a:r>
            <a:r>
              <a:rPr lang="es-MX" sz="1400" baseline="0" dirty="0" smtClean="0">
                <a:solidFill>
                  <a:schemeClr val="tx1"/>
                </a:solidFill>
              </a:rPr>
              <a:t> III-7</a:t>
            </a:r>
          </a:p>
          <a:p>
            <a:pPr algn="r"/>
            <a:r>
              <a:rPr lang="es-MX" sz="1400" baseline="0" dirty="0" smtClean="0">
                <a:solidFill>
                  <a:schemeClr val="tx1"/>
                </a:solidFill>
              </a:rPr>
              <a:t>Dr. </a:t>
            </a:r>
            <a:r>
              <a:rPr lang="es-MX" sz="1400" dirty="0" smtClean="0"/>
              <a:t>Alejandro Llausas Vargas</a:t>
            </a:r>
            <a:endParaRPr lang="es-MX" sz="1400" baseline="0" dirty="0" smtClean="0">
              <a:solidFill>
                <a:schemeClr val="tx1"/>
              </a:solidFill>
            </a:endParaRPr>
          </a:p>
          <a:p>
            <a:pPr algn="r"/>
            <a:r>
              <a:rPr lang="es-MX" sz="1400" baseline="0" dirty="0" smtClean="0">
                <a:solidFill>
                  <a:schemeClr val="tx1"/>
                </a:solidFill>
              </a:rPr>
              <a:t>Culiacán, Sinaloa  11 de Enero de 2018</a:t>
            </a:r>
            <a:endParaRPr lang="es-MX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01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205979"/>
            <a:ext cx="8136904" cy="448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608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MANIFESTACIONES CLÍNICAS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00151"/>
            <a:ext cx="6203032" cy="3394472"/>
          </a:xfrm>
        </p:spPr>
        <p:txBody>
          <a:bodyPr>
            <a:normAutofit fontScale="70000" lnSpcReduction="20000"/>
          </a:bodyPr>
          <a:lstStyle/>
          <a:p>
            <a:r>
              <a:rPr lang="es-MX" dirty="0" smtClean="0"/>
              <a:t>Según </a:t>
            </a:r>
            <a:r>
              <a:rPr lang="es-MX" dirty="0"/>
              <a:t>las OMS las características para identificar a un persona con lepra son las siguientes:</a:t>
            </a:r>
          </a:p>
          <a:p>
            <a:r>
              <a:rPr lang="es-MX" dirty="0"/>
              <a:t>1) máculas hipopigmentadas o eritematosas con disminución de la sensibilidad</a:t>
            </a:r>
          </a:p>
          <a:p>
            <a:r>
              <a:rPr lang="es-MX" dirty="0"/>
              <a:t>2) engrosamiento de los nervios periféricos</a:t>
            </a:r>
          </a:p>
          <a:p>
            <a:r>
              <a:rPr lang="es-MX" dirty="0"/>
              <a:t>3) la demostración de bacilos ácido alcohol resistentes en una baciloscopia o biopsia de piel</a:t>
            </a:r>
          </a:p>
          <a:p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62" y="1036684"/>
            <a:ext cx="1881560" cy="140935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10897" t="18435" r="20377"/>
          <a:stretch/>
        </p:blipFill>
        <p:spPr>
          <a:xfrm>
            <a:off x="6660232" y="2595688"/>
            <a:ext cx="2236942" cy="199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192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5148064" cy="4299942"/>
          </a:xfrm>
        </p:spPr>
        <p:txBody>
          <a:bodyPr>
            <a:normAutofit fontScale="92500" lnSpcReduction="20000"/>
          </a:bodyPr>
          <a:lstStyle/>
          <a:p>
            <a:r>
              <a:rPr lang="es-MX" sz="2400" dirty="0" smtClean="0"/>
              <a:t>Tuberculoide: lesiones de tipo mácula o pápula, con bordes continuos y simétricos, disminución de </a:t>
            </a:r>
            <a:r>
              <a:rPr lang="es-MX" sz="2400" dirty="0" smtClean="0"/>
              <a:t>sensibilidad, engrosamiento </a:t>
            </a:r>
            <a:r>
              <a:rPr lang="es-MX" sz="2400" dirty="0" err="1" smtClean="0"/>
              <a:t>nerviso</a:t>
            </a:r>
            <a:r>
              <a:rPr lang="es-MX" sz="2400" dirty="0" smtClean="0"/>
              <a:t>, </a:t>
            </a:r>
            <a:r>
              <a:rPr lang="es-MX" sz="2400" dirty="0" smtClean="0"/>
              <a:t>ausencia de bacilos en lesiones.</a:t>
            </a:r>
          </a:p>
          <a:p>
            <a:r>
              <a:rPr lang="es-MX" sz="2400" dirty="0" smtClean="0"/>
              <a:t>Lepromatosa</a:t>
            </a:r>
            <a:r>
              <a:rPr lang="es-MX" sz="2000" dirty="0" smtClean="0"/>
              <a:t>: </a:t>
            </a:r>
            <a:r>
              <a:rPr lang="es-MX" sz="2400" dirty="0"/>
              <a:t>Mas </a:t>
            </a:r>
            <a:r>
              <a:rPr lang="es-MX" sz="2400" dirty="0" smtClean="0"/>
              <a:t>grave, Maculas </a:t>
            </a:r>
            <a:r>
              <a:rPr lang="es-MX" sz="2400" dirty="0"/>
              <a:t>mal </a:t>
            </a:r>
            <a:r>
              <a:rPr lang="es-MX" sz="2400" dirty="0" smtClean="0"/>
              <a:t>definidas, Aparición </a:t>
            </a:r>
            <a:r>
              <a:rPr lang="es-MX" sz="2400" dirty="0"/>
              <a:t>de </a:t>
            </a:r>
            <a:r>
              <a:rPr lang="es-MX" sz="2400" dirty="0" smtClean="0"/>
              <a:t>nódulos, Manchas </a:t>
            </a:r>
            <a:r>
              <a:rPr lang="es-MX" sz="2400" dirty="0"/>
              <a:t>eritematosas, lesiones foliculares </a:t>
            </a:r>
            <a:r>
              <a:rPr lang="es-MX" sz="2400" dirty="0" smtClean="0"/>
              <a:t>, Manifestaciones tardías, Perdida </a:t>
            </a:r>
            <a:r>
              <a:rPr lang="es-MX" sz="2400" dirty="0"/>
              <a:t>de cejas y </a:t>
            </a:r>
            <a:r>
              <a:rPr lang="es-MX" sz="2400" dirty="0" smtClean="0"/>
              <a:t>pestañas, Piel </a:t>
            </a:r>
            <a:r>
              <a:rPr lang="es-MX" sz="2400" dirty="0"/>
              <a:t>seca y escamosa en los pies </a:t>
            </a:r>
          </a:p>
          <a:p>
            <a:endParaRPr lang="es-MX" sz="2400" dirty="0"/>
          </a:p>
          <a:p>
            <a:r>
              <a:rPr lang="es-MX" sz="2400" dirty="0" smtClean="0"/>
              <a:t>Difusa</a:t>
            </a:r>
            <a:r>
              <a:rPr lang="es-MX" sz="2400" dirty="0" smtClean="0"/>
              <a:t>.</a:t>
            </a:r>
            <a:endParaRPr lang="es-MX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b="22540"/>
          <a:stretch/>
        </p:blipFill>
        <p:spPr>
          <a:xfrm>
            <a:off x="6089352" y="0"/>
            <a:ext cx="3054648" cy="168522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57109" t="40531" r="3787" b="4230"/>
          <a:stretch/>
        </p:blipFill>
        <p:spPr>
          <a:xfrm>
            <a:off x="7359345" y="1685228"/>
            <a:ext cx="1778115" cy="188587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62814" t="6046" r="4724" b="9039"/>
          <a:stretch/>
        </p:blipFill>
        <p:spPr>
          <a:xfrm>
            <a:off x="5316942" y="1685228"/>
            <a:ext cx="2042403" cy="300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349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5832"/>
            <a:ext cx="8229600" cy="857250"/>
          </a:xfrm>
        </p:spPr>
        <p:txBody>
          <a:bodyPr/>
          <a:lstStyle/>
          <a:p>
            <a:r>
              <a:rPr lang="es-ES_tradnl" dirty="0" smtClean="0"/>
              <a:t>DIAGNÓSTICO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333" y="831418"/>
            <a:ext cx="5626968" cy="2228601"/>
          </a:xfrm>
        </p:spPr>
        <p:txBody>
          <a:bodyPr>
            <a:normAutofit fontScale="62500" lnSpcReduction="20000"/>
          </a:bodyPr>
          <a:lstStyle/>
          <a:p>
            <a:r>
              <a:rPr lang="es-MX" dirty="0"/>
              <a:t>Examinar la piel a la luz del día o en una pieza bien iluminada.</a:t>
            </a:r>
          </a:p>
          <a:p>
            <a:r>
              <a:rPr lang="es-MX" dirty="0"/>
              <a:t>Examinar todo el cuerpo, cuidando la privacidad del paciente.</a:t>
            </a:r>
          </a:p>
          <a:p>
            <a:r>
              <a:rPr lang="es-MX" dirty="0"/>
              <a:t>Preguntar al paciente si las lesiones pican. Si pican, las lesiones no son de lepra.</a:t>
            </a:r>
          </a:p>
          <a:p>
            <a:r>
              <a:rPr lang="es-MX" dirty="0"/>
              <a:t>Probar la pérdida de sensibilidad sólo en una o dos lesiones cutáneas.</a:t>
            </a:r>
          </a:p>
          <a:p>
            <a:endParaRPr lang="es-ES_tradnl" dirty="0"/>
          </a:p>
        </p:txBody>
      </p:sp>
      <p:sp>
        <p:nvSpPr>
          <p:cNvPr id="4" name="Rectángulo redondeado 3"/>
          <p:cNvSpPr/>
          <p:nvPr/>
        </p:nvSpPr>
        <p:spPr>
          <a:xfrm>
            <a:off x="6732240" y="1063229"/>
            <a:ext cx="1954560" cy="644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Baciloscopia 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t="26836"/>
          <a:stretch/>
        </p:blipFill>
        <p:spPr>
          <a:xfrm>
            <a:off x="3351044" y="2787774"/>
            <a:ext cx="5792955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42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TRATAMIENTO Y CONTROL</a:t>
            </a:r>
            <a:endParaRPr lang="es-ES_tradn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7157"/>
          <a:stretch/>
        </p:blipFill>
        <p:spPr>
          <a:xfrm>
            <a:off x="503548" y="1131590"/>
            <a:ext cx="8136904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606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BIBLIOGRAFÍA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_tradnl" sz="1600" dirty="0"/>
              <a:t>William Rojas M. Inmunología de Rojas (2012) Decimosexta Ed. Colombia: CIB</a:t>
            </a:r>
          </a:p>
          <a:p>
            <a:r>
              <a:rPr lang="es-ES_tradnl" sz="1600" dirty="0" smtClean="0"/>
              <a:t>Organización panamericana de salud y organización mundial de la salud, guía para la eliminación de la lepra como problema de </a:t>
            </a:r>
            <a:r>
              <a:rPr lang="es-ES_tradnl" sz="1600" dirty="0"/>
              <a:t>salud publica.2000.edición 1.22pag</a:t>
            </a:r>
            <a:r>
              <a:rPr lang="es-ES_tradnl" sz="1600" dirty="0" smtClean="0"/>
              <a:t>: </a:t>
            </a:r>
            <a:r>
              <a:rPr lang="es-ES_tradnl" sz="1600" dirty="0" smtClean="0">
                <a:hlinkClick r:id="rId2"/>
              </a:rPr>
              <a:t>http</a:t>
            </a:r>
            <a:r>
              <a:rPr lang="es-ES_tradnl" sz="1600" dirty="0">
                <a:hlinkClick r:id="rId2"/>
              </a:rPr>
              <a:t>://</a:t>
            </a:r>
            <a:r>
              <a:rPr lang="es-ES_tradnl" sz="1600" dirty="0" smtClean="0">
                <a:hlinkClick r:id="rId2"/>
              </a:rPr>
              <a:t>www.who.int/lep/resources/Guide_S.pdf</a:t>
            </a:r>
            <a:endParaRPr lang="es-ES_tradnl" sz="1600" dirty="0"/>
          </a:p>
          <a:p>
            <a:r>
              <a:rPr lang="es-MX" sz="1600" dirty="0" smtClean="0"/>
              <a:t>Marian Ulrich.Inmunología de la </a:t>
            </a:r>
            <a:r>
              <a:rPr lang="es-MX" sz="1600" dirty="0"/>
              <a:t>lepra.1994.edición 4.4pags: </a:t>
            </a:r>
            <a:r>
              <a:rPr lang="es-MX" sz="1600" dirty="0">
                <a:hlinkClick r:id="rId3"/>
              </a:rPr>
              <a:t>http://</a:t>
            </a:r>
            <a:r>
              <a:rPr lang="es-MX" sz="1600" dirty="0" smtClean="0">
                <a:hlinkClick r:id="rId3"/>
              </a:rPr>
              <a:t>revista.svderma.org/index.php/ojs/article/viewFile/645/626</a:t>
            </a:r>
            <a:endParaRPr lang="es-MX" sz="1600" dirty="0" smtClean="0"/>
          </a:p>
          <a:p>
            <a:r>
              <a:rPr lang="es-MX" sz="1800" dirty="0" err="1"/>
              <a:t>Edoardo</a:t>
            </a:r>
            <a:r>
              <a:rPr lang="es-MX" sz="1800" dirty="0"/>
              <a:t> Torres-Guerrero</a:t>
            </a:r>
            <a:r>
              <a:rPr lang="es-MX" sz="1800" dirty="0" smtClean="0"/>
              <a:t>, </a:t>
            </a:r>
            <a:r>
              <a:rPr lang="es-MX" sz="1800" dirty="0"/>
              <a:t>Felipe Vargas-Martínez</a:t>
            </a:r>
            <a:r>
              <a:rPr lang="es-MX" sz="1800" dirty="0" smtClean="0"/>
              <a:t>, </a:t>
            </a:r>
            <a:r>
              <a:rPr lang="es-MX" sz="1800" dirty="0"/>
              <a:t>Carlos Enrique Atoche </a:t>
            </a:r>
            <a:r>
              <a:rPr lang="es-MX" sz="1800" dirty="0" err="1" smtClean="0"/>
              <a:t>Diéguez,Jisel</a:t>
            </a:r>
            <a:r>
              <a:rPr lang="es-MX" sz="1800" dirty="0" smtClean="0"/>
              <a:t> </a:t>
            </a:r>
            <a:r>
              <a:rPr lang="es-MX" sz="1800" dirty="0" err="1" smtClean="0"/>
              <a:t>Arrazola,Roberto</a:t>
            </a:r>
            <a:r>
              <a:rPr lang="es-MX" sz="1800" dirty="0" smtClean="0"/>
              <a:t> Arenas</a:t>
            </a:r>
            <a:r>
              <a:rPr lang="es-MX" sz="1800" dirty="0"/>
              <a:t>. </a:t>
            </a:r>
            <a:r>
              <a:rPr lang="es-MX" sz="1800" dirty="0" smtClean="0"/>
              <a:t>Lepra y técnicas </a:t>
            </a:r>
            <a:r>
              <a:rPr lang="es-MX" sz="1800" dirty="0"/>
              <a:t>diagnósticas y estrategias terapéuticas.2012.edición 2.7pags: </a:t>
            </a:r>
            <a:r>
              <a:rPr lang="es-MX" sz="1800" dirty="0">
                <a:hlinkClick r:id="rId4"/>
              </a:rPr>
              <a:t>http://</a:t>
            </a:r>
            <a:r>
              <a:rPr lang="es-MX" sz="1800" dirty="0" smtClean="0">
                <a:hlinkClick r:id="rId4"/>
              </a:rPr>
              <a:t>www.medigraphic.com/pdfs/derrevmex/rmd-2012/rmd122f.pdf</a:t>
            </a:r>
            <a:endParaRPr lang="es-MX" sz="1800" dirty="0" smtClean="0"/>
          </a:p>
          <a:p>
            <a:r>
              <a:rPr lang="es-MX" sz="1800" dirty="0">
                <a:hlinkClick r:id="rId5"/>
              </a:rPr>
              <a:t>https://</a:t>
            </a:r>
            <a:r>
              <a:rPr lang="es-MX" sz="1800" dirty="0" smtClean="0">
                <a:hlinkClick r:id="rId5"/>
              </a:rPr>
              <a:t>es.slideshare.net/nancycruzmunoz/lepra-2013</a:t>
            </a:r>
            <a:endParaRPr lang="es-MX" sz="1800" dirty="0" smtClean="0"/>
          </a:p>
          <a:p>
            <a:r>
              <a:rPr lang="es-MX" sz="1800" dirty="0">
                <a:hlinkClick r:id="rId6"/>
              </a:rPr>
              <a:t>https://</a:t>
            </a:r>
            <a:r>
              <a:rPr lang="es-MX" sz="1800" dirty="0" smtClean="0">
                <a:hlinkClick r:id="rId6"/>
              </a:rPr>
              <a:t>image.slidesharecdn.com/articulosecretariadesalud-170316053248/95/articulo-secretaria-de-salud-lepra-11-638.jpg?cb=1489642439</a:t>
            </a:r>
            <a:endParaRPr lang="es-MX" sz="1800" dirty="0" smtClean="0"/>
          </a:p>
          <a:p>
            <a:endParaRPr lang="es-MX" sz="1800" dirty="0" smtClean="0"/>
          </a:p>
          <a:p>
            <a:endParaRPr lang="es-MX" sz="1800" dirty="0" smtClean="0"/>
          </a:p>
          <a:p>
            <a:endParaRPr lang="es-ES_tradnl" sz="1800" dirty="0"/>
          </a:p>
        </p:txBody>
      </p:sp>
    </p:spTree>
    <p:extLst>
      <p:ext uri="{BB962C8B-B14F-4D97-AF65-F5344CB8AC3E}">
        <p14:creationId xmlns:p14="http://schemas.microsoft.com/office/powerpoint/2010/main" val="975940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DEFINICIÓN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063219"/>
            <a:ext cx="8229600" cy="3394472"/>
          </a:xfrm>
        </p:spPr>
        <p:txBody>
          <a:bodyPr/>
          <a:lstStyle/>
          <a:p>
            <a:r>
              <a:rPr lang="es-MX" sz="2400" dirty="0"/>
              <a:t>Es una enfermedad crónica infectocontagiosa  granulomatosa causada por la Mycobacterium leprae(bacilo de Hansen) , que afecta principalmente piel y nervios </a:t>
            </a:r>
            <a:r>
              <a:rPr lang="es-MX" sz="2400" dirty="0" smtClean="0"/>
              <a:t>periféricos</a:t>
            </a:r>
            <a:endParaRPr lang="es-MX" sz="2400" dirty="0"/>
          </a:p>
          <a:p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760455"/>
            <a:ext cx="2304256" cy="183416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2355726"/>
            <a:ext cx="1800200" cy="248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197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43276"/>
          </a:xfrm>
        </p:spPr>
        <p:txBody>
          <a:bodyPr/>
          <a:lstStyle/>
          <a:p>
            <a:r>
              <a:rPr lang="es-ES_tradnl" dirty="0" smtClean="0"/>
              <a:t>ANTECEDENTES HISTÓRICOS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949255"/>
            <a:ext cx="8229600" cy="3645368"/>
          </a:xfrm>
        </p:spPr>
        <p:txBody>
          <a:bodyPr>
            <a:normAutofit/>
          </a:bodyPr>
          <a:lstStyle/>
          <a:p>
            <a:r>
              <a:rPr lang="es-MX" sz="2000" dirty="0"/>
              <a:t>fue señalada hace más de 3000 años</a:t>
            </a:r>
            <a:r>
              <a:rPr lang="es-MX" sz="2000" dirty="0" smtClean="0"/>
              <a:t>.</a:t>
            </a:r>
          </a:p>
          <a:p>
            <a:r>
              <a:rPr lang="es-MX" sz="2000" dirty="0"/>
              <a:t>500 a.c la civilización china habla de la lepra refiriéndose a ella como </a:t>
            </a:r>
            <a:r>
              <a:rPr lang="es-MX" sz="2000" dirty="0" smtClean="0"/>
              <a:t>ucheda.</a:t>
            </a:r>
            <a:endParaRPr lang="es-MX" sz="2000" b="1" i="1" dirty="0" smtClean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0"/>
            <a:r>
              <a:rPr lang="es-MX" sz="2000" dirty="0">
                <a:ea typeface="Segoe UI" pitchFamily="34" charset="0"/>
              </a:rPr>
              <a:t>1873 Descubrimiento </a:t>
            </a:r>
            <a:r>
              <a:rPr lang="es-MX" sz="2000" i="1" dirty="0">
                <a:ea typeface="Segoe UI" pitchFamily="34" charset="0"/>
              </a:rPr>
              <a:t>Mycobacterium</a:t>
            </a:r>
            <a:r>
              <a:rPr lang="es-MX" sz="2000" i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s-MX" sz="2000" b="1" i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le</a:t>
            </a:r>
            <a:endParaRPr lang="es-MX" sz="2000" dirty="0" smtClean="0"/>
          </a:p>
          <a:p>
            <a:r>
              <a:rPr lang="es-MX" sz="2000" dirty="0" smtClean="0"/>
              <a:t>En </a:t>
            </a:r>
            <a:r>
              <a:rPr lang="es-MX" sz="2000" dirty="0"/>
              <a:t>1921, la Sanidad Pública de los E.E.U.U. fijó un centro para el estudio y el tratamiento de la </a:t>
            </a:r>
            <a:r>
              <a:rPr lang="es-MX" sz="2000" dirty="0" smtClean="0"/>
              <a:t>lepra.</a:t>
            </a:r>
          </a:p>
          <a:p>
            <a:r>
              <a:rPr lang="es-MX" sz="2000" dirty="0" smtClean="0"/>
              <a:t>Descubrimiento en 1940 que las sulfonas(dapsona) eran efectivas contra la lepra.</a:t>
            </a:r>
          </a:p>
          <a:p>
            <a:r>
              <a:rPr lang="es-MX" sz="2000" dirty="0" smtClean="0"/>
              <a:t>1981 la implementación de la MTD( terapia multimedicamentosa)</a:t>
            </a:r>
            <a:endParaRPr lang="es-MX" sz="2000" dirty="0"/>
          </a:p>
        </p:txBody>
      </p:sp>
      <p:sp>
        <p:nvSpPr>
          <p:cNvPr id="5" name="Flecha abajo 4"/>
          <p:cNvSpPr/>
          <p:nvPr/>
        </p:nvSpPr>
        <p:spPr>
          <a:xfrm>
            <a:off x="4716016" y="1292417"/>
            <a:ext cx="144016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Flecha abajo 6"/>
          <p:cNvSpPr/>
          <p:nvPr/>
        </p:nvSpPr>
        <p:spPr>
          <a:xfrm>
            <a:off x="3414326" y="1713006"/>
            <a:ext cx="1440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Flecha abajo 7"/>
          <p:cNvSpPr/>
          <p:nvPr/>
        </p:nvSpPr>
        <p:spPr>
          <a:xfrm>
            <a:off x="5150045" y="2158147"/>
            <a:ext cx="214043" cy="1784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Flecha abajo 8"/>
          <p:cNvSpPr/>
          <p:nvPr/>
        </p:nvSpPr>
        <p:spPr>
          <a:xfrm>
            <a:off x="4978017" y="2765073"/>
            <a:ext cx="21602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Flecha abajo 9"/>
          <p:cNvSpPr/>
          <p:nvPr/>
        </p:nvSpPr>
        <p:spPr>
          <a:xfrm>
            <a:off x="4067944" y="3435846"/>
            <a:ext cx="21602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2680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741" y="31099"/>
            <a:ext cx="8229600" cy="857250"/>
          </a:xfrm>
        </p:spPr>
        <p:txBody>
          <a:bodyPr/>
          <a:lstStyle/>
          <a:p>
            <a:r>
              <a:rPr lang="es-ES_tradnl" dirty="0" smtClean="0"/>
              <a:t>EPIDEMIOLOGÍA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741" y="858959"/>
            <a:ext cx="8229600" cy="2163687"/>
          </a:xfrm>
        </p:spPr>
        <p:txBody>
          <a:bodyPr>
            <a:no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s-MX" sz="1800" dirty="0">
                <a:latin typeface="+mn-lt"/>
              </a:rPr>
              <a:t>Los índices más altos de lepra están en países tropicales, especialmente en Asia y África. Las naciones Subdesarrolladas están en el riesgo más grande y, incluso hoy, 105 países califican como endémicos  para la enfermedad. Estos países están sobre todo en Asia Sudoriental, Norte y Suramérica, África, y el litoral del este del Océano Pacífico y de la costa Mediterránea Occidental. La India solamente explica el 64 por ciento de todos los nuevos casos en el mundo.</a:t>
            </a:r>
          </a:p>
          <a:p>
            <a:endParaRPr lang="es-ES_tradnl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2571750"/>
            <a:ext cx="5955741" cy="208823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07504" y="2673966"/>
            <a:ext cx="2304256" cy="697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Niños y jóvenes</a:t>
            </a:r>
          </a:p>
          <a:p>
            <a:pPr algn="ctr"/>
            <a:r>
              <a:rPr lang="es-MX" dirty="0" smtClean="0"/>
              <a:t>Zonas tropicales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45575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411511"/>
            <a:ext cx="8229600" cy="1656183"/>
          </a:xfrm>
        </p:spPr>
        <p:txBody>
          <a:bodyPr>
            <a:normAutofit fontScale="62500" lnSpcReduction="20000"/>
          </a:bodyPr>
          <a:lstStyle/>
          <a:p>
            <a:r>
              <a:rPr lang="es-MX" sz="2900" dirty="0"/>
              <a:t>En México, la endemia es de nivel medio, con prevalencia menor de 0.5 por cada 100,000 habitantes; se han reportado </a:t>
            </a:r>
            <a:r>
              <a:rPr lang="es-MX" sz="2900" dirty="0" smtClean="0"/>
              <a:t>casos </a:t>
            </a:r>
            <a:r>
              <a:rPr lang="es-MX" sz="2900" dirty="0"/>
              <a:t>con predominio en tres focos: el centro-occidental que comprende los estados de Sinaloa, Nayarit, Jalisco, Colima, Michoacán, Guanajuato, Guerrero, Aguascalientes, Distrito Federal, Zacatecas, Durango, Estado de México y Querétaro; el segundo foco es el peninsular conformado por: Yucatán y Campeche y, por último, el foco nororiental que abarca Nuevo León y Tamaulipas.</a:t>
            </a:r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091897"/>
            <a:ext cx="8348416" cy="26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168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1192" b="6044"/>
          <a:stretch/>
        </p:blipFill>
        <p:spPr>
          <a:xfrm>
            <a:off x="0" y="205979"/>
            <a:ext cx="9144000" cy="433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65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ETIOLOGÍA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00151"/>
            <a:ext cx="5698976" cy="3394472"/>
          </a:xfrm>
        </p:spPr>
        <p:txBody>
          <a:bodyPr>
            <a:normAutofit lnSpcReduction="10000"/>
          </a:bodyPr>
          <a:lstStyle/>
          <a:p>
            <a:r>
              <a:rPr lang="es-ES_tradnl" sz="2000" dirty="0" smtClean="0"/>
              <a:t>Causa por el </a:t>
            </a:r>
            <a:r>
              <a:rPr lang="es-ES_tradnl" sz="2000" b="1" dirty="0" smtClean="0"/>
              <a:t>Mycobacterium leprae</a:t>
            </a:r>
          </a:p>
          <a:p>
            <a:r>
              <a:rPr lang="es-ES_tradnl" sz="2000" dirty="0" smtClean="0"/>
              <a:t>Bacteria familia de las micobacterias, acido-resistentes.</a:t>
            </a:r>
          </a:p>
          <a:p>
            <a:r>
              <a:rPr lang="es-ES_tradnl" sz="2000" dirty="0" smtClean="0"/>
              <a:t>En forma de bacilos </a:t>
            </a:r>
          </a:p>
          <a:p>
            <a:r>
              <a:rPr lang="es-ES_tradnl" sz="2000" dirty="0" smtClean="0"/>
              <a:t>De carácter intercelular y se reproduce por bipartición </a:t>
            </a:r>
          </a:p>
          <a:p>
            <a:r>
              <a:rPr lang="es-MX" sz="2000" dirty="0"/>
              <a:t>D</a:t>
            </a:r>
            <a:r>
              <a:rPr lang="es-MX" sz="2000" dirty="0" smtClean="0"/>
              <a:t>escubierto </a:t>
            </a:r>
            <a:r>
              <a:rPr lang="es-MX" sz="2000" dirty="0"/>
              <a:t>en el siglo </a:t>
            </a:r>
            <a:r>
              <a:rPr lang="es-MX" sz="2000" dirty="0" smtClean="0"/>
              <a:t>XIX </a:t>
            </a:r>
            <a:r>
              <a:rPr lang="es-MX" sz="2000" dirty="0"/>
              <a:t>por el noruego Gerhard Henrik Armauer Hansen</a:t>
            </a:r>
          </a:p>
          <a:p>
            <a:r>
              <a:rPr lang="es-ES_tradnl" sz="2000" dirty="0" smtClean="0"/>
              <a:t>2008 descubrimiento de la </a:t>
            </a:r>
            <a:r>
              <a:rPr lang="es-ES_tradnl" sz="2000" b="1" dirty="0" smtClean="0"/>
              <a:t>Mycobacterium lepromatosis</a:t>
            </a:r>
            <a:endParaRPr lang="es-ES_tradnl" sz="20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1200151"/>
            <a:ext cx="2758455" cy="172489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417" y="2961554"/>
            <a:ext cx="1563973" cy="159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41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FISIOPATOLOGÍA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00151"/>
            <a:ext cx="7211144" cy="3315815"/>
          </a:xfrm>
        </p:spPr>
        <p:txBody>
          <a:bodyPr>
            <a:normAutofit fontScale="85000" lnSpcReduction="20000"/>
          </a:bodyPr>
          <a:lstStyle/>
          <a:p>
            <a:r>
              <a:rPr lang="es-ES_tradnl" dirty="0" smtClean="0"/>
              <a:t>Anestesia-hipostesia</a:t>
            </a:r>
          </a:p>
          <a:p>
            <a:r>
              <a:rPr lang="es-ES_tradnl" dirty="0" smtClean="0"/>
              <a:t>Alopecia </a:t>
            </a:r>
          </a:p>
          <a:p>
            <a:r>
              <a:rPr lang="es-ES_tradnl" dirty="0" smtClean="0"/>
              <a:t>Anhidrosis</a:t>
            </a:r>
          </a:p>
          <a:p>
            <a:r>
              <a:rPr lang="es-ES_tradnl" dirty="0" smtClean="0"/>
              <a:t>Daño dérmico </a:t>
            </a:r>
            <a:r>
              <a:rPr lang="es-ES_tradnl" dirty="0" smtClean="0"/>
              <a:t>discreto o indiscreto</a:t>
            </a:r>
            <a:endParaRPr lang="es-ES_tradnl" dirty="0" smtClean="0"/>
          </a:p>
          <a:p>
            <a:r>
              <a:rPr lang="es-MX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Mayor </a:t>
            </a:r>
            <a:r>
              <a:rPr lang="es-MX" dirty="0">
                <a:latin typeface="Segoe UI" pitchFamily="34" charset="0"/>
                <a:ea typeface="Segoe UI" pitchFamily="34" charset="0"/>
                <a:cs typeface="Segoe UI" pitchFamily="34" charset="0"/>
              </a:rPr>
              <a:t>parte de manifestaciones se deben a reacciones inmunes contra el bacilo</a:t>
            </a:r>
            <a:r>
              <a:rPr lang="es-MX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</a:p>
          <a:p>
            <a:r>
              <a:rPr lang="es-MX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Daño a estructuras derivadas del ectodermo.</a:t>
            </a:r>
            <a:endParaRPr lang="es-MX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23211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INMUNOPATOLOGÍA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MX" dirty="0"/>
              <a:t>El daño nervioso es ocasionado principalmente por la agresión diesmielinizante de las células de schwann dentro de las cuales puede multiplicarse la bacteria.</a:t>
            </a:r>
          </a:p>
          <a:p>
            <a:r>
              <a:rPr lang="es-MX" dirty="0"/>
              <a:t>El eritema nodos es ocasionado por depósitos de complejos inmunes.</a:t>
            </a:r>
          </a:p>
          <a:p>
            <a:r>
              <a:rPr lang="es-MX" dirty="0"/>
              <a:t>Lepra lepromatosa completa ausencia de LSTCD4 y presencia de LsTCD8 </a:t>
            </a:r>
          </a:p>
          <a:p>
            <a:r>
              <a:rPr lang="es-MX" dirty="0"/>
              <a:t>Lepra tuberculoide presencia de </a:t>
            </a:r>
            <a:r>
              <a:rPr lang="es-MX" dirty="0" smtClean="0"/>
              <a:t>TH1</a:t>
            </a:r>
          </a:p>
          <a:p>
            <a:r>
              <a:rPr lang="es-ES_tradnl" dirty="0" smtClean="0"/>
              <a:t>afectaciones causadas por hipersensibilidad.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515363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2211</TotalTime>
  <Words>700</Words>
  <Application>Microsoft Office PowerPoint</Application>
  <PresentationFormat>Presentación en pantalla (16:9)</PresentationFormat>
  <Paragraphs>64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Calibri</vt:lpstr>
      <vt:lpstr>Segoe UI</vt:lpstr>
      <vt:lpstr>Trebuchet MS</vt:lpstr>
      <vt:lpstr>Tema de Office</vt:lpstr>
      <vt:lpstr>Lepra </vt:lpstr>
      <vt:lpstr>DEFINICIÓN</vt:lpstr>
      <vt:lpstr>ANTECEDENTES HISTÓRICOS</vt:lpstr>
      <vt:lpstr>EPIDEMIOLOGÍA</vt:lpstr>
      <vt:lpstr>Presentación de PowerPoint</vt:lpstr>
      <vt:lpstr>Presentación de PowerPoint</vt:lpstr>
      <vt:lpstr>ETIOLOGÍA</vt:lpstr>
      <vt:lpstr>FISIOPATOLOGÍA</vt:lpstr>
      <vt:lpstr>INMUNOPATOLOGÍA</vt:lpstr>
      <vt:lpstr>Presentación de PowerPoint</vt:lpstr>
      <vt:lpstr>MANIFESTACIONES CLÍNICAS</vt:lpstr>
      <vt:lpstr>Presentación de PowerPoint</vt:lpstr>
      <vt:lpstr>DIAGNÓSTICO</vt:lpstr>
      <vt:lpstr>TRATAMIENTO Y CONTROL</vt:lpstr>
      <vt:lpstr>BIBLIOGRAFÍA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MANUEL</cp:lastModifiedBy>
  <cp:revision>63</cp:revision>
  <dcterms:created xsi:type="dcterms:W3CDTF">2017-12-10T02:45:38Z</dcterms:created>
  <dcterms:modified xsi:type="dcterms:W3CDTF">2018-01-09T03:33:52Z</dcterms:modified>
</cp:coreProperties>
</file>