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8DF2A-A90C-4CD4-97F2-D83FAC12B746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D29A8-8BA1-42F7-8E72-91DEB17551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25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532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37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311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37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49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75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94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13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325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71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89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FE9EC-F2A7-40F2-937F-111B57C8C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1537F2-5B51-434E-AC76-A1554EE6D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4072DC-383A-404D-932A-F33432078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75E5B4-3553-4487-88BF-CFB15CC8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E74BA-CC94-472D-8DD1-F2EB79EA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747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DCFC5-2927-4E78-979E-42EC86FB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3F7491-3AE3-4481-AE1F-FA9D1AA1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32677A-9127-417C-8864-E51CE7C0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D7E03-60A8-4B61-84FF-423370A0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D9EA9-95C9-4338-B252-B7EE3AEE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52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0174AD-BBEF-4947-8C50-972E167A9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833A77-9D2E-425E-A784-D815245E8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87061-233B-460C-A16A-FC0F3E7A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12650E-96E1-4EFA-BD4E-A29A2E79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C6A4B1-D16E-4AC2-BE6B-E84B0B8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93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m.uas.edu.mx/files/img/LOGOS/aguila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183595"/>
            <a:ext cx="1344149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f0803b3509dc4a60f4cbac0f92a6f12.png (1596×1498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24" y="181768"/>
            <a:ext cx="1715531" cy="14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 userDrawn="1"/>
        </p:nvSpPr>
        <p:spPr>
          <a:xfrm>
            <a:off x="3710258" y="306123"/>
            <a:ext cx="4771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Universidad Autónoma de Sinaloa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latin typeface="Trebuchet MS" pitchFamily="34" charset="0"/>
              </a:rPr>
              <a:t>Facultad</a:t>
            </a:r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 de Medicina</a:t>
            </a:r>
          </a:p>
          <a:p>
            <a:pPr algn="ctr"/>
            <a:r>
              <a:rPr lang="es-MX" sz="2400" baseline="0" dirty="0">
                <a:solidFill>
                  <a:schemeClr val="tx1"/>
                </a:solidFill>
                <a:latin typeface="Trebuchet MS" pitchFamily="34" charset="0"/>
              </a:rPr>
              <a:t>Licenciatura en Médico General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-3253927" y="2084851"/>
            <a:ext cx="18349216" cy="3003199"/>
            <a:chOff x="-2440445" y="1825911"/>
            <a:chExt cx="13761912" cy="3003199"/>
          </a:xfrm>
        </p:grpSpPr>
        <p:sp>
          <p:nvSpPr>
            <p:cNvPr id="23" name="22 Onda"/>
            <p:cNvSpPr/>
            <p:nvPr userDrawn="1"/>
          </p:nvSpPr>
          <p:spPr>
            <a:xfrm rot="11206739">
              <a:off x="-2440445" y="18993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7030A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4" name="23 Onda"/>
            <p:cNvSpPr/>
            <p:nvPr userDrawn="1"/>
          </p:nvSpPr>
          <p:spPr>
            <a:xfrm rot="10596159" flipH="1">
              <a:off x="-2288045" y="20517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08AC6E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sp>
          <p:nvSpPr>
            <p:cNvPr id="20" name="19 Onda"/>
            <p:cNvSpPr/>
            <p:nvPr userDrawn="1"/>
          </p:nvSpPr>
          <p:spPr>
            <a:xfrm>
              <a:off x="0" y="1825911"/>
              <a:ext cx="9144000" cy="2520280"/>
            </a:xfrm>
            <a:prstGeom prst="wave">
              <a:avLst/>
            </a:prstGeom>
            <a:solidFill>
              <a:srgbClr val="002F8E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564905"/>
            <a:ext cx="10363200" cy="2061853"/>
          </a:xfrm>
        </p:spPr>
        <p:txBody>
          <a:bodyPr anchor="ctr"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pic>
        <p:nvPicPr>
          <p:cNvPr id="2053" name="Picture 5" descr="C:\Users\DELL\Desktop\Imágenes Tiff Palette\Logo Oficial Con Letras (2)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1" y="5596685"/>
            <a:ext cx="1728191" cy="1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3657600" y="5278355"/>
            <a:ext cx="8534400" cy="550912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605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7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4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67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74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rgbClr val="002F8E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2" name="11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3" name="12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4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110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9" name="8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0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04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8" name="7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9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9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8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5879D-D489-4A09-8743-D7EDACF9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EBCF9-8D12-4C05-BBA1-4B329AD41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266C6-A39E-4EEC-B2AC-B3A37EF4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BF2DF-80B9-42B4-A902-E82D6966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96463-0B86-4631-955D-CCF4C3FE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801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1" name="10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91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7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623392" y="6525012"/>
            <a:ext cx="10945216" cy="723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0" name="9 Rectángulo"/>
          <p:cNvSpPr/>
          <p:nvPr userDrawn="1"/>
        </p:nvSpPr>
        <p:spPr>
          <a:xfrm>
            <a:off x="4415814" y="6381997"/>
            <a:ext cx="3360373" cy="35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5" y="6381997"/>
            <a:ext cx="2879785" cy="3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7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0A105-46B5-414F-9228-39DF5368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A071E9-6043-45EC-9F91-BC097066D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34AB9-B2E1-450E-9AD9-3F8D011D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AA4364-2DDD-401B-8191-61A9757F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D767B5-CC74-4407-9280-D3C55AC6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71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6B3F1-EF85-4682-BB61-423C13A7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262EA2-A7F4-476F-97E5-B657896DF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355F96-3057-4002-B7A2-4D6158A6F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2A11AB-161D-45C2-B60B-5C80B2BD7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BB4C7D-4A3E-47DE-BCE9-1DCE2723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5359C7-DF59-42A8-A0EB-329EBBF8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752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24025-FF99-4218-B233-6D05337E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82343-F725-4C39-8367-56947AAC3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77A83-FB6A-4D92-965C-6CD0AE5F4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31BF-5949-42DA-A12A-0DF39D897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BDFE46-02B1-48F1-8C32-5CDC10F8E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3B6D16-3F97-45BF-9349-E8B4204B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E698AA-DE7A-4881-A412-D7E95C61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62389C-40B1-4EB8-8DAF-4C777E7A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75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F998-0A1B-4051-9CE7-A3F3596B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3881C7-50FD-41D4-8742-ABD3DBB0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1CF795-46D2-4B3D-99D8-45608472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0F6CC1-2CC4-45DD-A649-F65228F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34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724D30-A6A2-452E-B5FB-7F938278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558320-42A3-4E45-843D-5C0AD80B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B25244-CC45-42D2-A1D3-20CFB96F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250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0D8F4-F2CA-44E5-997A-1FDF04DD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F26136-D269-4AE8-9DF5-E70C4E0C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3F1598-6723-4A41-A8F6-1C21FA950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903981-CEFD-4CB9-A3FF-B1855E25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3AB902-F62F-46FD-B933-25B86C91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DE9E96-1971-4C8C-B36E-0D1D0167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44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FD9C2-5AB3-4CB1-A45C-1B2E72E2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03E314-3FE8-4725-A8CF-3EB694404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4458C9-CD1B-461C-B5F8-BF2C2BA0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A56F8A-6106-430D-A584-1922CA7E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D60ED1-0BBF-432F-A445-10E98A0F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DDEBFC-3CE1-4874-B690-624CD966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5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00C4A02-4349-4E04-A7E6-55E24A6B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27B69D-D0E8-420A-A0AC-ABF59BD06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81CEB6-AEC2-4785-A035-DF24BA6DF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383C-71BA-43AD-AD88-159CB0B96F7D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6FE2C1-B86B-4615-A077-0324A92A9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12775B-5D20-4F4E-9C72-B6F790591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0F43D-49EB-45CD-8279-A5714504F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227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7486-D4CB-4DD6-B632-F94CB04FB1EC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519C-432C-406D-8177-7BAAB016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2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333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F8E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914400" y="2564906"/>
            <a:ext cx="10363200" cy="206185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8">
              <a:spcBef>
                <a:spcPts val="0"/>
              </a:spcBef>
              <a:buClr>
                <a:srgbClr val="FFFFFF"/>
              </a:buClr>
              <a:buSzPts val="4000"/>
            </a:pPr>
            <a:r>
              <a:rPr lang="es-MX" dirty="0"/>
              <a:t>Diabetes tipo 1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657600" y="5278355"/>
            <a:ext cx="8534400" cy="55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t" anchorCtr="0">
            <a:noAutofit/>
          </a:bodyPr>
          <a:lstStyle/>
          <a:p>
            <a:pPr indent="-187955">
              <a:lnSpc>
                <a:spcPct val="90000"/>
              </a:lnSpc>
              <a:spcBef>
                <a:spcPts val="0"/>
              </a:spcBef>
              <a:buSzPts val="2220"/>
            </a:pPr>
            <a:r>
              <a:rPr lang="es-MX" sz="2960" dirty="0"/>
              <a:t>Monreal Acosta Daniela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672064" y="5661250"/>
            <a:ext cx="5519936" cy="1272143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Grupo: III-</a:t>
            </a:r>
            <a:r>
              <a:rPr lang="es-MX" sz="2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Dra. </a:t>
            </a:r>
            <a:r>
              <a:rPr lang="es-MX" sz="24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Thalia</a:t>
            </a:r>
            <a:r>
              <a:rPr lang="es-MX" sz="2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Rangel </a:t>
            </a:r>
            <a:r>
              <a:rPr lang="es-MX" sz="1867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Ramírez</a:t>
            </a:r>
          </a:p>
          <a:p>
            <a:pPr algn="r" defTabSz="1219170"/>
            <a:r>
              <a:rPr lang="es-MX" sz="1867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Culiacán, Sinaloa a 1</a:t>
            </a:r>
            <a:r>
              <a:rPr lang="es-MX" sz="24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MX" sz="1867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de Enero de 2018</a:t>
            </a:r>
          </a:p>
        </p:txBody>
      </p:sp>
    </p:spTree>
    <p:extLst>
      <p:ext uri="{BB962C8B-B14F-4D97-AF65-F5344CB8AC3E}">
        <p14:creationId xmlns:p14="http://schemas.microsoft.com/office/powerpoint/2010/main" val="261909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8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DIAGNÓSTICO</a:t>
            </a:r>
          </a:p>
        </p:txBody>
      </p:sp>
      <p:graphicFrame>
        <p:nvGraphicFramePr>
          <p:cNvPr id="189" name="Shape 189"/>
          <p:cNvGraphicFramePr/>
          <p:nvPr>
            <p:extLst/>
          </p:nvPr>
        </p:nvGraphicFramePr>
        <p:xfrm>
          <a:off x="1270000" y="1417617"/>
          <a:ext cx="9652000" cy="1137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2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4300" b="1" dirty="0">
                          <a:solidFill>
                            <a:srgbClr val="08AC6E"/>
                          </a:solidFill>
                          <a:latin typeface="Arial" pitchFamily="34" charset="0"/>
                          <a:cs typeface="Arial" pitchFamily="34" charset="0"/>
                        </a:rPr>
                        <a:t>HbAC1</a:t>
                      </a: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Prediabetes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Diabetes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latin typeface="Arial" pitchFamily="34" charset="0"/>
                          <a:cs typeface="Arial" pitchFamily="34" charset="0"/>
                        </a:rPr>
                        <a:t>&lt;5.7%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latin typeface="Arial" pitchFamily="34" charset="0"/>
                          <a:cs typeface="Arial" pitchFamily="34" charset="0"/>
                        </a:rPr>
                        <a:t>5.7%-6.4%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latin typeface="Arial" pitchFamily="34" charset="0"/>
                          <a:cs typeface="Arial" pitchFamily="34" charset="0"/>
                        </a:rPr>
                        <a:t>6.5% o más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0" name="Shape 190"/>
          <p:cNvGraphicFramePr/>
          <p:nvPr>
            <p:extLst/>
          </p:nvPr>
        </p:nvGraphicFramePr>
        <p:xfrm>
          <a:off x="1270000" y="2588084"/>
          <a:ext cx="9652000" cy="1137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2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4300" b="1" dirty="0">
                          <a:solidFill>
                            <a:srgbClr val="08AC6E"/>
                          </a:solidFill>
                          <a:latin typeface="Arial" pitchFamily="34" charset="0"/>
                          <a:cs typeface="Arial" pitchFamily="34" charset="0"/>
                        </a:rPr>
                        <a:t>FPG</a:t>
                      </a: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Prediabetes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Diabetes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latin typeface="Arial" pitchFamily="34" charset="0"/>
                          <a:cs typeface="Arial" pitchFamily="34" charset="0"/>
                        </a:rPr>
                        <a:t>70-100 mg/</a:t>
                      </a:r>
                      <a:r>
                        <a:rPr lang="es-MX" sz="2100" dirty="0" err="1"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endParaRPr lang="es-MX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latin typeface="Arial" pitchFamily="34" charset="0"/>
                          <a:cs typeface="Arial" pitchFamily="34" charset="0"/>
                        </a:rPr>
                        <a:t>100-125 mg/</a:t>
                      </a:r>
                      <a:r>
                        <a:rPr lang="es-MX" sz="2100" dirty="0" err="1"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endParaRPr lang="es-MX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latin typeface="Arial" pitchFamily="34" charset="0"/>
                          <a:cs typeface="Arial" pitchFamily="34" charset="0"/>
                        </a:rPr>
                        <a:t>126 mg/</a:t>
                      </a:r>
                      <a:r>
                        <a:rPr lang="es-MX" sz="2100" dirty="0" err="1"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r>
                        <a:rPr lang="es-MX" sz="2100" dirty="0">
                          <a:latin typeface="Arial" pitchFamily="34" charset="0"/>
                          <a:cs typeface="Arial" pitchFamily="34" charset="0"/>
                        </a:rPr>
                        <a:t> o más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1" name="Shape 191"/>
          <p:cNvGraphicFramePr/>
          <p:nvPr>
            <p:extLst/>
          </p:nvPr>
        </p:nvGraphicFramePr>
        <p:xfrm>
          <a:off x="1270000" y="3758551"/>
          <a:ext cx="9652000" cy="1137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2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4300" b="1" dirty="0">
                          <a:solidFill>
                            <a:srgbClr val="08AC6E"/>
                          </a:solidFill>
                          <a:latin typeface="Arial" pitchFamily="34" charset="0"/>
                          <a:cs typeface="Arial" pitchFamily="34" charset="0"/>
                        </a:rPr>
                        <a:t>OGTT</a:t>
                      </a: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Prediabetes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Diabetes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latin typeface="Arial" pitchFamily="34" charset="0"/>
                          <a:cs typeface="Arial" pitchFamily="34" charset="0"/>
                        </a:rPr>
                        <a:t>&lt;100 mg/</a:t>
                      </a:r>
                      <a:r>
                        <a:rPr lang="es-MX" sz="2100" dirty="0" err="1"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endParaRPr lang="es-MX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latin typeface="Arial" pitchFamily="34" charset="0"/>
                          <a:cs typeface="Arial" pitchFamily="34" charset="0"/>
                        </a:rPr>
                        <a:t>140-199 mg/</a:t>
                      </a:r>
                      <a:r>
                        <a:rPr lang="es-MX" sz="2100" dirty="0" err="1"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endParaRPr lang="es-MX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2100" dirty="0">
                          <a:latin typeface="Arial" pitchFamily="34" charset="0"/>
                          <a:cs typeface="Arial" pitchFamily="34" charset="0"/>
                        </a:rPr>
                        <a:t>200 mg/</a:t>
                      </a:r>
                      <a:r>
                        <a:rPr lang="es-MX" sz="2100" dirty="0" err="1">
                          <a:latin typeface="Arial" pitchFamily="34" charset="0"/>
                          <a:cs typeface="Arial" pitchFamily="34" charset="0"/>
                        </a:rPr>
                        <a:t>dL</a:t>
                      </a:r>
                      <a:r>
                        <a:rPr lang="es-MX" sz="2100" dirty="0">
                          <a:latin typeface="Arial" pitchFamily="34" charset="0"/>
                          <a:cs typeface="Arial" pitchFamily="34" charset="0"/>
                        </a:rPr>
                        <a:t> o más</a:t>
                      </a: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2" name="Shape 192"/>
          <p:cNvSpPr txBox="1"/>
          <p:nvPr/>
        </p:nvSpPr>
        <p:spPr>
          <a:xfrm>
            <a:off x="1295467" y="4999434"/>
            <a:ext cx="3903523" cy="1258412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8AC6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algn="ctr" defTabSz="1219170"/>
            <a:r>
              <a:rPr lang="es-MX" sz="1867" b="1" dirty="0">
                <a:solidFill>
                  <a:srgbClr val="002F8E"/>
                </a:solidFill>
                <a:latin typeface="Arial" pitchFamily="34" charset="0"/>
                <a:cs typeface="Arial" pitchFamily="34" charset="0"/>
              </a:rPr>
              <a:t>Prueba de glucosa en plasma</a:t>
            </a:r>
          </a:p>
          <a:p>
            <a:pPr defTabSz="1219170"/>
            <a:r>
              <a:rPr lang="es-MX" sz="1867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Cualquier hora del día </a:t>
            </a:r>
          </a:p>
          <a:p>
            <a:pPr defTabSz="1219170"/>
            <a:r>
              <a:rPr lang="es-MX" sz="1867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glucosa en la sangre </a:t>
            </a:r>
            <a:r>
              <a:rPr lang="es-MX" sz="1867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&gt;200 mg / dl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6193" y="4929034"/>
            <a:ext cx="1718680" cy="1471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37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171" y="4293097"/>
            <a:ext cx="40259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575077" y="-33491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8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TRATAMIENTO Y CONTROL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575077" y="1160571"/>
            <a:ext cx="6645600" cy="399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s-MX" sz="3200" dirty="0">
                <a:solidFill>
                  <a:srgbClr val="08AC6E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MX" sz="26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Nicotinamida</a:t>
            </a:r>
            <a:b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MX" sz="2667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Ciclosporina A</a:t>
            </a:r>
            <a:b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MX" sz="2667" dirty="0">
                <a:solidFill>
                  <a:srgbClr val="002F8E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Insulinoterapia</a:t>
            </a:r>
            <a:b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MX" sz="2667" dirty="0">
                <a:solidFill>
                  <a:srgbClr val="08AC6E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Trasplante de islotes pancreáticos </a:t>
            </a:r>
            <a:b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MX" sz="2667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Trasplante de páncreas</a:t>
            </a:r>
            <a:b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MX" sz="2667" dirty="0">
                <a:solidFill>
                  <a:srgbClr val="002F8E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 alimentario</a:t>
            </a:r>
            <a:b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MX" sz="2667" dirty="0">
                <a:solidFill>
                  <a:srgbClr val="08AC6E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Actividad física</a:t>
            </a:r>
          </a:p>
          <a:p>
            <a:pPr defTabSz="1219170"/>
            <a:r>
              <a:rPr lang="es-MX" sz="2667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s-MX" sz="26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Prevención de complicaciones</a:t>
            </a:r>
            <a:br>
              <a:rPr lang="es-MX" sz="3200" dirty="0">
                <a:solidFill>
                  <a:prstClr val="black"/>
                </a:solidFill>
                <a:latin typeface="Calibri"/>
              </a:rPr>
            </a:br>
            <a:endParaRPr lang="es-MX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t="10297" r="2619"/>
          <a:stretch/>
        </p:blipFill>
        <p:spPr>
          <a:xfrm>
            <a:off x="7344139" y="1412776"/>
            <a:ext cx="4371367" cy="267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 l="4447" t="5378" r="2120" b="6305"/>
          <a:stretch/>
        </p:blipFill>
        <p:spPr>
          <a:xfrm>
            <a:off x="8784299" y="4293097"/>
            <a:ext cx="3255812" cy="2050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28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8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BIBLIOGRAFÍA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421400" y="1580400"/>
            <a:ext cx="11349200" cy="394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364058" indent="-457189" algn="just" defTabSz="1219170">
              <a:buClr>
                <a:prstClr val="black"/>
              </a:buClr>
              <a:buSzPts val="1100"/>
              <a:buFont typeface="+mj-lt"/>
              <a:buAutoNum type="arabicPeriod"/>
            </a:pPr>
            <a:r>
              <a:rPr lang="es-MX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Díaz Gallardo, C, Guzmán Meléndez, M. </a:t>
            </a:r>
            <a:r>
              <a:rPr lang="es-MX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Inmunopatogenia</a:t>
            </a:r>
            <a:r>
              <a:rPr lang="es-MX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de la diabetes mellitus tipo 1. Archivos de alergia e inmunología clínica. [Online] 2008;39 (4): 151-160.Available </a:t>
            </a:r>
            <a:r>
              <a:rPr lang="es-MX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s-MX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 http://www.repositorio.uchile.cl/handle/2250/128849 </a:t>
            </a:r>
          </a:p>
          <a:p>
            <a:pPr marL="364058" indent="-457189" algn="just" defTabSz="1219170">
              <a:buClr>
                <a:prstClr val="black"/>
              </a:buClr>
              <a:buSzPts val="1100"/>
              <a:buFont typeface="+mj-lt"/>
              <a:buAutoNum type="arabicPeriod"/>
            </a:pPr>
            <a:endParaRPr sz="24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364058" indent="-457189" algn="just" defTabSz="1219170">
              <a:buClr>
                <a:prstClr val="black"/>
              </a:buClr>
              <a:buSzPts val="1100"/>
              <a:buFont typeface="+mj-lt"/>
              <a:buAutoNum type="arabicPeriod"/>
            </a:pPr>
            <a:r>
              <a:rPr lang="es-MX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Salas, F, Santos, J.L, Pérez, F. Genética de la Diabetes mellitus tipo 1. </a:t>
            </a:r>
            <a:r>
              <a:rPr lang="es-MX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Rev</a:t>
            </a:r>
            <a:r>
              <a:rPr lang="es-MX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chil</a:t>
            </a:r>
            <a:r>
              <a:rPr lang="es-MX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endocrinol</a:t>
            </a:r>
            <a:r>
              <a:rPr lang="es-MX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diabetes. [Online] 2013;6(1): 15-22. </a:t>
            </a:r>
            <a:r>
              <a:rPr lang="es-MX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es-MX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s-MX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: http://www.soched.cl/Revista%20Soched/1_2013/art_3_1_2013.pdf </a:t>
            </a:r>
          </a:p>
          <a:p>
            <a:pPr marL="364058" indent="-457189" algn="just" defTabSz="1219170">
              <a:buClr>
                <a:prstClr val="black"/>
              </a:buClr>
              <a:buSzPts val="1100"/>
              <a:buFont typeface="+mj-lt"/>
              <a:buAutoNum type="arabicPeriod"/>
            </a:pPr>
            <a:endParaRPr sz="24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364058" indent="-457189" algn="just" defTabSz="1219170">
              <a:buClr>
                <a:prstClr val="black"/>
              </a:buClr>
              <a:buSzPts val="1100"/>
              <a:buFont typeface="+mj-lt"/>
              <a:buAutoNum type="arabicPeriod"/>
            </a:pPr>
            <a:r>
              <a:rPr lang="es-MX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Rojas, W, Anaya, J.M, </a:t>
            </a:r>
            <a:r>
              <a:rPr lang="es-MX" sz="2400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Aristizábal</a:t>
            </a:r>
            <a:r>
              <a:rPr lang="es-MX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, B, Cano, L.E, Gómez, L.M. Inmunología de Rojas. (17th ed.). Medellín, Colombia: CIB Fondo Editorial; 2015.</a:t>
            </a:r>
          </a:p>
        </p:txBody>
      </p:sp>
    </p:spTree>
    <p:extLst>
      <p:ext uri="{BB962C8B-B14F-4D97-AF65-F5344CB8AC3E}">
        <p14:creationId xmlns:p14="http://schemas.microsoft.com/office/powerpoint/2010/main" val="344234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8567"/>
          <a:stretch/>
        </p:blipFill>
        <p:spPr>
          <a:xfrm>
            <a:off x="5423926" y="2948948"/>
            <a:ext cx="3936437" cy="32643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09600" y="1556733"/>
            <a:ext cx="10656000" cy="1257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00" tIns="60933" rIns="121900" bIns="60933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Patología de tipo autoinmune, órgano-específica caracterizada por la destrucción progresiva de las células  pancreáticas que determina la dependencia absoluta de aportes externos de insulina</a:t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99" name="Shape 99"/>
          <p:cNvSpPr txBox="1"/>
          <p:nvPr/>
        </p:nvSpPr>
        <p:spPr>
          <a:xfrm>
            <a:off x="1967541" y="3429000"/>
            <a:ext cx="3189200" cy="163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s-MX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Tipos</a:t>
            </a:r>
            <a:r>
              <a:rPr lang="es-MX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1219170"/>
            <a:r>
              <a:rPr lang="es-MX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1A-Autoinmune</a:t>
            </a:r>
          </a:p>
          <a:p>
            <a:pPr defTabSz="1219170"/>
            <a:r>
              <a:rPr lang="es-MX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1B-Idiopática</a:t>
            </a:r>
          </a:p>
          <a:p>
            <a:pPr defTabSz="1219170"/>
            <a:endParaRPr sz="3200" dirty="0">
              <a:solidFill>
                <a:prstClr val="black"/>
              </a:solidFill>
              <a:latin typeface="Calibri"/>
            </a:endParaRPr>
          </a:p>
          <a:p>
            <a:pPr defTabSz="1219170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6742033" y="3012700"/>
            <a:ext cx="1203600" cy="29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0972800" cy="1143000"/>
          </a:xfrm>
        </p:spPr>
        <p:txBody>
          <a:bodyPr/>
          <a:lstStyle/>
          <a:p>
            <a:r>
              <a:rPr lang="es-ES_tradnl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DEFINICIÓN</a:t>
            </a:r>
          </a:p>
        </p:txBody>
      </p:sp>
    </p:spTree>
    <p:extLst>
      <p:ext uri="{BB962C8B-B14F-4D97-AF65-F5344CB8AC3E}">
        <p14:creationId xmlns:p14="http://schemas.microsoft.com/office/powerpoint/2010/main" val="69819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23392" y="6862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8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ANTECEDENTES HISTÓRICOS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33475" t="38642" r="47681" b="32669"/>
          <a:stretch/>
        </p:blipFill>
        <p:spPr>
          <a:xfrm>
            <a:off x="7440149" y="2492486"/>
            <a:ext cx="3264363" cy="304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8208235" y="1540472"/>
            <a:ext cx="1439200" cy="6668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 defTabSz="1219170"/>
            <a:r>
              <a:rPr lang="es-MX" sz="3200" b="1" dirty="0">
                <a:solidFill>
                  <a:srgbClr val="002F8E"/>
                </a:solidFill>
                <a:latin typeface="Calibri"/>
              </a:rPr>
              <a:t>1922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l="9087" t="41182" r="48105" b="23567"/>
          <a:stretch/>
        </p:blipFill>
        <p:spPr>
          <a:xfrm>
            <a:off x="778212" y="1149435"/>
            <a:ext cx="5780633" cy="297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6729" y="4293097"/>
            <a:ext cx="1772833" cy="2029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25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726" t="18957" r="42964" b="19790"/>
          <a:stretch/>
        </p:blipFill>
        <p:spPr>
          <a:xfrm>
            <a:off x="6173234" y="2506800"/>
            <a:ext cx="5570300" cy="3786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8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EPIDEMIOLOGÍA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773233" y="1753151"/>
            <a:ext cx="3400000" cy="1142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el mundo hay más de 422 millones de personas con diabetes</a:t>
            </a:r>
            <a:b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MX" sz="21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7791600" y="2025567"/>
            <a:ext cx="3790800" cy="1143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 defTabSz="1219170"/>
            <a:r>
              <a:rPr lang="es-MX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 estima que en México hay 6.8 millones de personas con diabetes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l="963" t="18390" r="76309" b="33555"/>
          <a:stretch/>
        </p:blipFill>
        <p:spPr>
          <a:xfrm>
            <a:off x="3298767" y="3501333"/>
            <a:ext cx="2112999" cy="279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Shape 119"/>
          <p:cNvCxnSpPr/>
          <p:nvPr/>
        </p:nvCxnSpPr>
        <p:spPr>
          <a:xfrm>
            <a:off x="4051133" y="3501333"/>
            <a:ext cx="3414400" cy="520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0" name="Shape 120"/>
          <p:cNvCxnSpPr/>
          <p:nvPr/>
        </p:nvCxnSpPr>
        <p:spPr>
          <a:xfrm rot="10800000" flipH="1">
            <a:off x="5512433" y="4760133"/>
            <a:ext cx="2590000" cy="153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234" y="795119"/>
            <a:ext cx="2590001" cy="2593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90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8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ETIOLOGÍA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420900" y="2145867"/>
            <a:ext cx="5611200" cy="3465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 defTabSz="1219170"/>
            <a:r>
              <a:rPr lang="es-MX" sz="4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Factores genéticos</a:t>
            </a:r>
          </a:p>
          <a:p>
            <a:pPr algn="ctr" defTabSz="1219170"/>
            <a:endParaRPr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219170"/>
            <a:endParaRPr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219170"/>
            <a:endParaRPr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1219170"/>
            <a:r>
              <a:rPr lang="es-MX" sz="4000" dirty="0">
                <a:solidFill>
                  <a:srgbClr val="08AC6E"/>
                </a:solidFill>
                <a:latin typeface="Arial" pitchFamily="34" charset="0"/>
                <a:cs typeface="Arial" pitchFamily="34" charset="0"/>
              </a:rPr>
              <a:t>Factores ambientales</a:t>
            </a:r>
          </a:p>
          <a:p>
            <a:pPr algn="ctr" defTabSz="1219170"/>
            <a:endParaRPr sz="4000" dirty="0">
              <a:solidFill>
                <a:prstClr val="black"/>
              </a:solidFill>
              <a:latin typeface="Calibri"/>
            </a:endParaRPr>
          </a:p>
          <a:p>
            <a:pPr algn="ctr" defTabSz="1219170"/>
            <a:endParaRPr sz="4000" dirty="0">
              <a:solidFill>
                <a:srgbClr val="08AC6E"/>
              </a:solidFill>
              <a:latin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066" y="3926001"/>
            <a:ext cx="2203287" cy="209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42" y="1412778"/>
            <a:ext cx="2557721" cy="24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0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MX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ETIOLOGÍA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51400" y="1303767"/>
            <a:ext cx="3102800" cy="652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s-MX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Factores genéticos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825600" y="2035867"/>
            <a:ext cx="1754400" cy="793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 defTabSz="1219170"/>
            <a:r>
              <a:rPr lang="es-MX" sz="2667" dirty="0">
                <a:solidFill>
                  <a:srgbClr val="3D85C6"/>
                </a:solidFill>
                <a:latin typeface="Arial" pitchFamily="34" charset="0"/>
                <a:cs typeface="Arial" pitchFamily="34" charset="0"/>
              </a:rPr>
              <a:t> IDDM1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872200" y="3389647"/>
            <a:ext cx="9072000" cy="55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s-MX" sz="21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Haplotipos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predisponentes: HLA-DRB1, HLA-DQB1 y HLA-DQA1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872200" y="2699867"/>
            <a:ext cx="6987200" cy="70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Mutación puntual de la cadena DQ-1 posición 57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872200" y="4053533"/>
            <a:ext cx="7564000" cy="55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Presencia de </a:t>
            </a:r>
            <a:r>
              <a:rPr lang="es-MX" sz="21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Arg</a:t>
            </a:r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 la posición 52 de la cadena </a:t>
            </a:r>
            <a:r>
              <a:rPr lang="es-MX" sz="21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DQa</a:t>
            </a:r>
            <a:endParaRPr lang="es-MX" sz="21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2872200" y="4717417"/>
            <a:ext cx="8329600" cy="55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Susceptibilidad: HLA-DR3/HLA- DR4 y HLA-DQ2/HLA-DQ8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872200" y="5381933"/>
            <a:ext cx="2362000" cy="55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gen CTLA-4</a:t>
            </a:r>
            <a:br>
              <a:rPr lang="es-MX" sz="21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MX" sz="21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2475800" y="2829067"/>
            <a:ext cx="396400" cy="441600"/>
          </a:xfrm>
          <a:prstGeom prst="chevron">
            <a:avLst>
              <a:gd name="adj" fmla="val 50000"/>
            </a:avLst>
          </a:prstGeom>
          <a:solidFill>
            <a:srgbClr val="3D85C6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2475800" y="3464633"/>
            <a:ext cx="396400" cy="441600"/>
          </a:xfrm>
          <a:prstGeom prst="chevron">
            <a:avLst>
              <a:gd name="adj" fmla="val 50000"/>
            </a:avLst>
          </a:prstGeom>
          <a:solidFill>
            <a:srgbClr val="3D85C6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2475800" y="4129700"/>
            <a:ext cx="396400" cy="441600"/>
          </a:xfrm>
          <a:prstGeom prst="chevron">
            <a:avLst>
              <a:gd name="adj" fmla="val 50000"/>
            </a:avLst>
          </a:prstGeom>
          <a:solidFill>
            <a:srgbClr val="3D85C6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2475800" y="4805667"/>
            <a:ext cx="396400" cy="441600"/>
          </a:xfrm>
          <a:prstGeom prst="chevron">
            <a:avLst>
              <a:gd name="adj" fmla="val 50000"/>
            </a:avLst>
          </a:prstGeom>
          <a:solidFill>
            <a:srgbClr val="3D85C6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475800" y="5440533"/>
            <a:ext cx="396400" cy="441600"/>
          </a:xfrm>
          <a:prstGeom prst="chevron">
            <a:avLst>
              <a:gd name="adj" fmla="val 50000"/>
            </a:avLst>
          </a:prstGeom>
          <a:solidFill>
            <a:srgbClr val="3D85C6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430316"/>
            <a:ext cx="1927179" cy="18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5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MX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ETIOLOGÍA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65900" y="1103500"/>
            <a:ext cx="3226800" cy="861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es-MX" sz="2400" b="1" dirty="0">
                <a:solidFill>
                  <a:srgbClr val="08AC6E"/>
                </a:solidFill>
                <a:latin typeface="Calibri"/>
              </a:rPr>
              <a:t>Factores ambientales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633" y="2062970"/>
            <a:ext cx="1229199" cy="123263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3488484" y="1965367"/>
            <a:ext cx="1295200" cy="4808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algn="r" defTabSz="1219170"/>
            <a:r>
              <a:rPr lang="es-MX" sz="3200">
                <a:solidFill>
                  <a:srgbClr val="3D85C6"/>
                </a:solidFill>
                <a:latin typeface="Calibri"/>
              </a:rPr>
              <a:t> Virus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5232496" y="1367825"/>
            <a:ext cx="6713600" cy="41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s-MX" sz="24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s-MX" sz="2400" dirty="0">
                <a:solidFill>
                  <a:srgbClr val="000000"/>
                </a:solidFill>
                <a:latin typeface="Calibri"/>
              </a:rPr>
              <a:t>nfectan o destruyen directamente las células β pancreáticas.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160884" y="2438885"/>
            <a:ext cx="6421200" cy="480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s-MX" sz="2400" dirty="0">
                <a:solidFill>
                  <a:srgbClr val="000000"/>
                </a:solidFill>
                <a:latin typeface="Calibri"/>
              </a:rPr>
              <a:t>Desencadenan autoinmunidad específica contra células β.</a:t>
            </a:r>
          </a:p>
        </p:txBody>
      </p:sp>
      <p:cxnSp>
        <p:nvCxnSpPr>
          <p:cNvPr id="158" name="Shape 158"/>
          <p:cNvCxnSpPr>
            <a:stCxn id="155" idx="3"/>
            <a:endCxn id="156" idx="1"/>
          </p:cNvCxnSpPr>
          <p:nvPr/>
        </p:nvCxnSpPr>
        <p:spPr>
          <a:xfrm flipV="1">
            <a:off x="4783685" y="1577226"/>
            <a:ext cx="448812" cy="62854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9" name="Shape 159"/>
          <p:cNvCxnSpPr>
            <a:stCxn id="155" idx="3"/>
            <a:endCxn id="157" idx="1"/>
          </p:cNvCxnSpPr>
          <p:nvPr/>
        </p:nvCxnSpPr>
        <p:spPr>
          <a:xfrm>
            <a:off x="4783684" y="2205767"/>
            <a:ext cx="377200" cy="47351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l="4707" t="6326" r="51457" b="60567"/>
          <a:stretch/>
        </p:blipFill>
        <p:spPr>
          <a:xfrm>
            <a:off x="260985" y="3600467"/>
            <a:ext cx="1754367" cy="16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l="11019" t="7261" r="14526" b="18416"/>
          <a:stretch/>
        </p:blipFill>
        <p:spPr>
          <a:xfrm>
            <a:off x="2704267" y="3600468"/>
            <a:ext cx="1754367" cy="165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6">
            <a:alphaModFix/>
          </a:blip>
          <a:srcRect l="12478" t="11521" r="38099" b="20381"/>
          <a:stretch/>
        </p:blipFill>
        <p:spPr>
          <a:xfrm>
            <a:off x="5187434" y="3600467"/>
            <a:ext cx="1754333" cy="16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7">
            <a:alphaModFix/>
          </a:blip>
          <a:srcRect l="15102" r="14425"/>
          <a:stretch/>
        </p:blipFill>
        <p:spPr>
          <a:xfrm>
            <a:off x="7670551" y="3600467"/>
            <a:ext cx="1754333" cy="16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8">
            <a:alphaModFix/>
          </a:blip>
          <a:srcRect l="5468" t="14918" r="48613" b="17454"/>
          <a:stretch/>
        </p:blipFill>
        <p:spPr>
          <a:xfrm>
            <a:off x="10193567" y="3600467"/>
            <a:ext cx="1754335" cy="16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65900" y="5325597"/>
            <a:ext cx="1754400" cy="59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-93131" algn="ctr" defTabSz="1219170">
              <a:buClr>
                <a:srgbClr val="000000"/>
              </a:buClr>
              <a:buSzPts val="1100"/>
            </a:pPr>
            <a:r>
              <a:rPr lang="es-MX" sz="2400" dirty="0">
                <a:solidFill>
                  <a:srgbClr val="7030A0"/>
                </a:solidFill>
                <a:latin typeface="Calibri"/>
              </a:rPr>
              <a:t>Rubeola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0193533" y="5325597"/>
            <a:ext cx="1754400" cy="59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-93131" algn="ctr" defTabSz="1219170">
              <a:buClr>
                <a:srgbClr val="000000"/>
              </a:buClr>
              <a:buSzPts val="1100"/>
            </a:pPr>
            <a:r>
              <a:rPr lang="es-MX" sz="2400">
                <a:solidFill>
                  <a:srgbClr val="7030A0"/>
                </a:solidFill>
                <a:latin typeface="Calibri"/>
              </a:rPr>
              <a:t>Parotiditis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7721251" y="5325597"/>
            <a:ext cx="1754400" cy="59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-93131" algn="ctr" defTabSz="1219170">
              <a:buClr>
                <a:srgbClr val="000000"/>
              </a:buClr>
              <a:buSzPts val="1100"/>
            </a:pPr>
            <a:r>
              <a:rPr lang="es-MX" sz="2400">
                <a:solidFill>
                  <a:srgbClr val="7030A0"/>
                </a:solidFill>
                <a:latin typeface="Calibri"/>
              </a:rPr>
              <a:t>Sarampión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773500" y="5325600"/>
            <a:ext cx="2502400" cy="59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-93131" algn="ctr" defTabSz="1219170">
              <a:buClr>
                <a:srgbClr val="000000"/>
              </a:buClr>
              <a:buSzPts val="1100"/>
            </a:pPr>
            <a:r>
              <a:rPr lang="es-MX" sz="2400">
                <a:solidFill>
                  <a:srgbClr val="7030A0"/>
                </a:solidFill>
                <a:latin typeface="Calibri"/>
              </a:rPr>
              <a:t>Citomegalovirus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439200" y="5325600"/>
            <a:ext cx="2094800" cy="59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indent="-93131" algn="ctr" defTabSz="1219170">
              <a:buClr>
                <a:srgbClr val="000000"/>
              </a:buClr>
              <a:buSzPts val="1100"/>
            </a:pPr>
            <a:r>
              <a:rPr lang="es-MX" sz="2133">
                <a:solidFill>
                  <a:srgbClr val="7030A0"/>
                </a:solidFill>
                <a:latin typeface="Calibri"/>
              </a:rPr>
              <a:t>Coxsackie B4</a:t>
            </a:r>
          </a:p>
        </p:txBody>
      </p:sp>
    </p:spTree>
    <p:extLst>
      <p:ext uri="{BB962C8B-B14F-4D97-AF65-F5344CB8AC3E}">
        <p14:creationId xmlns:p14="http://schemas.microsoft.com/office/powerpoint/2010/main" val="269597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8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INMUNOPATOLOGÍA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l="51360" t="21717" r="26869" b="19138"/>
          <a:stretch/>
        </p:blipFill>
        <p:spPr>
          <a:xfrm>
            <a:off x="1073534" y="1188933"/>
            <a:ext cx="3435599" cy="524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5738333" y="1993567"/>
            <a:ext cx="5481600" cy="863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 defTabSz="1219170"/>
            <a:r>
              <a:rPr lang="es-MX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Principal destructor de células β: </a:t>
            </a:r>
            <a:r>
              <a:rPr lang="es-MX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Inmunidad celular</a:t>
            </a:r>
          </a:p>
        </p:txBody>
      </p:sp>
      <p:graphicFrame>
        <p:nvGraphicFramePr>
          <p:cNvPr id="177" name="Shape 177"/>
          <p:cNvGraphicFramePr/>
          <p:nvPr>
            <p:extLst/>
          </p:nvPr>
        </p:nvGraphicFramePr>
        <p:xfrm>
          <a:off x="5288867" y="3200734"/>
          <a:ext cx="6380533" cy="21348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35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7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3200" dirty="0">
                          <a:solidFill>
                            <a:srgbClr val="08AC6E"/>
                          </a:solidFill>
                          <a:latin typeface="Arial" pitchFamily="34" charset="0"/>
                          <a:cs typeface="Arial" pitchFamily="34" charset="0"/>
                        </a:rPr>
                        <a:t>Humoral</a:t>
                      </a: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3200" dirty="0">
                          <a:solidFill>
                            <a:srgbClr val="08AC6E"/>
                          </a:solidFill>
                          <a:latin typeface="Arial" pitchFamily="34" charset="0"/>
                          <a:cs typeface="Arial" pitchFamily="34" charset="0"/>
                        </a:rPr>
                        <a:t>Celular</a:t>
                      </a: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08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s-MX" sz="2400" dirty="0">
                          <a:latin typeface="Arial" pitchFamily="34" charset="0"/>
                          <a:cs typeface="Arial" pitchFamily="34" charset="0"/>
                        </a:rPr>
                        <a:t>Anticuerpos anti-GADA Anticuerpos IA2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s-MX" sz="2400" dirty="0">
                          <a:latin typeface="Arial" pitchFamily="34" charset="0"/>
                          <a:cs typeface="Arial" pitchFamily="34" charset="0"/>
                        </a:rPr>
                        <a:t>Anticuerpos AAI</a:t>
                      </a: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s-MX" sz="3200" dirty="0" err="1">
                          <a:latin typeface="Arial" pitchFamily="34" charset="0"/>
                          <a:cs typeface="Arial" pitchFamily="34" charset="0"/>
                        </a:rPr>
                        <a:t>Tctx</a:t>
                      </a:r>
                      <a:r>
                        <a:rPr lang="es-MX" sz="3200" dirty="0">
                          <a:latin typeface="Arial" pitchFamily="34" charset="0"/>
                          <a:cs typeface="Arial" pitchFamily="34" charset="0"/>
                        </a:rPr>
                        <a:t>, LT-h, IFN-γ</a:t>
                      </a: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73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 indent="-338658">
              <a:spcBef>
                <a:spcPts val="0"/>
              </a:spcBef>
              <a:buClr>
                <a:srgbClr val="002F8E"/>
              </a:buClr>
              <a:buSzPts val="4000"/>
            </a:pPr>
            <a:r>
              <a:rPr lang="es-MX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rPr>
              <a:t>MANIFESTACIONES CLÍNICAS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6067" b="4531"/>
          <a:stretch/>
        </p:blipFill>
        <p:spPr>
          <a:xfrm>
            <a:off x="2605518" y="1341134"/>
            <a:ext cx="6980967" cy="484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809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Panorámica</PresentationFormat>
  <Paragraphs>81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Tema de Office</vt:lpstr>
      <vt:lpstr>1_Tema de Office</vt:lpstr>
      <vt:lpstr>Diabetes tipo 1</vt:lpstr>
      <vt:lpstr>DEFINICIÓN</vt:lpstr>
      <vt:lpstr>ANTECEDENTES HISTÓRICOS</vt:lpstr>
      <vt:lpstr>EPIDEMIOLOGÍA</vt:lpstr>
      <vt:lpstr>ETIOLOGÍA</vt:lpstr>
      <vt:lpstr>ETIOLOGÍA</vt:lpstr>
      <vt:lpstr>ETIOLOGÍA</vt:lpstr>
      <vt:lpstr>INMUNOPATOLOGÍA</vt:lpstr>
      <vt:lpstr>MANIFESTACIONES CLÍNICAS</vt:lpstr>
      <vt:lpstr>DIAGNÓSTICO</vt:lpstr>
      <vt:lpstr>TRATAMIENTO Y CONTROL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tipo 1</dc:title>
  <dc:creator>maritza barajas</dc:creator>
  <cp:lastModifiedBy>maritza barajas</cp:lastModifiedBy>
  <cp:revision>1</cp:revision>
  <dcterms:created xsi:type="dcterms:W3CDTF">2018-01-08T22:54:00Z</dcterms:created>
  <dcterms:modified xsi:type="dcterms:W3CDTF">2018-01-08T22:54:18Z</dcterms:modified>
</cp:coreProperties>
</file>