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B5C41-CD4D-4E56-BE4B-EE3DDA108921}" type="datetimeFigureOut">
              <a:rPr lang="es-MX" smtClean="0"/>
              <a:t>27/08/2018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2B7A-087D-415A-914D-05653F095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54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D990D-72A8-499D-8276-63E37035478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5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D990D-72A8-499D-8276-63E37035478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1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1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27/08/2018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8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spanish/ency/article/003839.htm" TargetMode="External"/><Relationship Id="rId2" Type="http://schemas.openxmlformats.org/officeDocument/2006/relationships/hyperlink" Target="http://www.who.int/mediacentre/factsheets/fs104/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Tuberculosis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Acosta Pineda José Leobardo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72064" y="5661249"/>
            <a:ext cx="551993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Grupo: III-8</a:t>
            </a: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Dra. </a:t>
            </a:r>
            <a:r>
              <a:rPr lang="es-MX" sz="1867" dirty="0" err="1">
                <a:solidFill>
                  <a:prstClr val="black"/>
                </a:solidFill>
                <a:latin typeface="Calibri"/>
              </a:rPr>
              <a:t>Thalia</a:t>
            </a:r>
            <a:r>
              <a:rPr lang="es-MX" sz="1867" dirty="0">
                <a:solidFill>
                  <a:prstClr val="black"/>
                </a:solidFill>
                <a:latin typeface="Calibri"/>
              </a:rPr>
              <a:t> Rangel Ramírez </a:t>
            </a:r>
          </a:p>
          <a:p>
            <a:pPr algn="r" defTabSz="1219170"/>
            <a:endParaRPr lang="es-MX" sz="1867" dirty="0">
              <a:solidFill>
                <a:prstClr val="black"/>
              </a:solidFill>
              <a:latin typeface="Calibri"/>
            </a:endParaRP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Culiacán, Sinaloa a 11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242885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-27384"/>
            <a:ext cx="10972800" cy="1143000"/>
          </a:xfrm>
        </p:spPr>
        <p:txBody>
          <a:bodyPr/>
          <a:lstStyle/>
          <a:p>
            <a:r>
              <a:rPr lang="es-ES_tradnl" dirty="0"/>
              <a:t>ANATOMOPATOLOGÍA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5710" y="1238235"/>
            <a:ext cx="6762797" cy="4572040"/>
          </a:xfrm>
          <a:prstGeom prst="rect">
            <a:avLst/>
          </a:prstGeom>
          <a:solidFill>
            <a:srgbClr val="BCFABF"/>
          </a:solidFill>
        </p:spPr>
        <p:txBody>
          <a:bodyPr vert="horz" lIns="121920" tIns="60960" rIns="121920" bIns="60960" rtlCol="0">
            <a:normAutofit fontScale="70000" lnSpcReduction="20000"/>
          </a:bodyPr>
          <a:lstStyle/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Foco de </a:t>
            </a:r>
            <a:r>
              <a:rPr lang="es-MX" sz="426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Ghon</a:t>
            </a:r>
            <a:r>
              <a:rPr lang="es-MX" sz="42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189" indent="-457189" algn="just" defTabSz="1219170">
              <a:spcBef>
                <a:spcPct val="20000"/>
              </a:spcBef>
              <a:defRPr/>
            </a:pPr>
            <a:r>
              <a:rPr lang="es-MX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Zona de consolidación inflamatoria de color gris blanquecino de 1 a 1,5 cm, generalmente presenta necrosis caseosa. </a:t>
            </a:r>
          </a:p>
          <a:p>
            <a:pPr marL="457189" indent="-457189" algn="just" defTabSz="1219170">
              <a:spcBef>
                <a:spcPct val="20000"/>
              </a:spcBef>
              <a:defRPr/>
            </a:pPr>
            <a:endParaRPr lang="es-MX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189" indent="-457189" algn="just" defTabSz="1219170">
              <a:spcBef>
                <a:spcPct val="20000"/>
              </a:spcBef>
              <a:defRPr/>
            </a:pPr>
            <a:r>
              <a:rPr lang="es-MX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Complejo de </a:t>
            </a:r>
            <a:r>
              <a:rPr lang="es-MX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Ranke</a:t>
            </a:r>
            <a:endParaRPr lang="es-MX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189" indent="-457189" algn="just" defTabSz="1219170">
              <a:spcBef>
                <a:spcPct val="20000"/>
              </a:spcBef>
              <a:defRPr/>
            </a:pPr>
            <a:r>
              <a:rPr lang="es-MX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MX" sz="426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189" indent="-457189" algn="just" defTabSz="1219170">
              <a:spcBef>
                <a:spcPct val="20000"/>
              </a:spcBef>
              <a:defRPr/>
            </a:pPr>
            <a:r>
              <a:rPr lang="es-MX" sz="42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Neumonitis, linfangitis y adenitis</a:t>
            </a:r>
          </a:p>
          <a:p>
            <a:pPr marL="457189" indent="-457189" defTabSz="1219170">
              <a:spcBef>
                <a:spcPct val="20000"/>
              </a:spcBef>
              <a:defRPr/>
            </a:pPr>
            <a:endParaRPr lang="es-MX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63v39n05-13029945fig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71" y="1238235"/>
            <a:ext cx="4637629" cy="49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27f2d020-f3f3-4a49-8d09-2197b728145c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932723"/>
            <a:ext cx="6624736" cy="53227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ES_tradnl" dirty="0"/>
              <a:t>ANATOMOPATOLOGÍA</a:t>
            </a:r>
          </a:p>
        </p:txBody>
      </p:sp>
    </p:spTree>
    <p:extLst>
      <p:ext uri="{BB962C8B-B14F-4D97-AF65-F5344CB8AC3E}">
        <p14:creationId xmlns:p14="http://schemas.microsoft.com/office/powerpoint/2010/main" val="275065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iliarnij_tuberkule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564" y="1131094"/>
            <a:ext cx="8195497" cy="500974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F8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219170"/>
            <a:r>
              <a:rPr lang="es-ES_tradnl" sz="5333" dirty="0">
                <a:ln w="17780" cmpd="sng">
                  <a:solidFill>
                    <a:srgbClr val="92278F">
                      <a:tint val="3000"/>
                    </a:srgbClr>
                  </a:solidFill>
                  <a:prstDash val="solid"/>
                  <a:miter lim="800000"/>
                </a:ln>
              </a:rPr>
              <a:t>ANATOMOPATOLOGÍA</a:t>
            </a:r>
          </a:p>
        </p:txBody>
      </p:sp>
    </p:spTree>
    <p:extLst>
      <p:ext uri="{BB962C8B-B14F-4D97-AF65-F5344CB8AC3E}">
        <p14:creationId xmlns:p14="http://schemas.microsoft.com/office/powerpoint/2010/main" val="20626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s-ES_tradnl" dirty="0"/>
              <a:t>MANIFESTACIONES CLÍNICAS</a:t>
            </a:r>
          </a:p>
        </p:txBody>
      </p:sp>
      <p:pic>
        <p:nvPicPr>
          <p:cNvPr id="20" name="19 Imagen" descr="Obat-Hemoptisis-Her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848" y="1142984"/>
            <a:ext cx="4674153" cy="3619525"/>
          </a:xfrm>
          <a:prstGeom prst="rect">
            <a:avLst/>
          </a:prstGeom>
        </p:spPr>
      </p:pic>
      <p:pic>
        <p:nvPicPr>
          <p:cNvPr id="21" name="20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87" y="2666995"/>
            <a:ext cx="4191029" cy="34290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23392" y="1946404"/>
            <a:ext cx="3264363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Disnea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Fiebre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&gt;38°C</a:t>
            </a:r>
          </a:p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Diaforesis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nocturna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peso</a:t>
            </a:r>
          </a:p>
          <a:p>
            <a:pPr defTabSz="1219170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Hemoptisis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5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s-ES_tradnl" dirty="0"/>
              <a:t>DIAGNÓSTICO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09" y="1142984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Historia clínica </a:t>
            </a:r>
          </a:p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- Antecedente de exposición.</a:t>
            </a:r>
          </a:p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- Examen clínico.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Bacteriología (específica)</a:t>
            </a:r>
          </a:p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- Muestras de esputo.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Radiología (más sensible)</a:t>
            </a:r>
          </a:p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Prueba de </a:t>
            </a:r>
            <a:r>
              <a:rPr lang="es-MX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reacción de tuberculina (inespecífica)</a:t>
            </a:r>
          </a:p>
        </p:txBody>
      </p:sp>
      <p:pic>
        <p:nvPicPr>
          <p:cNvPr id="5" name="Picture 2" descr="http://pagina95.com/wp-content/uploads/2012/03/tuberculosis-doctor-radiografia-615x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6" y="1333486"/>
            <a:ext cx="4715803" cy="279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SPIREE15START\Downloads\LIBROS\BCG\1200px-Mantoux_tuberculin_skin_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9" y="4191006"/>
            <a:ext cx="4095779" cy="2114268"/>
          </a:xfrm>
          <a:prstGeom prst="rect">
            <a:avLst/>
          </a:prstGeom>
          <a:noFill/>
        </p:spPr>
      </p:pic>
      <p:pic>
        <p:nvPicPr>
          <p:cNvPr id="7" name="Picture 2" descr="http://0.static.wix.com/media/3b327f_e067b91b2ca1b5914ef182407bcbf263.jpg_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3" y="4191005"/>
            <a:ext cx="3528903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3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s-ES_tradnl" dirty="0"/>
              <a:t>TRATAMIENTO Y CONTROL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2285992"/>
            <a:ext cx="6286501" cy="3143272"/>
            <a:chOff x="204" y="980"/>
            <a:chExt cx="2630" cy="1188"/>
          </a:xfrm>
          <a:solidFill>
            <a:schemeClr val="bg1">
              <a:lumMod val="95000"/>
            </a:schemeClr>
          </a:solidFill>
        </p:grpSpPr>
        <p:sp>
          <p:nvSpPr>
            <p:cNvPr id="5" name="Rectangle 19"/>
            <p:cNvSpPr>
              <a:spLocks noChangeArrowheads="1"/>
            </p:cNvSpPr>
            <p:nvPr/>
          </p:nvSpPr>
          <p:spPr bwMode="gray">
            <a:xfrm>
              <a:off x="204" y="980"/>
              <a:ext cx="2630" cy="227"/>
            </a:xfrm>
            <a:prstGeom prst="rect">
              <a:avLst/>
            </a:prstGeom>
            <a:grpFill/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40000" tIns="0" rIns="0" bIns="0" anchor="ctr"/>
            <a:lstStyle/>
            <a:p>
              <a:pPr defTabSz="1068891" eaLnBrk="0" hangingPunct="0"/>
              <a:r>
                <a:rPr lang="pt-BR" sz="2400" dirty="0">
                  <a:solidFill>
                    <a:prstClr val="black"/>
                  </a:solidFill>
                  <a:latin typeface="Arial Black" pitchFamily="34" charset="0"/>
                </a:rPr>
                <a:t>1ª línea</a:t>
              </a:r>
              <a:endParaRPr lang="es-MX" sz="2400" b="1" noProof="1">
                <a:solidFill>
                  <a:prstClr val="black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2630" cy="961"/>
            </a:xfrm>
            <a:prstGeom prst="rect">
              <a:avLst/>
            </a:prstGeom>
            <a:grpFill/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40000" tIns="144000" rIns="192000" bIns="96000"/>
            <a:lstStyle/>
            <a:p>
              <a:pPr marL="380990" indent="-380990" defTabSz="1219170">
                <a:buClr>
                  <a:prstClr val="black"/>
                </a:buClr>
                <a:buSzPct val="150000"/>
                <a:buFont typeface="Arial" pitchFamily="34" charset="0"/>
                <a:buChar char="•"/>
              </a:pPr>
              <a:r>
                <a:rPr lang="pt-BR" sz="24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Isoniazida</a:t>
              </a: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(H), </a:t>
              </a:r>
            </a:p>
            <a:p>
              <a:pPr marL="380990" indent="-380990" defTabSz="1219170">
                <a:buClr>
                  <a:prstClr val="black"/>
                </a:buClr>
                <a:buSzPct val="150000"/>
                <a:buFont typeface="Arial" pitchFamily="34" charset="0"/>
                <a:buChar char="•"/>
              </a:pPr>
              <a:r>
                <a:rPr lang="pt-BR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Rifampicina</a:t>
              </a: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(R), </a:t>
              </a:r>
            </a:p>
            <a:p>
              <a:pPr marL="380990" indent="-380990" defTabSz="1219170">
                <a:buClr>
                  <a:prstClr val="black"/>
                </a:buClr>
                <a:buSzPct val="150000"/>
                <a:buFont typeface="Arial" pitchFamily="34" charset="0"/>
                <a:buChar char="•"/>
              </a:pPr>
              <a:r>
                <a:rPr lang="pt-BR" sz="24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Pirazinamida</a:t>
              </a: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(Z), </a:t>
              </a:r>
            </a:p>
            <a:p>
              <a:pPr marL="380990" indent="-380990" defTabSz="1219170">
                <a:buClr>
                  <a:prstClr val="black"/>
                </a:buClr>
                <a:buSzPct val="150000"/>
                <a:buFont typeface="Arial" pitchFamily="34" charset="0"/>
                <a:buChar char="•"/>
              </a:pPr>
              <a:r>
                <a:rPr lang="pt-BR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Etambutol</a:t>
              </a: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(E), </a:t>
              </a:r>
            </a:p>
            <a:p>
              <a:pPr marL="380990" indent="-380990" defTabSz="1219170">
                <a:buClr>
                  <a:prstClr val="black"/>
                </a:buClr>
                <a:buSzPct val="150000"/>
                <a:buFont typeface="Arial" pitchFamily="34" charset="0"/>
                <a:buChar char="•"/>
              </a:pP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Estreptomicina (S).</a:t>
              </a:r>
            </a:p>
            <a:p>
              <a:pPr marL="253994" indent="-253994" defTabSz="121917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s-MX" sz="2133" noProof="1">
                <a:solidFill>
                  <a:prstClr val="black"/>
                </a:solidFill>
                <a:latin typeface="Calibri"/>
                <a:cs typeface="Arial" charset="0"/>
              </a:endParaRPr>
            </a:p>
            <a:p>
              <a:pPr marL="253994" indent="-253994" defTabSz="121917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s-MX" sz="2133" noProof="1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381753" y="2285992"/>
            <a:ext cx="5540236" cy="3143272"/>
            <a:chOff x="2925" y="980"/>
            <a:chExt cx="2630" cy="1077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gray">
            <a:xfrm>
              <a:off x="2925" y="980"/>
              <a:ext cx="2630" cy="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40000" tIns="0" rIns="0" bIns="0" anchor="ctr"/>
            <a:lstStyle/>
            <a:p>
              <a:pPr defTabSz="1068891" eaLnBrk="0" hangingPunct="0"/>
              <a:r>
                <a:rPr lang="pt-BR" sz="2400" dirty="0">
                  <a:solidFill>
                    <a:prstClr val="black"/>
                  </a:solidFill>
                  <a:latin typeface="Arial Black" pitchFamily="34" charset="0"/>
                </a:rPr>
                <a:t>2ª línea</a:t>
              </a:r>
              <a:endParaRPr lang="es-MX" sz="2400" b="1" noProof="1">
                <a:solidFill>
                  <a:prstClr val="black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2925" y="1207"/>
              <a:ext cx="2630" cy="8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40000" tIns="144000" rIns="192000" bIns="96000"/>
            <a:lstStyle/>
            <a:p>
              <a:pPr defTabSz="1219170"/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Kanamicina (Km), Amikacina (Am), 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Capreomicina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(Cm), 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Etionamida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Eto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Protionamida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Pto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Ofloxacina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Ofx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), </a:t>
              </a:r>
            </a:p>
            <a:p>
              <a:pPr defTabSz="1219170"/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Levofloxacino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Lfx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y </a:t>
              </a:r>
              <a:r>
                <a:rPr lang="es-MX" sz="2133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Cicloserina</a:t>
              </a:r>
              <a:r>
                <a:rPr lang="es-MX" sz="2133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(Cs).</a:t>
              </a:r>
            </a:p>
          </p:txBody>
        </p:sp>
      </p:grpSp>
      <p:sp>
        <p:nvSpPr>
          <p:cNvPr id="10" name="Rectángulo 2"/>
          <p:cNvSpPr/>
          <p:nvPr/>
        </p:nvSpPr>
        <p:spPr>
          <a:xfrm>
            <a:off x="1" y="1238236"/>
            <a:ext cx="12192000" cy="748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1219170"/>
            <a:r>
              <a:rPr lang="es-MX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</a:t>
            </a:r>
            <a:r>
              <a:rPr lang="es-MX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TAES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ratamiento </a:t>
            </a:r>
            <a:r>
              <a:rPr lang="es-MX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cortado </a:t>
            </a:r>
            <a:r>
              <a:rPr lang="es-MX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strictamente </a:t>
            </a:r>
            <a:r>
              <a:rPr lang="es-MX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upervisado, tiene una duración de seis meses, para casos pulmonares nuevos.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5524516"/>
            <a:ext cx="12192000" cy="748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1219170"/>
            <a:r>
              <a:rPr lang="es-MX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65% de los pacientes con tuberculosis pulmonar que no reciben tratamiento, fallecen en menos de cinco años.</a:t>
            </a:r>
            <a:endParaRPr lang="es-MX" sz="2133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ASPIREE15START\Downloads\LIBROS\BCG\bc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1691" y="3532085"/>
            <a:ext cx="2164483" cy="1251695"/>
          </a:xfrm>
          <a:prstGeom prst="rect">
            <a:avLst/>
          </a:prstGeom>
          <a:noFill/>
        </p:spPr>
      </p:pic>
      <p:pic>
        <p:nvPicPr>
          <p:cNvPr id="14" name="13 Imagen" descr="descarg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7689" y="4385472"/>
            <a:ext cx="1889551" cy="10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2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/>
          <a:p>
            <a:r>
              <a:rPr lang="es-ES_tradnl" dirty="0"/>
              <a:t>BIBLIOGRAFÍA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852936"/>
            <a:ext cx="12192000" cy="238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Kumate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J, Gutiérrez G. </a:t>
            </a:r>
            <a:r>
              <a:rPr lang="es-MX" sz="2133" i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Infectología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clínica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17th ed. México D.F: Méndez editores; 2013.</a:t>
            </a:r>
          </a:p>
          <a:p>
            <a:pPr defTabSz="1219170"/>
            <a:endParaRPr lang="es-MX" sz="2133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defTabSz="1219170"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Tuberculosis [Internet]. 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Organización Mundial de la Salud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2017 [citado 15 diciembre 2017]. Disponible en: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  <a:hlinkClick r:id="rId2"/>
              </a:rPr>
              <a:t>http://www.who.int/mediacentre/factsheets/fs104/es</a:t>
            </a: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s-MX" sz="2133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endParaRPr lang="es-MX" sz="2133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Prueba cutánea de PPD: </a:t>
            </a:r>
            <a:r>
              <a:rPr lang="es-MX" sz="2133" i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MedlinePlus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enciclopedia médica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[Internet]. Medlineplus.gov. 2017 [citado 16 diciembre 2017]. Disponible en: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  <a:hlinkClick r:id="rId3"/>
              </a:rPr>
              <a:t>https://medlineplus.gov/spanish/ency/article/003839.htm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238235"/>
            <a:ext cx="12192000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Rojas W, Cano LE, Anaya JM, Gómez LM,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Aristizábal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B, Lopera D. 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Inmunología de Rojas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17° ed. Medellín: CIB Fondo Editorial; 2015.</a:t>
            </a:r>
          </a:p>
          <a:p>
            <a:pPr algn="just" defTabSz="1219170">
              <a:buFont typeface="Arial" pitchFamily="34" charset="0"/>
              <a:buChar char="•"/>
            </a:pPr>
            <a:endParaRPr lang="es-MX" sz="2133" dirty="0">
              <a:solidFill>
                <a:prstClr val="black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 defTabSz="1219170"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Abbas K,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Lichtman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A,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Pillai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S. 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Inmunología Celular y Molecular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7ª ed. Barcelona: ELSEVIER; 2015.</a:t>
            </a:r>
          </a:p>
        </p:txBody>
      </p:sp>
    </p:spTree>
    <p:extLst>
      <p:ext uri="{BB962C8B-B14F-4D97-AF65-F5344CB8AC3E}">
        <p14:creationId xmlns:p14="http://schemas.microsoft.com/office/powerpoint/2010/main" val="304874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6e200b4f-a17a-4cc0-9079-1d5cd38d5c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15" y="4381507"/>
            <a:ext cx="3238523" cy="20955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/>
          <a:p>
            <a:r>
              <a:rPr lang="es-ES_tradnl" dirty="0"/>
              <a:t>DEFINICIÓN</a:t>
            </a:r>
          </a:p>
        </p:txBody>
      </p:sp>
      <p:pic>
        <p:nvPicPr>
          <p:cNvPr id="13" name="12 Imagen" descr="27f2d020-f3f3-4a49-8d09-2197b72814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60" y="4000504"/>
            <a:ext cx="4667240" cy="2414069"/>
          </a:xfrm>
          <a:prstGeom prst="rect">
            <a:avLst/>
          </a:prstGeom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90459" y="1047734"/>
            <a:ext cx="11430080" cy="603461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Infección crónica, bacteriana causada la mayoría de las veces por </a:t>
            </a:r>
            <a:r>
              <a:rPr lang="es-MX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Mycobacterium</a:t>
            </a:r>
            <a:r>
              <a:rPr lang="es-MX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tuberculosis </a:t>
            </a: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normalmente afecta primariamente a los pulmones pero puede diseminarse a otros órganos.</a:t>
            </a:r>
          </a:p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Individuos inmunodeprimidos son altamente susceptibles.</a:t>
            </a:r>
          </a:p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189" indent="-457189" algn="just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Personas que tienen defectos en los genes que codifican para receptores para </a:t>
            </a:r>
          </a:p>
          <a:p>
            <a:pPr marL="457189" indent="-457189" algn="just" defTabSz="1219170">
              <a:spcBef>
                <a:spcPct val="20000"/>
              </a:spcBef>
              <a:defRPr/>
            </a:pP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MX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IFN</a:t>
            </a: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s-MX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MX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IL-12</a:t>
            </a:r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son más susceptibles a sufrir la enfermedad.</a:t>
            </a:r>
          </a:p>
          <a:p>
            <a:pPr marL="457189" indent="-457189" defTabSz="1219170">
              <a:spcBef>
                <a:spcPct val="20000"/>
              </a:spcBef>
              <a:defRPr/>
            </a:pPr>
            <a:endParaRPr lang="es-MX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3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91"/>
            <a:ext cx="10972800" cy="1143000"/>
          </a:xfrm>
        </p:spPr>
        <p:txBody>
          <a:bodyPr/>
          <a:lstStyle/>
          <a:p>
            <a:r>
              <a:rPr lang="es-ES_tradnl" dirty="0"/>
              <a:t>ANTECEDENTES HISTÓRICOS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90723" y="932723"/>
            <a:ext cx="3238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endParaRPr lang="es-MX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70"/>
            <a:r>
              <a:rPr lang="es-MX" sz="2400" b="1" dirty="0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Johann </a:t>
            </a:r>
            <a:r>
              <a:rPr lang="es-MX" sz="2400" b="1" dirty="0" err="1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Lukas</a:t>
            </a:r>
            <a:endParaRPr lang="es-MX" sz="2400" b="1" dirty="0">
              <a:solidFill>
                <a:prstClr val="black"/>
              </a:solidFill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  <a:p>
            <a:pPr algn="just" defTabSz="1219170"/>
            <a:r>
              <a:rPr lang="es-MX" sz="2400" b="1" dirty="0" err="1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Schönlein</a:t>
            </a:r>
            <a:r>
              <a:rPr lang="es-MX" sz="2400" b="1" dirty="0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</a:p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profesor de medicina en Zúrich, propone por primera vez el vocablo "tuberculosis“.</a:t>
            </a:r>
            <a:endParaRPr lang="es-MX" sz="2400" dirty="0">
              <a:solidFill>
                <a:srgbClr val="632E62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429774" y="5715017"/>
            <a:ext cx="323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s-MX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1980</a:t>
            </a:r>
          </a:p>
          <a:p>
            <a:pPr algn="just" defTabSz="1219170"/>
            <a:r>
              <a:rPr lang="es-MX" sz="2400" b="1" dirty="0" err="1">
                <a:solidFill>
                  <a:srgbClr val="632E62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Pirazinamida</a:t>
            </a:r>
            <a:r>
              <a:rPr lang="es-MX" sz="2400" b="1" dirty="0">
                <a:solidFill>
                  <a:srgbClr val="632E62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400" b="1" dirty="0">
              <a:solidFill>
                <a:srgbClr val="632E62">
                  <a:lumMod val="10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80960" y="1047725"/>
            <a:ext cx="10858576" cy="5498288"/>
            <a:chOff x="285720" y="785794"/>
            <a:chExt cx="8143932" cy="4123716"/>
          </a:xfrm>
        </p:grpSpPr>
        <p:sp>
          <p:nvSpPr>
            <p:cNvPr id="4" name="3 CuadroTexto"/>
            <p:cNvSpPr txBox="1"/>
            <p:nvPr/>
          </p:nvSpPr>
          <p:spPr>
            <a:xfrm>
              <a:off x="5643570" y="785794"/>
              <a:ext cx="264320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es-MX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1865</a:t>
              </a:r>
            </a:p>
            <a:p>
              <a:pPr algn="just" defTabSz="1219170"/>
              <a:r>
                <a:rPr lang="es-MX" sz="2400" b="1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Jean-</a:t>
              </a:r>
              <a:r>
                <a:rPr lang="es-MX" sz="2400" b="1" dirty="0" err="1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Antoine</a:t>
              </a:r>
              <a:r>
                <a:rPr lang="es-MX" sz="2400" b="1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400" b="1" dirty="0" err="1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Villemin</a:t>
              </a:r>
              <a:r>
                <a:rPr lang="es-MX" sz="2400" b="1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400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demostró que la tuberculosis era contagiosa.</a:t>
              </a:r>
            </a:p>
          </p:txBody>
        </p:sp>
        <p:pic>
          <p:nvPicPr>
            <p:cNvPr id="5" name="Picture 2" descr="http://www.sciencephoto.com/image/229068/530wm/H4220114-Jean_Villemin,_French_physician-SP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7"/>
            <a:stretch/>
          </p:blipFill>
          <p:spPr bwMode="auto">
            <a:xfrm>
              <a:off x="4357686" y="857232"/>
              <a:ext cx="1229105" cy="15833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5 Imagen" descr="342px-Johann_Lukas_Schönlein_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857238"/>
              <a:ext cx="1071570" cy="150082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8" name="Picture 2" descr="http://www.losmicrobios.com.ar/microbios/imagenes/kochrober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714626"/>
              <a:ext cx="1128427" cy="151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1357290" y="2857502"/>
              <a:ext cx="243760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b="1">
                  <a:solidFill>
                    <a:schemeClr val="tx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defRPr>
              </a:lvl1pPr>
            </a:lstStyle>
            <a:p>
              <a:pPr algn="just" defTabSz="1219170"/>
              <a:r>
                <a:rPr lang="es-MX" sz="2400" dirty="0"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1882</a:t>
              </a:r>
            </a:p>
            <a:p>
              <a:pPr algn="just" defTabSz="1219170"/>
              <a:r>
                <a:rPr lang="en-US" sz="2400" dirty="0">
                  <a:solidFill>
                    <a:prstClr val="black"/>
                  </a:solidFill>
                  <a:effectLst/>
                  <a:latin typeface="Arial" pitchFamily="34" charset="0"/>
                  <a:cs typeface="Arial" pitchFamily="34" charset="0"/>
                </a:rPr>
                <a:t>Robert Koch</a:t>
              </a:r>
            </a:p>
            <a:p>
              <a:pPr algn="just" defTabSz="1219170"/>
              <a:r>
                <a:rPr lang="en-US" sz="2400" b="0" dirty="0">
                  <a:solidFill>
                    <a:srgbClr val="632E62">
                      <a:lumMod val="10000"/>
                    </a:srgbClr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400" b="0" dirty="0">
                  <a:solidFill>
                    <a:srgbClr val="632E62">
                      <a:lumMod val="10000"/>
                    </a:srgbClr>
                  </a:solidFill>
                  <a:effectLst/>
                  <a:latin typeface="Arial" pitchFamily="34" charset="0"/>
                  <a:cs typeface="Arial" pitchFamily="34" charset="0"/>
                </a:rPr>
                <a:t>descubre al </a:t>
              </a:r>
            </a:p>
            <a:p>
              <a:pPr algn="just" defTabSz="1219170"/>
              <a:r>
                <a:rPr lang="es-MX" sz="2400" i="1" dirty="0" err="1">
                  <a:solidFill>
                    <a:srgbClr val="632E62">
                      <a:lumMod val="10000"/>
                    </a:srgbClr>
                  </a:solidFill>
                  <a:effectLst/>
                  <a:latin typeface="Arial" pitchFamily="34" charset="0"/>
                  <a:cs typeface="Arial" pitchFamily="34" charset="0"/>
                </a:rPr>
                <a:t>Mycobacterium</a:t>
              </a:r>
              <a:endParaRPr lang="es-MX" sz="2400" i="1" dirty="0">
                <a:solidFill>
                  <a:srgbClr val="632E62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just" defTabSz="1219170"/>
              <a:r>
                <a:rPr lang="es-MX" sz="2400" i="1" dirty="0">
                  <a:solidFill>
                    <a:srgbClr val="632E62">
                      <a:lumMod val="10000"/>
                    </a:srgbClr>
                  </a:solidFill>
                  <a:effectLst/>
                  <a:latin typeface="Arial" pitchFamily="34" charset="0"/>
                  <a:cs typeface="Arial" pitchFamily="34" charset="0"/>
                </a:rPr>
                <a:t> tuberculosis.</a:t>
              </a:r>
              <a:endParaRPr lang="es-MX" sz="2400" b="0" dirty="0">
                <a:solidFill>
                  <a:srgbClr val="632E62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929322" y="2357436"/>
              <a:ext cx="250033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s-MX" sz="2400" b="1" dirty="0">
                  <a:solidFill>
                    <a:srgbClr val="002060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1921 </a:t>
              </a:r>
            </a:p>
            <a:p>
              <a:pPr defTabSz="1219170"/>
              <a:r>
                <a:rPr lang="es-MX" sz="2400" b="1" dirty="0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Albert </a:t>
              </a:r>
              <a:r>
                <a:rPr lang="es-MX" sz="2400" b="1" dirty="0" err="1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Calmette</a:t>
              </a:r>
              <a:r>
                <a:rPr lang="es-MX" sz="2400" b="1" dirty="0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 y Camille </a:t>
              </a:r>
              <a:r>
                <a:rPr lang="es-MX" sz="2400" b="1" dirty="0" err="1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Guérin</a:t>
              </a:r>
              <a:r>
                <a:rPr lang="es-MX" sz="2400" b="1" dirty="0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 </a:t>
              </a:r>
              <a:r>
                <a:rPr lang="es-MX" sz="2400" dirty="0">
                  <a:solidFill>
                    <a:prstClr val="black"/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producen la vacuna contra la Tuberculosis (BCG).</a:t>
              </a:r>
            </a:p>
            <a:p>
              <a:pPr defTabSz="1219170"/>
              <a:endParaRPr lang="es-MX" sz="24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Picture 2" descr="http://www.nature.com/nri/journal/v6/n9/images/nri1920-f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4" r="35214" b="27517"/>
            <a:stretch/>
          </p:blipFill>
          <p:spPr bwMode="auto">
            <a:xfrm>
              <a:off x="4071934" y="2428874"/>
              <a:ext cx="1199406" cy="15580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nature.com/nri/journal/v6/n9/images/nri1920-f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6" b="27263"/>
            <a:stretch/>
          </p:blipFill>
          <p:spPr bwMode="auto">
            <a:xfrm>
              <a:off x="4857752" y="2428874"/>
              <a:ext cx="1146322" cy="14687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Rectángulo"/>
            <p:cNvSpPr/>
            <p:nvPr/>
          </p:nvSpPr>
          <p:spPr>
            <a:xfrm>
              <a:off x="285720" y="4286262"/>
              <a:ext cx="428628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es-MX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1952</a:t>
              </a:r>
            </a:p>
            <a:p>
              <a:pPr algn="just" defTabSz="1219170"/>
              <a:r>
                <a:rPr lang="es-MX" sz="2400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Desarrollo de la </a:t>
              </a:r>
              <a:r>
                <a:rPr lang="es-MX" sz="2400" b="1" dirty="0" err="1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isoniacida</a:t>
              </a:r>
              <a:r>
                <a:rPr lang="es-MX" sz="2400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214678" y="3857634"/>
              <a:ext cx="335758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es-MX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1960</a:t>
              </a:r>
            </a:p>
            <a:p>
              <a:pPr algn="just" defTabSz="1219170"/>
              <a:r>
                <a:rPr lang="es-MX" sz="2400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La aparición de la </a:t>
              </a:r>
              <a:r>
                <a:rPr lang="es-MX" sz="2400" b="1" dirty="0" err="1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rifampicina</a:t>
              </a:r>
              <a:r>
                <a:rPr lang="es-MX" sz="2400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  y </a:t>
              </a:r>
              <a:r>
                <a:rPr lang="es-MX" sz="2400" b="1" dirty="0" err="1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etambutol</a:t>
              </a:r>
              <a:r>
                <a:rPr lang="es-MX" sz="2400" b="1" dirty="0">
                  <a:solidFill>
                    <a:srgbClr val="632E62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2400" dirty="0">
                <a:solidFill>
                  <a:srgbClr val="632E62">
                    <a:lumMod val="10000"/>
                  </a:srgbClr>
                </a:solidFill>
                <a:latin typeface="Arial Narrow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714480" y="785800"/>
              <a:ext cx="17145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s-MX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1839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16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ioenergetica_clip_image011_0002.jpg"/>
          <p:cNvPicPr>
            <a:picLocks noChangeAspect="1"/>
          </p:cNvPicPr>
          <p:nvPr/>
        </p:nvPicPr>
        <p:blipFill>
          <a:blip r:embed="rId2">
            <a:lum bright="73000"/>
          </a:blip>
          <a:stretch>
            <a:fillRect/>
          </a:stretch>
        </p:blipFill>
        <p:spPr>
          <a:xfrm>
            <a:off x="1714469" y="0"/>
            <a:ext cx="8572560" cy="6286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/>
          <a:p>
            <a:r>
              <a:rPr lang="es-ES_tradnl" dirty="0"/>
              <a:t>EPIDEMIOLOGÍA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0" y="1047733"/>
            <a:ext cx="12192000" cy="5238787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MX" sz="3200" dirty="0"/>
              <a:t>Una de las 10 principales causas de mortalidad en el mundo.</a:t>
            </a:r>
          </a:p>
          <a:p>
            <a:pPr algn="just" fontAlgn="base"/>
            <a:endParaRPr lang="es-MX" sz="3200" dirty="0"/>
          </a:p>
          <a:p>
            <a:pPr algn="just" fontAlgn="base"/>
            <a:r>
              <a:rPr lang="es-MX" sz="3200" dirty="0"/>
              <a:t>En 2015, 10,4 millones de personas enfermaron de TB y 1,8 millones murieron por esta enfermedad.</a:t>
            </a:r>
          </a:p>
          <a:p>
            <a:pPr algn="just" fontAlgn="base"/>
            <a:endParaRPr lang="es-MX" sz="3200" dirty="0"/>
          </a:p>
          <a:p>
            <a:pPr algn="just" fontAlgn="base"/>
            <a:r>
              <a:rPr lang="es-MX" sz="3200" dirty="0"/>
              <a:t>Se estima que entre 2000 y 2015 se salvaron 49 millones de vidas gracias a la dispensación de servicios de diagnóstico y tratamiento contra la tuberculosis.</a:t>
            </a:r>
          </a:p>
          <a:p>
            <a:pPr algn="just" fontAlgn="base"/>
            <a:endParaRPr lang="es-MX" sz="3200" dirty="0"/>
          </a:p>
          <a:p>
            <a:pPr algn="just" fontAlgn="base"/>
            <a:r>
              <a:rPr lang="es-MX" sz="3200" dirty="0">
                <a:ea typeface="Segoe UI" panose="020B0502040204020203" pitchFamily="34" charset="0"/>
              </a:rPr>
              <a:t>México 2013: mortalidad  2,200 casos, incidencia 25,000 casos, prevalencia 31,000 casos..</a:t>
            </a:r>
          </a:p>
          <a:p>
            <a:pPr fontAlgn="base"/>
            <a:endParaRPr lang="es-MX" sz="3200" dirty="0"/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7806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</p:spPr>
        <p:txBody>
          <a:bodyPr/>
          <a:lstStyle/>
          <a:p>
            <a:r>
              <a:rPr lang="es-ES_tradnl" dirty="0"/>
              <a:t>ETIOLOGÍA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760" y="1207293"/>
            <a:ext cx="11772901" cy="4525963"/>
          </a:xfrm>
        </p:spPr>
        <p:txBody>
          <a:bodyPr>
            <a:normAutofit/>
          </a:bodyPr>
          <a:lstStyle/>
          <a:p>
            <a:pPr marL="380990" indent="-380990" algn="just" defTabSz="1015975" eaLnBrk="0" hangingPunct="0">
              <a:lnSpc>
                <a:spcPct val="110000"/>
              </a:lnSpc>
              <a:buClr>
                <a:schemeClr val="tx1"/>
              </a:buClr>
              <a:buSzPct val="200000"/>
            </a:pPr>
            <a:r>
              <a:rPr lang="es-MX" sz="2400" dirty="0">
                <a:ea typeface="Segoe UI" panose="020B0502040204020203" pitchFamily="34" charset="0"/>
              </a:rPr>
              <a:t>El Bacilo de Koch es un bacilo largo, recto, algo incurvado y de extremos redondeados.</a:t>
            </a:r>
          </a:p>
          <a:p>
            <a:pPr marL="380990" indent="-380990" algn="just" defTabSz="1015975" eaLnBrk="0" hangingPunct="0">
              <a:lnSpc>
                <a:spcPct val="110000"/>
              </a:lnSpc>
              <a:buClr>
                <a:schemeClr val="tx1"/>
              </a:buClr>
              <a:buSzPct val="200000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0990" indent="-380990" algn="just" defTabSz="1015975" eaLnBrk="0" hangingPunct="0">
              <a:lnSpc>
                <a:spcPct val="110000"/>
              </a:lnSpc>
              <a:buClr>
                <a:schemeClr val="tx1"/>
              </a:buClr>
              <a:buSzPct val="200000"/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Bacilo Intracelular con comportamiento aerobio estricto. Multiplicación lenta (14-24 horas). Entra en un estado latente, de días hasta varios años, cuando las circunstancias metabólicas no son favorables.</a:t>
            </a:r>
          </a:p>
          <a:p>
            <a:pPr marL="380990" indent="-380990" algn="just" defTabSz="1015975" eaLnBrk="0" hangingPunct="0">
              <a:lnSpc>
                <a:spcPct val="110000"/>
              </a:lnSpc>
              <a:buClr>
                <a:schemeClr val="tx1"/>
              </a:buClr>
              <a:buSzPct val="200000"/>
            </a:pPr>
            <a:endParaRPr lang="es-ES_trad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0990" indent="-380990" algn="just" defTabSz="1015975" eaLnBrk="0" hangingPunct="0">
              <a:lnSpc>
                <a:spcPct val="110000"/>
              </a:lnSpc>
              <a:buClr>
                <a:schemeClr val="tx1"/>
              </a:buClr>
              <a:buSzPct val="200000"/>
            </a:pPr>
            <a:r>
              <a:rPr lang="es-ES_trad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Posee una pared celular  con un alto contenido de  ácidos micólicos (60%) que le da su principal característica: la ácido-alcohol.</a:t>
            </a:r>
            <a:endParaRPr lang="es-MX" sz="2400" dirty="0"/>
          </a:p>
          <a:p>
            <a:endParaRPr lang="es-ES_tradnl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765" y1="49515" x2="59765" y2="4951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2201" r="6995" b="20601"/>
          <a:stretch/>
        </p:blipFill>
        <p:spPr>
          <a:xfrm>
            <a:off x="7429510" y="4597088"/>
            <a:ext cx="32407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5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69" y="1700808"/>
            <a:ext cx="3441079" cy="19568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77003" y="952483"/>
            <a:ext cx="5714997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evasión:</a:t>
            </a:r>
          </a:p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-Unión </a:t>
            </a:r>
            <a:r>
              <a:rPr lang="es-MX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fagosoma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lisosoma (TACO)</a:t>
            </a:r>
          </a:p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-IL-10</a:t>
            </a:r>
          </a:p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-P-E2</a:t>
            </a:r>
          </a:p>
          <a:p>
            <a:pPr defTabSz="1219170"/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del hospedero</a:t>
            </a:r>
          </a:p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-LRG-47 (</a:t>
            </a:r>
            <a:r>
              <a:rPr lang="es-MX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Fagolisosoma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-SP110 (Necrosis o apoptosis)</a:t>
            </a:r>
          </a:p>
        </p:txBody>
      </p:sp>
      <p:pic>
        <p:nvPicPr>
          <p:cNvPr id="7" name="10 Marcador de contenido" descr="M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371" y="260648"/>
            <a:ext cx="3556995" cy="220824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/>
          <a:p>
            <a:r>
              <a:rPr lang="es-ES_tradnl" dirty="0"/>
              <a:t>INMUNOPATOLOGÍA</a:t>
            </a: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666594"/>
            <a:ext cx="8256917" cy="26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Imagen" descr="TBinmuno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833" y="836713"/>
            <a:ext cx="8479464" cy="555872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61975" y="-123395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F8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219170"/>
            <a:r>
              <a:rPr lang="es-ES_tradnl" sz="5333" dirty="0">
                <a:ln w="17780" cmpd="sng">
                  <a:solidFill>
                    <a:srgbClr val="92278F">
                      <a:tint val="3000"/>
                    </a:srgbClr>
                  </a:solidFill>
                  <a:prstDash val="solid"/>
                  <a:miter lim="800000"/>
                </a:ln>
              </a:rPr>
              <a:t>INMUNOPATOLOGÍA</a:t>
            </a:r>
          </a:p>
        </p:txBody>
      </p:sp>
    </p:spTree>
    <p:extLst>
      <p:ext uri="{BB962C8B-B14F-4D97-AF65-F5344CB8AC3E}">
        <p14:creationId xmlns:p14="http://schemas.microsoft.com/office/powerpoint/2010/main" val="213616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71461" y="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F8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219170"/>
            <a:r>
              <a:rPr lang="es-ES_tradnl" sz="5333" dirty="0">
                <a:ln w="17780" cmpd="sng">
                  <a:solidFill>
                    <a:srgbClr val="92278F">
                      <a:tint val="3000"/>
                    </a:srgbClr>
                  </a:solidFill>
                  <a:prstDash val="solid"/>
                  <a:miter lim="800000"/>
                </a:ln>
              </a:rPr>
              <a:t>INMUNOPATOLOGÍA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4" y="1399077"/>
            <a:ext cx="11335961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5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526" y="1124744"/>
            <a:ext cx="854494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71461" y="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F8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219170"/>
            <a:r>
              <a:rPr lang="es-ES_tradnl" sz="5333" dirty="0">
                <a:ln w="17780" cmpd="sng">
                  <a:solidFill>
                    <a:srgbClr val="92278F">
                      <a:tint val="3000"/>
                    </a:srgbClr>
                  </a:solidFill>
                  <a:prstDash val="solid"/>
                  <a:miter lim="800000"/>
                </a:ln>
              </a:rPr>
              <a:t>INMUNOPATOLOGÍA</a:t>
            </a:r>
          </a:p>
        </p:txBody>
      </p:sp>
    </p:spTree>
    <p:extLst>
      <p:ext uri="{BB962C8B-B14F-4D97-AF65-F5344CB8AC3E}">
        <p14:creationId xmlns:p14="http://schemas.microsoft.com/office/powerpoint/2010/main" val="268756246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635</Words>
  <Application>Microsoft Office PowerPoint</Application>
  <PresentationFormat>Panorámica</PresentationFormat>
  <Paragraphs>106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Segoe UI</vt:lpstr>
      <vt:lpstr>Tahoma</vt:lpstr>
      <vt:lpstr>Trebuchet MS</vt:lpstr>
      <vt:lpstr>Wingdings</vt:lpstr>
      <vt:lpstr>1_Tema de Office</vt:lpstr>
      <vt:lpstr>Tuberculosis</vt:lpstr>
      <vt:lpstr>DEFINICIÓN</vt:lpstr>
      <vt:lpstr>ANTECEDENTES HISTÓRICOS</vt:lpstr>
      <vt:lpstr>EPIDEMIOLOGÍA</vt:lpstr>
      <vt:lpstr>ETIOLOGÍA</vt:lpstr>
      <vt:lpstr>INMUNOPATOLOGÍA</vt:lpstr>
      <vt:lpstr>Presentación de PowerPoint</vt:lpstr>
      <vt:lpstr>Presentación de PowerPoint</vt:lpstr>
      <vt:lpstr>Presentación de PowerPoint</vt:lpstr>
      <vt:lpstr>ANATOMOPATOLOGÍA</vt:lpstr>
      <vt:lpstr>ANATOMOPATOLOGÍA</vt:lpstr>
      <vt:lpstr>Presentación de PowerPoint</vt:lpstr>
      <vt:lpstr>MANIFESTACIONES CLÍNICAS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barajas</dc:creator>
  <cp:lastModifiedBy>Maria Guadalupe Ramirez Zepeda</cp:lastModifiedBy>
  <cp:revision>2</cp:revision>
  <dcterms:created xsi:type="dcterms:W3CDTF">2018-01-08T22:20:37Z</dcterms:created>
  <dcterms:modified xsi:type="dcterms:W3CDTF">2018-08-27T23:14:10Z</dcterms:modified>
</cp:coreProperties>
</file>