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sldIdLst>
    <p:sldId id="257" r:id="rId2"/>
    <p:sldId id="256"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49" d="100"/>
          <a:sy n="49" d="100"/>
        </p:scale>
        <p:origin x="54" y="9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207A0E-68A1-4C67-89D4-E758F2006590}" type="datetimeFigureOut">
              <a:rPr lang="es-MX" smtClean="0"/>
              <a:t>22/04/2020</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3F1D80-4C4F-422D-A0DD-44C69BEF7DE2}" type="slidenum">
              <a:rPr lang="es-MX" smtClean="0"/>
              <a:t>‹Nº›</a:t>
            </a:fld>
            <a:endParaRPr lang="es-MX"/>
          </a:p>
        </p:txBody>
      </p:sp>
    </p:spTree>
    <p:extLst>
      <p:ext uri="{BB962C8B-B14F-4D97-AF65-F5344CB8AC3E}">
        <p14:creationId xmlns:p14="http://schemas.microsoft.com/office/powerpoint/2010/main" val="3765140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F1E365A9-1A4B-4161-A1B8-F6A54F37C60E}" type="slidenum">
              <a:rPr lang="es-ES" smtClean="0"/>
              <a:t>1</a:t>
            </a:fld>
            <a:endParaRPr lang="es-ES" dirty="0"/>
          </a:p>
        </p:txBody>
      </p:sp>
    </p:spTree>
    <p:extLst>
      <p:ext uri="{BB962C8B-B14F-4D97-AF65-F5344CB8AC3E}">
        <p14:creationId xmlns:p14="http://schemas.microsoft.com/office/powerpoint/2010/main" val="2982091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4/22/2020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4/22/2020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4/22/2020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4188DD-3717-47D0-B979-D111D81B46AA}"/>
              </a:ext>
            </a:extLst>
          </p:cNvPr>
          <p:cNvSpPr>
            <a:spLocks noGrp="1"/>
          </p:cNvSpPr>
          <p:nvPr>
            <p:ph type="ctrTitle"/>
          </p:nvPr>
        </p:nvSpPr>
        <p:spPr>
          <a:xfrm>
            <a:off x="1065272" y="259967"/>
            <a:ext cx="10375117" cy="2559212"/>
          </a:xfrm>
        </p:spPr>
        <p:txBody>
          <a:bodyPr rtlCol="0">
            <a:noAutofit/>
          </a:bodyPr>
          <a:lstStyle/>
          <a:p>
            <a:pPr algn="ctr" rtl="0"/>
            <a:r>
              <a:rPr lang="es-ES" sz="2800" dirty="0">
                <a:latin typeface="Bodoni MT" panose="02070603080606020203" pitchFamily="18" charset="0"/>
              </a:rPr>
              <a:t>Universidad Autónoma de Sinaloa</a:t>
            </a:r>
            <a:br>
              <a:rPr lang="es-ES" sz="2800" dirty="0">
                <a:latin typeface="Bodoni MT" panose="02070603080606020203" pitchFamily="18" charset="0"/>
              </a:rPr>
            </a:br>
            <a:br>
              <a:rPr lang="es-ES" sz="2800" dirty="0">
                <a:latin typeface="Bodoni MT" panose="02070603080606020203" pitchFamily="18" charset="0"/>
              </a:rPr>
            </a:br>
            <a:r>
              <a:rPr lang="es-ES" sz="2800" dirty="0">
                <a:latin typeface="Bodoni MT" panose="02070603080606020203" pitchFamily="18" charset="0"/>
              </a:rPr>
              <a:t>Facultad de Medicina </a:t>
            </a:r>
            <a:br>
              <a:rPr lang="es-ES" sz="2800" dirty="0">
                <a:latin typeface="Bodoni MT" panose="02070603080606020203" pitchFamily="18" charset="0"/>
              </a:rPr>
            </a:br>
            <a:br>
              <a:rPr lang="es-ES" sz="2800" dirty="0">
                <a:latin typeface="Bodoni MT" panose="02070603080606020203" pitchFamily="18" charset="0"/>
              </a:rPr>
            </a:br>
            <a:r>
              <a:rPr lang="es-ES" sz="2800" dirty="0">
                <a:latin typeface="Bodoni MT" panose="02070603080606020203" pitchFamily="18" charset="0"/>
              </a:rPr>
              <a:t>Licenciatura en Imagenología</a:t>
            </a:r>
          </a:p>
        </p:txBody>
      </p:sp>
      <p:pic>
        <p:nvPicPr>
          <p:cNvPr id="1028" name="Picture 4" descr="Resultado de imagen para logo de la ua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2482" y="259967"/>
            <a:ext cx="1924878" cy="2213033"/>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1795130" y="3642693"/>
            <a:ext cx="8979962" cy="1815882"/>
          </a:xfrm>
          <a:prstGeom prst="rect">
            <a:avLst/>
          </a:prstGeom>
          <a:noFill/>
        </p:spPr>
        <p:txBody>
          <a:bodyPr wrap="square" rtlCol="0">
            <a:spAutoFit/>
          </a:bodyPr>
          <a:lstStyle/>
          <a:p>
            <a:pPr algn="ctr"/>
            <a:r>
              <a:rPr lang="es-MX" sz="3200" b="1" dirty="0">
                <a:latin typeface="Bodoni MT" panose="02070603080606020203" pitchFamily="18" charset="0"/>
              </a:rPr>
              <a:t>Pie Bot</a:t>
            </a:r>
          </a:p>
          <a:p>
            <a:pPr algn="ctr"/>
            <a:r>
              <a:rPr lang="es-MX" sz="2000" dirty="0">
                <a:latin typeface="Bodoni MT" panose="02070603080606020203" pitchFamily="18" charset="0"/>
              </a:rPr>
              <a:t>MATERIA: RADIOLOGIA PEDIATRICA</a:t>
            </a:r>
          </a:p>
          <a:p>
            <a:pPr algn="ctr"/>
            <a:r>
              <a:rPr lang="es-MX" sz="2000" dirty="0">
                <a:latin typeface="Bodoni MT" panose="02070603080606020203" pitchFamily="18" charset="0"/>
              </a:rPr>
              <a:t>ALUMNO: JOSUE ROJO ORTIZ </a:t>
            </a:r>
          </a:p>
          <a:p>
            <a:pPr algn="ctr"/>
            <a:r>
              <a:rPr lang="es-MX" sz="2000" dirty="0">
                <a:latin typeface="Bodoni MT" panose="02070603080606020203" pitchFamily="18" charset="0"/>
              </a:rPr>
              <a:t>DOCENTE: JOSE </a:t>
            </a:r>
            <a:r>
              <a:rPr lang="es-MX" sz="2000">
                <a:latin typeface="Bodoni MT" panose="02070603080606020203" pitchFamily="18" charset="0"/>
              </a:rPr>
              <a:t>GUADALUPE MENDOZA FLORES</a:t>
            </a:r>
            <a:endParaRPr lang="es-MX" sz="2000" dirty="0">
              <a:latin typeface="Bodoni MT" panose="02070603080606020203" pitchFamily="18" charset="0"/>
            </a:endParaRPr>
          </a:p>
          <a:p>
            <a:pPr algn="ctr"/>
            <a:r>
              <a:rPr lang="es-MX" sz="2000" dirty="0">
                <a:latin typeface="Bodoni MT" panose="02070603080606020203" pitchFamily="18" charset="0"/>
              </a:rPr>
              <a:t>GRUPO: VI-2</a:t>
            </a:r>
          </a:p>
        </p:txBody>
      </p:sp>
      <p:sp>
        <p:nvSpPr>
          <p:cNvPr id="5" name="CuadroTexto 4"/>
          <p:cNvSpPr txBox="1"/>
          <p:nvPr/>
        </p:nvSpPr>
        <p:spPr>
          <a:xfrm>
            <a:off x="7466446" y="6343645"/>
            <a:ext cx="4405744" cy="369332"/>
          </a:xfrm>
          <a:prstGeom prst="rect">
            <a:avLst/>
          </a:prstGeom>
          <a:noFill/>
        </p:spPr>
        <p:txBody>
          <a:bodyPr wrap="square" rtlCol="0">
            <a:spAutoFit/>
          </a:bodyPr>
          <a:lstStyle/>
          <a:p>
            <a:r>
              <a:rPr lang="es-MX" dirty="0">
                <a:latin typeface="Bodoni MT" panose="02070603080606020203" pitchFamily="18" charset="0"/>
              </a:rPr>
              <a:t>LUNES 20 DE ABRIL DEL 2020</a:t>
            </a:r>
          </a:p>
        </p:txBody>
      </p:sp>
      <p:pic>
        <p:nvPicPr>
          <p:cNvPr id="6" name="Picture 2">
            <a:extLst>
              <a:ext uri="{FF2B5EF4-FFF2-40B4-BE49-F238E27FC236}">
                <a16:creationId xmlns:a16="http://schemas.microsoft.com/office/drawing/2014/main" id="{7EA35972-6B50-4035-A673-5F7262805B6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69318" y="259966"/>
            <a:ext cx="1853055" cy="22760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7017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7CFA84-0DF7-4419-A128-DAB192407A90}"/>
              </a:ext>
            </a:extLst>
          </p:cNvPr>
          <p:cNvSpPr>
            <a:spLocks noGrp="1"/>
          </p:cNvSpPr>
          <p:nvPr>
            <p:ph type="ctrTitle"/>
          </p:nvPr>
        </p:nvSpPr>
        <p:spPr>
          <a:xfrm>
            <a:off x="1507067" y="590022"/>
            <a:ext cx="2879196" cy="838729"/>
          </a:xfrm>
        </p:spPr>
        <p:txBody>
          <a:bodyPr/>
          <a:lstStyle/>
          <a:p>
            <a:r>
              <a:rPr lang="es-MX" dirty="0"/>
              <a:t>PIE BOT</a:t>
            </a:r>
          </a:p>
        </p:txBody>
      </p:sp>
      <p:sp>
        <p:nvSpPr>
          <p:cNvPr id="3" name="Subtítulo 2">
            <a:extLst>
              <a:ext uri="{FF2B5EF4-FFF2-40B4-BE49-F238E27FC236}">
                <a16:creationId xmlns:a16="http://schemas.microsoft.com/office/drawing/2014/main" id="{6CBDC1C8-0484-4D8E-AD4D-894762A0A367}"/>
              </a:ext>
            </a:extLst>
          </p:cNvPr>
          <p:cNvSpPr>
            <a:spLocks noGrp="1"/>
          </p:cNvSpPr>
          <p:nvPr>
            <p:ph type="subTitle" idx="1"/>
          </p:nvPr>
        </p:nvSpPr>
        <p:spPr>
          <a:xfrm>
            <a:off x="1064155" y="1921995"/>
            <a:ext cx="8337020" cy="4021605"/>
          </a:xfrm>
        </p:spPr>
        <p:txBody>
          <a:bodyPr>
            <a:normAutofit/>
          </a:bodyPr>
          <a:lstStyle/>
          <a:p>
            <a:pPr algn="l" fontAlgn="base"/>
            <a:r>
              <a:rPr lang="es-MX" dirty="0"/>
              <a:t>El pie </a:t>
            </a:r>
            <a:r>
              <a:rPr lang="es-MX" dirty="0" err="1"/>
              <a:t>bot</a:t>
            </a:r>
            <a:r>
              <a:rPr lang="es-MX" dirty="0"/>
              <a:t>, también conocido como pie zambo o </a:t>
            </a:r>
            <a:r>
              <a:rPr lang="es-MX" dirty="0" err="1"/>
              <a:t>equinovaro</a:t>
            </a:r>
            <a:r>
              <a:rPr lang="es-MX" dirty="0"/>
              <a:t>, es una deformidad de los pies con la que nacen algunos niños.</a:t>
            </a:r>
          </a:p>
          <a:p>
            <a:pPr algn="l" fontAlgn="base"/>
            <a:r>
              <a:rPr lang="es-MX" dirty="0"/>
              <a:t>La patología tiene cuatro componentes principales que son el equino y varo del talón, y el </a:t>
            </a:r>
            <a:r>
              <a:rPr lang="es-MX" dirty="0" err="1"/>
              <a:t>aducto</a:t>
            </a:r>
            <a:r>
              <a:rPr lang="es-MX" dirty="0"/>
              <a:t> y cavo del antepié, los que generan que el pie esté girado hacia adentro.</a:t>
            </a:r>
          </a:p>
          <a:p>
            <a:endParaRPr lang="es-MX" dirty="0"/>
          </a:p>
        </p:txBody>
      </p:sp>
      <p:pic>
        <p:nvPicPr>
          <p:cNvPr id="4" name="Imagen 3">
            <a:extLst>
              <a:ext uri="{FF2B5EF4-FFF2-40B4-BE49-F238E27FC236}">
                <a16:creationId xmlns:a16="http://schemas.microsoft.com/office/drawing/2014/main" id="{AB2ADA0C-8E40-4480-8F57-B0FDB54F9E5A}"/>
              </a:ext>
            </a:extLst>
          </p:cNvPr>
          <p:cNvPicPr>
            <a:picLocks noChangeAspect="1"/>
          </p:cNvPicPr>
          <p:nvPr/>
        </p:nvPicPr>
        <p:blipFill>
          <a:blip r:embed="rId2"/>
          <a:stretch>
            <a:fillRect/>
          </a:stretch>
        </p:blipFill>
        <p:spPr>
          <a:xfrm>
            <a:off x="4025933" y="3637896"/>
            <a:ext cx="3736740" cy="2798948"/>
          </a:xfrm>
          <a:prstGeom prst="rect">
            <a:avLst/>
          </a:prstGeom>
        </p:spPr>
      </p:pic>
    </p:spTree>
    <p:extLst>
      <p:ext uri="{BB962C8B-B14F-4D97-AF65-F5344CB8AC3E}">
        <p14:creationId xmlns:p14="http://schemas.microsoft.com/office/powerpoint/2010/main" val="1059977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FB4699-280C-4A97-B37B-59F1A9371611}"/>
              </a:ext>
            </a:extLst>
          </p:cNvPr>
          <p:cNvSpPr>
            <a:spLocks noGrp="1"/>
          </p:cNvSpPr>
          <p:nvPr>
            <p:ph type="title"/>
          </p:nvPr>
        </p:nvSpPr>
        <p:spPr/>
        <p:txBody>
          <a:bodyPr/>
          <a:lstStyle/>
          <a:p>
            <a:r>
              <a:rPr lang="es-MX" dirty="0"/>
              <a:t>PIE VARO</a:t>
            </a:r>
          </a:p>
        </p:txBody>
      </p:sp>
      <p:sp>
        <p:nvSpPr>
          <p:cNvPr id="3" name="Marcador de contenido 2">
            <a:extLst>
              <a:ext uri="{FF2B5EF4-FFF2-40B4-BE49-F238E27FC236}">
                <a16:creationId xmlns:a16="http://schemas.microsoft.com/office/drawing/2014/main" id="{515EE345-87F8-44E3-97A3-4E4915C0E594}"/>
              </a:ext>
            </a:extLst>
          </p:cNvPr>
          <p:cNvSpPr>
            <a:spLocks noGrp="1"/>
          </p:cNvSpPr>
          <p:nvPr>
            <p:ph idx="1"/>
          </p:nvPr>
        </p:nvSpPr>
        <p:spPr>
          <a:xfrm>
            <a:off x="677334" y="1646239"/>
            <a:ext cx="8596668" cy="3880773"/>
          </a:xfrm>
        </p:spPr>
        <p:txBody>
          <a:bodyPr/>
          <a:lstStyle/>
          <a:p>
            <a:r>
              <a:rPr lang="es-MX" dirty="0"/>
              <a:t>Es la deformidad del pie en la que el talón (retropié) está invertido y la parte distal del pie se encuentra en aducción e inversión, siendo los límites de la dorsiflexión normales. La deformidad en varo aislada del retropié no existe. Generalmente se acompaña, o asocia, de deformidad en aducción del antepié con cavo, o con equino, constituyendo así los pies cavo-</a:t>
            </a:r>
            <a:r>
              <a:rPr lang="es-MX" dirty="0" err="1"/>
              <a:t>varos</a:t>
            </a:r>
            <a:r>
              <a:rPr lang="es-MX" dirty="0"/>
              <a:t> o equino-</a:t>
            </a:r>
            <a:r>
              <a:rPr lang="es-MX" dirty="0" err="1"/>
              <a:t>varos</a:t>
            </a:r>
            <a:r>
              <a:rPr lang="es-MX" dirty="0"/>
              <a:t> (pie zambo), que suelen estar asociados a procesos neuromusculares del tipo del </a:t>
            </a:r>
            <a:r>
              <a:rPr lang="es-MX" dirty="0" err="1"/>
              <a:t>mielomenigocele</a:t>
            </a:r>
            <a:r>
              <a:rPr lang="es-MX" dirty="0"/>
              <a:t>, Charcot-Marie-</a:t>
            </a:r>
            <a:r>
              <a:rPr lang="es-MX" dirty="0" err="1"/>
              <a:t>Tooth</a:t>
            </a:r>
            <a:r>
              <a:rPr lang="es-MX" dirty="0"/>
              <a:t> o parálisis espásticas.</a:t>
            </a:r>
          </a:p>
        </p:txBody>
      </p:sp>
      <p:pic>
        <p:nvPicPr>
          <p:cNvPr id="4" name="Imagen 3">
            <a:extLst>
              <a:ext uri="{FF2B5EF4-FFF2-40B4-BE49-F238E27FC236}">
                <a16:creationId xmlns:a16="http://schemas.microsoft.com/office/drawing/2014/main" id="{716B4E31-784C-4B9F-AD1C-201610FAF94D}"/>
              </a:ext>
            </a:extLst>
          </p:cNvPr>
          <p:cNvPicPr>
            <a:picLocks noChangeAspect="1"/>
          </p:cNvPicPr>
          <p:nvPr/>
        </p:nvPicPr>
        <p:blipFill rotWithShape="1">
          <a:blip r:embed="rId2"/>
          <a:srcRect l="50416"/>
          <a:stretch/>
        </p:blipFill>
        <p:spPr>
          <a:xfrm>
            <a:off x="4400550" y="3791877"/>
            <a:ext cx="2740052" cy="2771774"/>
          </a:xfrm>
          <a:prstGeom prst="rect">
            <a:avLst/>
          </a:prstGeom>
        </p:spPr>
      </p:pic>
    </p:spTree>
    <p:extLst>
      <p:ext uri="{BB962C8B-B14F-4D97-AF65-F5344CB8AC3E}">
        <p14:creationId xmlns:p14="http://schemas.microsoft.com/office/powerpoint/2010/main" val="2615906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276CC3-D77D-41C6-996F-6AFB12F20BDA}"/>
              </a:ext>
            </a:extLst>
          </p:cNvPr>
          <p:cNvSpPr>
            <a:spLocks noGrp="1"/>
          </p:cNvSpPr>
          <p:nvPr>
            <p:ph type="title"/>
          </p:nvPr>
        </p:nvSpPr>
        <p:spPr/>
        <p:txBody>
          <a:bodyPr/>
          <a:lstStyle/>
          <a:p>
            <a:r>
              <a:rPr lang="es-MX" dirty="0"/>
              <a:t>PIE VALGO</a:t>
            </a:r>
          </a:p>
        </p:txBody>
      </p:sp>
      <p:sp>
        <p:nvSpPr>
          <p:cNvPr id="3" name="Marcador de contenido 2">
            <a:extLst>
              <a:ext uri="{FF2B5EF4-FFF2-40B4-BE49-F238E27FC236}">
                <a16:creationId xmlns:a16="http://schemas.microsoft.com/office/drawing/2014/main" id="{4C8FCD23-02D0-4013-8FE4-6974B9D09A23}"/>
              </a:ext>
            </a:extLst>
          </p:cNvPr>
          <p:cNvSpPr>
            <a:spLocks noGrp="1"/>
          </p:cNvSpPr>
          <p:nvPr>
            <p:ph idx="1"/>
          </p:nvPr>
        </p:nvSpPr>
        <p:spPr>
          <a:xfrm>
            <a:off x="677334" y="1760539"/>
            <a:ext cx="8596668" cy="3880773"/>
          </a:xfrm>
        </p:spPr>
        <p:txBody>
          <a:bodyPr/>
          <a:lstStyle/>
          <a:p>
            <a:r>
              <a:rPr lang="es-MX" dirty="0"/>
              <a:t>Este tipo de deformidad se define como el pie cuyo talón está en eversión y su parte distal se encuentra en eversión y abducción. El arco de dorsiflexión y flexión plantar del tobillo es normal. Existe una forma en la que el pie está en eversión completa (valgo), con flexión dorsal máxima, lo que constituye el pie talo valgo. Los tejidos blandos del dorso y la porción lateral del pie muestran contracción (contractura de musculatura peronea) y limitan la flexión plantar y la inversión. </a:t>
            </a:r>
          </a:p>
        </p:txBody>
      </p:sp>
      <p:pic>
        <p:nvPicPr>
          <p:cNvPr id="4" name="Imagen 3">
            <a:extLst>
              <a:ext uri="{FF2B5EF4-FFF2-40B4-BE49-F238E27FC236}">
                <a16:creationId xmlns:a16="http://schemas.microsoft.com/office/drawing/2014/main" id="{7945BC54-88F4-4F38-B653-80D232EA623B}"/>
              </a:ext>
            </a:extLst>
          </p:cNvPr>
          <p:cNvPicPr>
            <a:picLocks noChangeAspect="1"/>
          </p:cNvPicPr>
          <p:nvPr/>
        </p:nvPicPr>
        <p:blipFill rotWithShape="1">
          <a:blip r:embed="rId2"/>
          <a:srcRect r="49615"/>
          <a:stretch/>
        </p:blipFill>
        <p:spPr>
          <a:xfrm>
            <a:off x="4668061" y="3700925"/>
            <a:ext cx="3061477" cy="2624843"/>
          </a:xfrm>
          <a:prstGeom prst="rect">
            <a:avLst/>
          </a:prstGeom>
        </p:spPr>
      </p:pic>
    </p:spTree>
    <p:extLst>
      <p:ext uri="{BB962C8B-B14F-4D97-AF65-F5344CB8AC3E}">
        <p14:creationId xmlns:p14="http://schemas.microsoft.com/office/powerpoint/2010/main" val="3798532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8420A4-A1F1-48B1-82EE-75CE39602EAB}"/>
              </a:ext>
            </a:extLst>
          </p:cNvPr>
          <p:cNvSpPr>
            <a:spLocks noGrp="1"/>
          </p:cNvSpPr>
          <p:nvPr>
            <p:ph type="title"/>
          </p:nvPr>
        </p:nvSpPr>
        <p:spPr/>
        <p:txBody>
          <a:bodyPr/>
          <a:lstStyle/>
          <a:p>
            <a:r>
              <a:rPr lang="es-MX" dirty="0"/>
              <a:t>PIE EQUINO</a:t>
            </a:r>
          </a:p>
        </p:txBody>
      </p:sp>
      <p:sp>
        <p:nvSpPr>
          <p:cNvPr id="3" name="Marcador de contenido 2">
            <a:extLst>
              <a:ext uri="{FF2B5EF4-FFF2-40B4-BE49-F238E27FC236}">
                <a16:creationId xmlns:a16="http://schemas.microsoft.com/office/drawing/2014/main" id="{9DE3FE02-CEAF-455E-BF88-506288EFB2C6}"/>
              </a:ext>
            </a:extLst>
          </p:cNvPr>
          <p:cNvSpPr>
            <a:spLocks noGrp="1"/>
          </p:cNvSpPr>
          <p:nvPr>
            <p:ph idx="1"/>
          </p:nvPr>
        </p:nvSpPr>
        <p:spPr>
          <a:xfrm>
            <a:off x="677334" y="1760539"/>
            <a:ext cx="8596668" cy="3880773"/>
          </a:xfrm>
        </p:spPr>
        <p:txBody>
          <a:bodyPr/>
          <a:lstStyle/>
          <a:p>
            <a:r>
              <a:rPr lang="es-MX" dirty="0"/>
              <a:t> Deformidad del pie caracterizada porque la totalidad del mismo está sostenida en posición de flexión plantar con relación a la pierna. La contractura del músculo tríceps (tendón de Aquiles acortado) es la causa de que el pie adopte esta posición. El individuo realizará la marcha con el apoyo del antepié (marcha de puntillas).</a:t>
            </a:r>
          </a:p>
        </p:txBody>
      </p:sp>
      <p:pic>
        <p:nvPicPr>
          <p:cNvPr id="4" name="Imagen 3">
            <a:extLst>
              <a:ext uri="{FF2B5EF4-FFF2-40B4-BE49-F238E27FC236}">
                <a16:creationId xmlns:a16="http://schemas.microsoft.com/office/drawing/2014/main" id="{204135DD-1828-4B47-899A-8B3DEAC84E8A}"/>
              </a:ext>
            </a:extLst>
          </p:cNvPr>
          <p:cNvPicPr>
            <a:picLocks noChangeAspect="1"/>
          </p:cNvPicPr>
          <p:nvPr/>
        </p:nvPicPr>
        <p:blipFill>
          <a:blip r:embed="rId2"/>
          <a:stretch>
            <a:fillRect/>
          </a:stretch>
        </p:blipFill>
        <p:spPr>
          <a:xfrm>
            <a:off x="5154342" y="3438930"/>
            <a:ext cx="3954249" cy="2961870"/>
          </a:xfrm>
          <a:prstGeom prst="rect">
            <a:avLst/>
          </a:prstGeom>
        </p:spPr>
      </p:pic>
    </p:spTree>
    <p:extLst>
      <p:ext uri="{BB962C8B-B14F-4D97-AF65-F5344CB8AC3E}">
        <p14:creationId xmlns:p14="http://schemas.microsoft.com/office/powerpoint/2010/main" val="3449625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3DEFFA-E79B-4971-A2F5-83E17DEC2E23}"/>
              </a:ext>
            </a:extLst>
          </p:cNvPr>
          <p:cNvSpPr>
            <a:spLocks noGrp="1"/>
          </p:cNvSpPr>
          <p:nvPr>
            <p:ph type="title"/>
          </p:nvPr>
        </p:nvSpPr>
        <p:spPr/>
        <p:txBody>
          <a:bodyPr/>
          <a:lstStyle/>
          <a:p>
            <a:r>
              <a:rPr lang="es-MX" dirty="0"/>
              <a:t>PIE CAVO</a:t>
            </a:r>
          </a:p>
        </p:txBody>
      </p:sp>
      <p:sp>
        <p:nvSpPr>
          <p:cNvPr id="3" name="Marcador de contenido 2">
            <a:extLst>
              <a:ext uri="{FF2B5EF4-FFF2-40B4-BE49-F238E27FC236}">
                <a16:creationId xmlns:a16="http://schemas.microsoft.com/office/drawing/2014/main" id="{3CCB7561-9F80-46B2-81D0-FE1FFA23593B}"/>
              </a:ext>
            </a:extLst>
          </p:cNvPr>
          <p:cNvSpPr>
            <a:spLocks noGrp="1"/>
          </p:cNvSpPr>
          <p:nvPr>
            <p:ph idx="1"/>
          </p:nvPr>
        </p:nvSpPr>
        <p:spPr>
          <a:xfrm>
            <a:off x="677334" y="1930400"/>
            <a:ext cx="8596668" cy="3880773"/>
          </a:xfrm>
        </p:spPr>
        <p:txBody>
          <a:bodyPr/>
          <a:lstStyle/>
          <a:p>
            <a:r>
              <a:rPr lang="es-MX" dirty="0"/>
              <a:t> Es el pie que presenta un aumento anormal de la altura de la bóveda plantar en el </a:t>
            </a:r>
            <a:r>
              <a:rPr lang="es-MX" dirty="0" err="1"/>
              <a:t>mediopié</a:t>
            </a:r>
            <a:r>
              <a:rPr lang="es-MX" dirty="0"/>
              <a:t> por flexión acentuada de los metatarsianos. Es una entidad compleja dada la diversidad etiológica, su diferente evolución y sus múltiples formas de tratamiento. La edad de presentación está entre los 8-12 años, aunque en ocasiones está presente al nacer con el primer dedo en garra. Raramente idiopático, la mayoría de las veces (80%) asociado a una causa neurológica</a:t>
            </a:r>
          </a:p>
        </p:txBody>
      </p:sp>
      <p:pic>
        <p:nvPicPr>
          <p:cNvPr id="4" name="Imagen 3">
            <a:extLst>
              <a:ext uri="{FF2B5EF4-FFF2-40B4-BE49-F238E27FC236}">
                <a16:creationId xmlns:a16="http://schemas.microsoft.com/office/drawing/2014/main" id="{01FB689F-464E-4F2A-B734-BAB2276187F6}"/>
              </a:ext>
            </a:extLst>
          </p:cNvPr>
          <p:cNvPicPr>
            <a:picLocks noChangeAspect="1"/>
          </p:cNvPicPr>
          <p:nvPr/>
        </p:nvPicPr>
        <p:blipFill>
          <a:blip r:embed="rId2"/>
          <a:stretch>
            <a:fillRect/>
          </a:stretch>
        </p:blipFill>
        <p:spPr>
          <a:xfrm>
            <a:off x="4975668" y="3870786"/>
            <a:ext cx="3065225" cy="2554354"/>
          </a:xfrm>
          <a:prstGeom prst="rect">
            <a:avLst/>
          </a:prstGeom>
        </p:spPr>
      </p:pic>
    </p:spTree>
    <p:extLst>
      <p:ext uri="{BB962C8B-B14F-4D97-AF65-F5344CB8AC3E}">
        <p14:creationId xmlns:p14="http://schemas.microsoft.com/office/powerpoint/2010/main" val="739963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86EBFD-C918-4E6D-85DE-AE28F06A59E2}"/>
              </a:ext>
            </a:extLst>
          </p:cNvPr>
          <p:cNvSpPr>
            <a:spLocks noGrp="1"/>
          </p:cNvSpPr>
          <p:nvPr>
            <p:ph type="title"/>
          </p:nvPr>
        </p:nvSpPr>
        <p:spPr/>
        <p:txBody>
          <a:bodyPr/>
          <a:lstStyle/>
          <a:p>
            <a:r>
              <a:rPr lang="es-MX" dirty="0"/>
              <a:t>PIE PLANO</a:t>
            </a:r>
          </a:p>
        </p:txBody>
      </p:sp>
      <p:sp>
        <p:nvSpPr>
          <p:cNvPr id="3" name="Marcador de contenido 2">
            <a:extLst>
              <a:ext uri="{FF2B5EF4-FFF2-40B4-BE49-F238E27FC236}">
                <a16:creationId xmlns:a16="http://schemas.microsoft.com/office/drawing/2014/main" id="{EA9BA269-7B45-4AEB-90CF-9E7C6A2F3B2E}"/>
              </a:ext>
            </a:extLst>
          </p:cNvPr>
          <p:cNvSpPr>
            <a:spLocks noGrp="1"/>
          </p:cNvSpPr>
          <p:nvPr>
            <p:ph idx="1"/>
          </p:nvPr>
        </p:nvSpPr>
        <p:spPr>
          <a:xfrm>
            <a:off x="677334" y="1746252"/>
            <a:ext cx="8596668" cy="3880773"/>
          </a:xfrm>
        </p:spPr>
        <p:txBody>
          <a:bodyPr/>
          <a:lstStyle/>
          <a:p>
            <a:r>
              <a:rPr lang="es-MX" dirty="0"/>
              <a:t>Es un término genérico poco preciso que se utiliza para describir cualquier cuadro del pie en el que la bóveda plantar es demasiado baja o está desaparecida, creando un área de máximo contacto de la planta del pie con el suelo, el retropié presenta una deformidad en valgo y el antepié se encuentra abducido. La mayoría de los niños presenta un pie plano antes de los 3 o 4 años. Se considera que la bóveda plantar inicia su desarrollo a partir de los 4-6 años, en cuya formación influyen la pérdida de la grasa plantar, muy abundante en el pie del niño; la disminución de la laxitud ligamentosa; el aumento de la potencia muscular, y el desarrollo de una mayor configuración ósea.</a:t>
            </a:r>
          </a:p>
        </p:txBody>
      </p:sp>
      <p:pic>
        <p:nvPicPr>
          <p:cNvPr id="4" name="Imagen 3">
            <a:extLst>
              <a:ext uri="{FF2B5EF4-FFF2-40B4-BE49-F238E27FC236}">
                <a16:creationId xmlns:a16="http://schemas.microsoft.com/office/drawing/2014/main" id="{23FC4310-23D9-455E-B954-A2E1079DF09A}"/>
              </a:ext>
            </a:extLst>
          </p:cNvPr>
          <p:cNvPicPr>
            <a:picLocks noChangeAspect="1"/>
          </p:cNvPicPr>
          <p:nvPr/>
        </p:nvPicPr>
        <p:blipFill>
          <a:blip r:embed="rId2"/>
          <a:stretch>
            <a:fillRect/>
          </a:stretch>
        </p:blipFill>
        <p:spPr>
          <a:xfrm>
            <a:off x="3025158" y="4591455"/>
            <a:ext cx="6248844" cy="1757949"/>
          </a:xfrm>
          <a:prstGeom prst="rect">
            <a:avLst/>
          </a:prstGeom>
        </p:spPr>
      </p:pic>
    </p:spTree>
    <p:extLst>
      <p:ext uri="{BB962C8B-B14F-4D97-AF65-F5344CB8AC3E}">
        <p14:creationId xmlns:p14="http://schemas.microsoft.com/office/powerpoint/2010/main" val="3109648804"/>
      </p:ext>
    </p:extLst>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35</TotalTime>
  <Words>566</Words>
  <Application>Microsoft Office PowerPoint</Application>
  <PresentationFormat>Panorámica</PresentationFormat>
  <Paragraphs>21</Paragraphs>
  <Slides>7</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7</vt:i4>
      </vt:variant>
    </vt:vector>
  </HeadingPairs>
  <TitlesOfParts>
    <vt:vector size="13" baseType="lpstr">
      <vt:lpstr>Arial</vt:lpstr>
      <vt:lpstr>Bodoni MT</vt:lpstr>
      <vt:lpstr>Calibri</vt:lpstr>
      <vt:lpstr>Trebuchet MS</vt:lpstr>
      <vt:lpstr>Wingdings 3</vt:lpstr>
      <vt:lpstr>Faceta</vt:lpstr>
      <vt:lpstr>Universidad Autónoma de Sinaloa  Facultad de Medicina   Licenciatura en Imagenología</vt:lpstr>
      <vt:lpstr>PIE BOT</vt:lpstr>
      <vt:lpstr>PIE VARO</vt:lpstr>
      <vt:lpstr>PIE VALGO</vt:lpstr>
      <vt:lpstr>PIE EQUINO</vt:lpstr>
      <vt:lpstr>PIE CAVO</vt:lpstr>
      <vt:lpstr>PIE PLANO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 Autónoma de Sinaloa  Facultad de Medicina   Licenciatura en Imagenología</dc:title>
  <dc:creator>Josue Rojo</dc:creator>
  <cp:lastModifiedBy>Josue Rojo</cp:lastModifiedBy>
  <cp:revision>5</cp:revision>
  <dcterms:created xsi:type="dcterms:W3CDTF">2020-04-22T07:19:31Z</dcterms:created>
  <dcterms:modified xsi:type="dcterms:W3CDTF">2020-04-22T07:55:23Z</dcterms:modified>
</cp:coreProperties>
</file>