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1535-B492-4AB2-8841-5A80046FD627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5EE91-90F8-4AC2-92EF-C92DABD6E2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EE91-90F8-4AC2-92EF-C92DABD6E22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91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47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39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0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29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76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1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9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23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90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00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78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699B-51F2-4210-963E-AEBFB904DDEA}" type="datetimeFigureOut">
              <a:rPr lang="es-MX" smtClean="0"/>
              <a:t>21/04/2020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83E1-6070-467C-AB58-624A806C4D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30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latin typeface="Baskerville Old Face" pitchFamily="18" charset="0"/>
              </a:rPr>
              <a:t>UNIVERSIDAD AUTÓNOMA DE SINALOA.</a:t>
            </a:r>
            <a:r>
              <a:rPr lang="es-MX" dirty="0" smtClean="0">
                <a:latin typeface="Baskerville Old Face" pitchFamily="18" charset="0"/>
              </a:rPr>
              <a:t/>
            </a:r>
            <a:br>
              <a:rPr lang="es-MX" dirty="0" smtClean="0">
                <a:latin typeface="Baskerville Old Face" pitchFamily="18" charset="0"/>
              </a:rPr>
            </a:br>
            <a:r>
              <a:rPr lang="es-MX" sz="3800" b="1" dirty="0" smtClean="0">
                <a:latin typeface="Baskerville Old Face" pitchFamily="18" charset="0"/>
              </a:rPr>
              <a:t>FACULTAD DE MEDICINA.</a:t>
            </a:r>
            <a:r>
              <a:rPr lang="es-MX" dirty="0" smtClean="0">
                <a:latin typeface="Baskerville Old Face" pitchFamily="18" charset="0"/>
              </a:rPr>
              <a:t/>
            </a:r>
            <a:br>
              <a:rPr lang="es-MX" dirty="0" smtClean="0">
                <a:latin typeface="Baskerville Old Face" pitchFamily="18" charset="0"/>
              </a:rPr>
            </a:br>
            <a:r>
              <a:rPr lang="es-MX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LIC. EN IMAGENOLOGIA.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15" name="14 Medio marco"/>
          <p:cNvSpPr/>
          <p:nvPr/>
        </p:nvSpPr>
        <p:spPr>
          <a:xfrm>
            <a:off x="0" y="0"/>
            <a:ext cx="1403648" cy="1584176"/>
          </a:xfrm>
          <a:prstGeom prst="half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7200800" cy="3456384"/>
          </a:xfrm>
        </p:spPr>
        <p:txBody>
          <a:bodyPr/>
          <a:lstStyle/>
          <a:p>
            <a: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IMAGENOLOGÍA </a:t>
            </a:r>
            <a: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PEDIÁTRICA.</a:t>
            </a:r>
          </a:p>
          <a:p>
            <a:pPr algn="just"/>
            <a:endParaRPr lang="es-MX" sz="20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endParaRPr lang="es-MX" sz="20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endParaRPr lang="es-MX" sz="20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  <a:latin typeface="Baskerville Old Face" pitchFamily="18" charset="0"/>
              </a:rPr>
              <a:t>DOCENTE: </a:t>
            </a:r>
            <a:r>
              <a:rPr lang="es-MX" sz="2000" dirty="0" smtClean="0">
                <a:solidFill>
                  <a:schemeClr val="tx1"/>
                </a:solidFill>
                <a:latin typeface="Baskerville Old Face" pitchFamily="18" charset="0"/>
              </a:rPr>
              <a:t>DR. JOSÉ GUADALUPE MENDOZA FLORES.</a:t>
            </a:r>
          </a:p>
          <a:p>
            <a:pPr algn="just"/>
            <a:r>
              <a:rPr lang="es-MX" sz="2000" b="1" dirty="0" smtClean="0">
                <a:solidFill>
                  <a:schemeClr val="tx1"/>
                </a:solidFill>
                <a:latin typeface="Baskerville Old Face" pitchFamily="18" charset="0"/>
              </a:rPr>
              <a:t>EST. LIC. </a:t>
            </a:r>
            <a:r>
              <a:rPr lang="es-MX" sz="2000" dirty="0" smtClean="0">
                <a:solidFill>
                  <a:schemeClr val="tx1"/>
                </a:solidFill>
                <a:latin typeface="Baskerville Old Face" pitchFamily="18" charset="0"/>
              </a:rPr>
              <a:t>TRAPERO COTA JAQUELIN.</a:t>
            </a:r>
          </a:p>
          <a:p>
            <a:pPr algn="just"/>
            <a:r>
              <a:rPr lang="es-MX" sz="2000" b="1" dirty="0" smtClean="0">
                <a:solidFill>
                  <a:schemeClr val="tx1"/>
                </a:solidFill>
                <a:latin typeface="Baskerville Old Face" pitchFamily="18" charset="0"/>
              </a:rPr>
              <a:t>GRUPO: </a:t>
            </a:r>
            <a:r>
              <a:rPr lang="es-MX" sz="2000" dirty="0" smtClean="0">
                <a:solidFill>
                  <a:schemeClr val="tx1"/>
                </a:solidFill>
                <a:latin typeface="Baskerville Old Face" pitchFamily="18" charset="0"/>
              </a:rPr>
              <a:t>VI-II</a:t>
            </a:r>
          </a:p>
          <a:p>
            <a:pPr algn="just"/>
            <a:endParaRPr lang="es-MX" sz="2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r"/>
            <a:r>
              <a:rPr lang="es-MX" sz="1400" dirty="0" smtClean="0">
                <a:solidFill>
                  <a:schemeClr val="tx1"/>
                </a:solidFill>
                <a:latin typeface="Baskerville Old Face" pitchFamily="18" charset="0"/>
              </a:rPr>
              <a:t>CULIACÁN, SINALOA A 21 DE ABRIL DE 2020.</a:t>
            </a:r>
          </a:p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6764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04664"/>
            <a:ext cx="16224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Bisel"/>
          <p:cNvSpPr/>
          <p:nvPr/>
        </p:nvSpPr>
        <p:spPr>
          <a:xfrm>
            <a:off x="1979712" y="3501008"/>
            <a:ext cx="5184576" cy="792088"/>
          </a:xfrm>
          <a:prstGeom prst="beve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OSTEOPOROSIS JUVENIL IDIOPÁTICA.</a:t>
            </a:r>
            <a:endParaRPr lang="es-MX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0383"/>
            <a:ext cx="1928813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Medio marco"/>
          <p:cNvSpPr/>
          <p:nvPr/>
        </p:nvSpPr>
        <p:spPr>
          <a:xfrm rot="10800000">
            <a:off x="7737862" y="5277657"/>
            <a:ext cx="1404000" cy="1584000"/>
          </a:xfrm>
          <a:prstGeom prst="half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384554" y="765736"/>
            <a:ext cx="3625200" cy="66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739118" y="482490"/>
            <a:ext cx="3623724" cy="6674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OSTEOPOROSIS JUVENIL IDIOPÁTICA.</a:t>
            </a:r>
            <a:endParaRPr lang="es-MX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97966" y="2132856"/>
            <a:ext cx="3567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La osteoporosis juvenil idiopática (IJO) es un trastorno raro, que se inicia generalmente entre los 8 y los 14 años. Se manifiesta por la aparición brusca de dolor óseo y de fracturas con traumatismos mínimos. El trastorno remite por sí solo en muchos casos y la recuperación ocurre de forma espontánea en un plazo de 4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ó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 años.</a:t>
            </a: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dio marco"/>
          <p:cNvSpPr/>
          <p:nvPr/>
        </p:nvSpPr>
        <p:spPr>
          <a:xfrm rot="10800000">
            <a:off x="4387166" y="4470274"/>
            <a:ext cx="720000" cy="720000"/>
          </a:xfrm>
          <a:prstGeom prst="halfFrame">
            <a:avLst>
              <a:gd name="adj1" fmla="val 12167"/>
              <a:gd name="adj2" fmla="val 1216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Medio marco"/>
          <p:cNvSpPr/>
          <p:nvPr/>
        </p:nvSpPr>
        <p:spPr>
          <a:xfrm>
            <a:off x="1497966" y="2132856"/>
            <a:ext cx="720080" cy="720000"/>
          </a:xfrm>
          <a:prstGeom prst="halfFrame">
            <a:avLst>
              <a:gd name="adj1" fmla="val 8321"/>
              <a:gd name="adj2" fmla="val 832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" name="Picture 3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5895" r="13137" b="11776"/>
          <a:stretch/>
        </p:blipFill>
        <p:spPr bwMode="auto">
          <a:xfrm>
            <a:off x="5263004" y="2419350"/>
            <a:ext cx="3507071" cy="253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172400" y="2275334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2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187624" y="692696"/>
            <a:ext cx="3625200" cy="66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475656" y="503712"/>
            <a:ext cx="3625200" cy="666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SIGNOS Y SÍNTOMAS.</a:t>
            </a:r>
            <a:endPara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1295656" y="1916832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619672" y="1822166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Dolor de espalda y extremidades.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strella de 5 puntas"/>
          <p:cNvSpPr/>
          <p:nvPr/>
        </p:nvSpPr>
        <p:spPr>
          <a:xfrm>
            <a:off x="1295656" y="2276872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622942" y="215455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Fracturas múltiples.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strella de 5 puntas"/>
          <p:cNvSpPr/>
          <p:nvPr/>
        </p:nvSpPr>
        <p:spPr>
          <a:xfrm>
            <a:off x="1295656" y="2636912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1627671" y="252388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Pérdida de estatura.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1295656" y="2996952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1627671" y="290228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Pecho hundido.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Estrella de 5 puntas"/>
          <p:cNvSpPr/>
          <p:nvPr/>
        </p:nvSpPr>
        <p:spPr>
          <a:xfrm>
            <a:off x="1312516" y="3339000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1658650" y="324433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Colapso vertebral.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Estrella de 5 puntas"/>
          <p:cNvSpPr/>
          <p:nvPr/>
        </p:nvSpPr>
        <p:spPr>
          <a:xfrm>
            <a:off x="1295656" y="3717032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1683061" y="3622366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Dificultad para andar.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17471"/>
          <a:stretch/>
        </p:blipFill>
        <p:spPr bwMode="auto">
          <a:xfrm>
            <a:off x="5508103" y="1399281"/>
            <a:ext cx="3117273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5376487" y="1259098"/>
            <a:ext cx="263232" cy="5630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9066" r="6726" b="3765"/>
          <a:stretch/>
        </p:blipFill>
        <p:spPr bwMode="auto">
          <a:xfrm>
            <a:off x="3889829" y="4272498"/>
            <a:ext cx="4750631" cy="212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3785076" y="4149080"/>
            <a:ext cx="262800" cy="56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69" y="4710680"/>
            <a:ext cx="2549816" cy="168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921147" y="4581128"/>
            <a:ext cx="262800" cy="56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3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331640" y="992976"/>
            <a:ext cx="3625200" cy="66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619672" y="760362"/>
            <a:ext cx="3625200" cy="666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DIAGNÓSTICO.</a:t>
            </a:r>
            <a:endPara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strella de 5 puntas"/>
          <p:cNvSpPr/>
          <p:nvPr/>
        </p:nvSpPr>
        <p:spPr>
          <a:xfrm>
            <a:off x="1331640" y="2372863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strella de 5 puntas"/>
          <p:cNvSpPr/>
          <p:nvPr/>
        </p:nvSpPr>
        <p:spPr>
          <a:xfrm>
            <a:off x="1318538" y="4077072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strella de 5 puntas"/>
          <p:cNvSpPr/>
          <p:nvPr/>
        </p:nvSpPr>
        <p:spPr>
          <a:xfrm>
            <a:off x="1323916" y="2753590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strella de 5 puntas"/>
          <p:cNvSpPr/>
          <p:nvPr/>
        </p:nvSpPr>
        <p:spPr>
          <a:xfrm>
            <a:off x="1318538" y="3339000"/>
            <a:ext cx="180000" cy="180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708723" y="2278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Cuadro clínico.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08723" y="265892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Examen radiológico del esqueleto.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08723" y="2967335"/>
            <a:ext cx="495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itchFamily="34" charset="0"/>
                <a:cs typeface="Arial" pitchFamily="34" charset="0"/>
              </a:rPr>
              <a:t>P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ruebas de densidad ósea (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Absorciometría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 rayos X de energía dual,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absorciometría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 fotones dual).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08723" y="3982406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itchFamily="34" charset="0"/>
                <a:cs typeface="Arial" pitchFamily="34" charset="0"/>
              </a:rPr>
              <a:t>T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omografía computarizada.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95" y="3890665"/>
            <a:ext cx="3979912" cy="265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710795" y="3796272"/>
            <a:ext cx="262800" cy="56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2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248" r="3003" b="30002"/>
          <a:stretch/>
        </p:blipFill>
        <p:spPr bwMode="auto">
          <a:xfrm>
            <a:off x="2195736" y="836712"/>
            <a:ext cx="4848379" cy="340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15669" y="4653136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Paciente masculino de 8 años con osteoporosis juvenil idiopática. Radiografía de la articulación 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femoro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-tibial previa (A) y posterior (B) a la aplicación de ácido zolondronico, en el cual se aprecia de una banda densa parafisiaria.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dio marco"/>
          <p:cNvSpPr/>
          <p:nvPr/>
        </p:nvSpPr>
        <p:spPr>
          <a:xfrm>
            <a:off x="2295227" y="4653136"/>
            <a:ext cx="720080" cy="720080"/>
          </a:xfrm>
          <a:prstGeom prst="halfFrame">
            <a:avLst>
              <a:gd name="adj1" fmla="val 5114"/>
              <a:gd name="adj2" fmla="val 712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 rot="10800000">
            <a:off x="6169224" y="5687462"/>
            <a:ext cx="720000" cy="720000"/>
          </a:xfrm>
          <a:prstGeom prst="halfFrame">
            <a:avLst>
              <a:gd name="adj1" fmla="val 7127"/>
              <a:gd name="adj2" fmla="val 51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38610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25180" y="384276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243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8" t="26894" r="50000" b="28174"/>
          <a:stretch/>
        </p:blipFill>
        <p:spPr bwMode="auto">
          <a:xfrm>
            <a:off x="1619672" y="980727"/>
            <a:ext cx="2880320" cy="400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3" t="27557" r="32004" b="26988"/>
          <a:stretch/>
        </p:blipFill>
        <p:spPr bwMode="auto">
          <a:xfrm>
            <a:off x="4788024" y="982664"/>
            <a:ext cx="2736303" cy="400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13566" y="5257190"/>
            <a:ext cx="298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Radiografía lateral de raquis dorsal. Acuñamiento de T4 (flecha)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8024" y="5268079"/>
            <a:ext cx="27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Se aprecia una vértebra acuñada  con un entramado trabecular grosero.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dio marco"/>
          <p:cNvSpPr/>
          <p:nvPr/>
        </p:nvSpPr>
        <p:spPr>
          <a:xfrm>
            <a:off x="1513566" y="5210221"/>
            <a:ext cx="720000" cy="720000"/>
          </a:xfrm>
          <a:prstGeom prst="halfFrame">
            <a:avLst>
              <a:gd name="adj1" fmla="val 7127"/>
              <a:gd name="adj2" fmla="val 309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>
            <a:off x="4788024" y="5251829"/>
            <a:ext cx="720000" cy="720000"/>
          </a:xfrm>
          <a:prstGeom prst="halfFrame">
            <a:avLst>
              <a:gd name="adj1" fmla="val 1079"/>
              <a:gd name="adj2" fmla="val 403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Medio marco"/>
          <p:cNvSpPr/>
          <p:nvPr/>
        </p:nvSpPr>
        <p:spPr>
          <a:xfrm rot="10800000">
            <a:off x="6660232" y="5748408"/>
            <a:ext cx="720000" cy="720000"/>
          </a:xfrm>
          <a:prstGeom prst="halfFrame">
            <a:avLst>
              <a:gd name="adj1" fmla="val 5111"/>
              <a:gd name="adj2" fmla="val 511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Medio marco"/>
          <p:cNvSpPr/>
          <p:nvPr/>
        </p:nvSpPr>
        <p:spPr>
          <a:xfrm rot="10800000">
            <a:off x="3689753" y="5460520"/>
            <a:ext cx="720000" cy="720000"/>
          </a:xfrm>
          <a:prstGeom prst="halfFrame">
            <a:avLst>
              <a:gd name="adj1" fmla="val 3095"/>
              <a:gd name="adj2" fmla="val 309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3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2" t="21428" r="32399" b="34524"/>
          <a:stretch/>
        </p:blipFill>
        <p:spPr bwMode="auto">
          <a:xfrm>
            <a:off x="1547664" y="980728"/>
            <a:ext cx="339670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92080" y="2060848"/>
            <a:ext cx="3156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Radiografía lateral de raquis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dorsolumbar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 Se aprecian múltiples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acuñamientos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vertebrales (T6, T8, T9, T10, T12, L1, L3 y L4).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Osteoporosis acentuada con las típicas vértebras dibujadas a lápiz.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dio marco"/>
          <p:cNvSpPr/>
          <p:nvPr/>
        </p:nvSpPr>
        <p:spPr>
          <a:xfrm>
            <a:off x="5292080" y="2060848"/>
            <a:ext cx="720000" cy="720000"/>
          </a:xfrm>
          <a:prstGeom prst="halfFrame">
            <a:avLst>
              <a:gd name="adj1" fmla="val 1079"/>
              <a:gd name="adj2" fmla="val 309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Medio marco"/>
          <p:cNvSpPr/>
          <p:nvPr/>
        </p:nvSpPr>
        <p:spPr>
          <a:xfrm rot="10800000">
            <a:off x="7731391" y="3649172"/>
            <a:ext cx="720000" cy="720000"/>
          </a:xfrm>
          <a:prstGeom prst="halfFrame">
            <a:avLst>
              <a:gd name="adj1" fmla="val 5111"/>
              <a:gd name="adj2" fmla="val 309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9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 r="1768" b="6315"/>
          <a:stretch/>
        </p:blipFill>
        <p:spPr bwMode="auto">
          <a:xfrm>
            <a:off x="1822617" y="764704"/>
            <a:ext cx="5389418" cy="447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59832" y="5543163"/>
            <a:ext cx="3301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observa pérdida del espacio articular, con fusión de los huesos.</a:t>
            </a:r>
          </a:p>
        </p:txBody>
      </p:sp>
      <p:sp>
        <p:nvSpPr>
          <p:cNvPr id="5" name="4 Medio marco"/>
          <p:cNvSpPr/>
          <p:nvPr/>
        </p:nvSpPr>
        <p:spPr>
          <a:xfrm>
            <a:off x="3027900" y="5560497"/>
            <a:ext cx="720000" cy="720000"/>
          </a:xfrm>
          <a:prstGeom prst="halfFrame">
            <a:avLst>
              <a:gd name="adj1" fmla="val 2545"/>
              <a:gd name="adj2" fmla="val 446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 rot="10800000">
            <a:off x="5292080" y="5768372"/>
            <a:ext cx="720000" cy="720000"/>
          </a:xfrm>
          <a:prstGeom prst="halfFrame">
            <a:avLst>
              <a:gd name="adj1" fmla="val 6394"/>
              <a:gd name="adj2" fmla="val 384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2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60648"/>
            <a:ext cx="4908946" cy="265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70" y="3204339"/>
            <a:ext cx="4541093" cy="34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09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288</Words>
  <Application>Microsoft Office PowerPoint</Application>
  <PresentationFormat>Presentación en pantalla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UNIVERSIDAD AUTÓNOMA DE SINALOA. FACULTAD DE MEDICINA. LIC. EN IMAGENOLOGIA.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20</cp:revision>
  <dcterms:created xsi:type="dcterms:W3CDTF">2020-04-21T22:13:10Z</dcterms:created>
  <dcterms:modified xsi:type="dcterms:W3CDTF">2020-04-22T01:36:10Z</dcterms:modified>
</cp:coreProperties>
</file>