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8"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4/21/20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‹Nº›</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702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3902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66653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41594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64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7759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88094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2399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32399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MX"/>
              <a:t>Haz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4/21/20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8842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4/21/20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13157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4/21/20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1600715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1898B-0872-E946-8E34-6B65606A403D}"/>
              </a:ext>
            </a:extLst>
          </p:cNvPr>
          <p:cNvSpPr>
            <a:spLocks noGrp="1"/>
          </p:cNvSpPr>
          <p:nvPr>
            <p:ph type="ctrTitle"/>
          </p:nvPr>
        </p:nvSpPr>
        <p:spPr>
          <a:xfrm>
            <a:off x="1112520" y="502920"/>
            <a:ext cx="9966960" cy="2926080"/>
          </a:xfrm>
        </p:spPr>
        <p:txBody>
          <a:bodyPr>
            <a:normAutofit fontScale="90000"/>
          </a:bodyPr>
          <a:lstStyle/>
          <a:p>
            <a:r>
              <a:rPr lang="es-MX" sz="2400" b="0" dirty="0">
                <a:latin typeface="Arial" panose="020B0604020202020204" pitchFamily="34" charset="0"/>
                <a:ea typeface="Hiragino Sans W3" panose="020B0300000000000000" pitchFamily="34" charset="-128"/>
                <a:cs typeface="Arial" panose="020B0604020202020204" pitchFamily="34" charset="0"/>
              </a:rPr>
              <a:t>UNIVERSIDAD AUTÓNOMA DE SINALOA </a:t>
            </a:r>
            <a:br>
              <a:rPr lang="es-MX" sz="2400" b="0" dirty="0">
                <a:latin typeface="Arial" panose="020B0604020202020204" pitchFamily="34" charset="0"/>
                <a:ea typeface="Hiragino Sans W3" panose="020B0300000000000000" pitchFamily="34" charset="-128"/>
                <a:cs typeface="Arial" panose="020B0604020202020204" pitchFamily="34" charset="0"/>
              </a:rPr>
            </a:br>
            <a:r>
              <a:rPr lang="es-MX" sz="2400" b="0" dirty="0">
                <a:latin typeface="Arial" panose="020B0604020202020204" pitchFamily="34" charset="0"/>
                <a:ea typeface="Hiragino Sans W3" panose="020B0300000000000000" pitchFamily="34" charset="-128"/>
                <a:cs typeface="Arial" panose="020B0604020202020204" pitchFamily="34" charset="0"/>
              </a:rPr>
              <a:t>FACULTAD DE MEDICINA </a:t>
            </a:r>
            <a:br>
              <a:rPr lang="es-MX" sz="2400" b="0" dirty="0">
                <a:latin typeface="Arial" panose="020B0604020202020204" pitchFamily="34" charset="0"/>
                <a:ea typeface="Hiragino Sans W3" panose="020B0300000000000000" pitchFamily="34" charset="-128"/>
                <a:cs typeface="Arial" panose="020B0604020202020204" pitchFamily="34" charset="0"/>
              </a:rPr>
            </a:br>
            <a:r>
              <a:rPr lang="es-MX" sz="2400" b="0" dirty="0">
                <a:latin typeface="Arial" panose="020B0604020202020204" pitchFamily="34" charset="0"/>
                <a:ea typeface="Hiragino Sans W3" panose="020B0300000000000000" pitchFamily="34" charset="-128"/>
                <a:cs typeface="Arial" panose="020B0604020202020204" pitchFamily="34" charset="0"/>
              </a:rPr>
              <a:t>LICENCIATURA EN IMAGENOLOGÍA</a:t>
            </a:r>
            <a:r>
              <a:rPr lang="es-MX" b="0" dirty="0">
                <a:latin typeface="Arial" panose="020B0604020202020204" pitchFamily="34" charset="0"/>
                <a:ea typeface="Hiragino Sans W3" panose="020B0300000000000000" pitchFamily="34" charset="-128"/>
                <a:cs typeface="Arial" panose="020B0604020202020204" pitchFamily="34" charset="0"/>
              </a:rPr>
              <a:t> </a:t>
            </a:r>
            <a:br>
              <a:rPr lang="es-MX" b="0" dirty="0">
                <a:latin typeface="Arial" panose="020B0604020202020204" pitchFamily="34" charset="0"/>
                <a:ea typeface="Hiragino Sans W3" panose="020B0300000000000000" pitchFamily="34" charset="-128"/>
                <a:cs typeface="Arial" panose="020B0604020202020204" pitchFamily="34" charset="0"/>
              </a:rPr>
            </a:br>
            <a:br>
              <a:rPr lang="es-MX" b="0" dirty="0">
                <a:latin typeface="Arial" panose="020B0604020202020204" pitchFamily="34" charset="0"/>
                <a:ea typeface="Hiragino Sans W3" panose="020B0300000000000000" pitchFamily="34" charset="-128"/>
                <a:cs typeface="Arial" panose="020B0604020202020204" pitchFamily="34" charset="0"/>
              </a:rPr>
            </a:br>
            <a:r>
              <a:rPr lang="es-MX" sz="2800" dirty="0" err="1">
                <a:latin typeface="Arial" panose="020B0604020202020204" pitchFamily="34" charset="0"/>
                <a:ea typeface="Hiragino Sans W3" panose="020B0300000000000000" pitchFamily="34" charset="-128"/>
                <a:cs typeface="Arial" panose="020B0604020202020204" pitchFamily="34" charset="0"/>
              </a:rPr>
              <a:t>OSTEOCONDRODISPLASIA</a:t>
            </a:r>
            <a:r>
              <a:rPr lang="es-MX" sz="2800" dirty="0">
                <a:latin typeface="Arial" panose="020B0604020202020204" pitchFamily="34" charset="0"/>
                <a:ea typeface="Hiragino Sans W3" panose="020B0300000000000000" pitchFamily="34" charset="-128"/>
                <a:cs typeface="Arial" panose="020B0604020202020204" pitchFamily="34" charset="0"/>
              </a:rPr>
              <a:t> (</a:t>
            </a:r>
            <a:r>
              <a:rPr lang="es-MX" sz="2800" dirty="0" err="1">
                <a:latin typeface="Arial" panose="020B0604020202020204" pitchFamily="34" charset="0"/>
                <a:ea typeface="Hiragino Sans W3" panose="020B0300000000000000" pitchFamily="34" charset="-128"/>
                <a:cs typeface="Arial" panose="020B0604020202020204" pitchFamily="34" charset="0"/>
              </a:rPr>
              <a:t>acondroplasia</a:t>
            </a:r>
            <a:r>
              <a:rPr lang="es-MX" sz="2800" dirty="0">
                <a:latin typeface="Arial" panose="020B0604020202020204" pitchFamily="34" charset="0"/>
                <a:ea typeface="Hiragino Sans W3" panose="020B0300000000000000" pitchFamily="34" charset="-128"/>
                <a:cs typeface="Arial" panose="020B0604020202020204" pitchFamily="34" charset="0"/>
              </a:rPr>
              <a:t>)</a:t>
            </a:r>
            <a:endParaRPr lang="es-MX" b="0" dirty="0">
              <a:latin typeface="Arial" panose="020B0604020202020204" pitchFamily="34" charset="0"/>
              <a:ea typeface="Hiragino Sans W3" panose="020B0300000000000000" pitchFamily="34" charset="-128"/>
              <a:cs typeface="Arial" panose="020B0604020202020204" pitchFamily="34" charset="0"/>
            </a:endParaRPr>
          </a:p>
        </p:txBody>
      </p:sp>
      <p:sp>
        <p:nvSpPr>
          <p:cNvPr id="6" name="Título 1">
            <a:extLst>
              <a:ext uri="{FF2B5EF4-FFF2-40B4-BE49-F238E27FC236}">
                <a16:creationId xmlns:a16="http://schemas.microsoft.com/office/drawing/2014/main" id="{D9AABBBE-727A-F048-8AAB-F48FF2250F5C}"/>
              </a:ext>
            </a:extLst>
          </p:cNvPr>
          <p:cNvSpPr>
            <a:spLocks noGrp="1"/>
          </p:cNvSpPr>
          <p:nvPr/>
        </p:nvSpPr>
        <p:spPr>
          <a:xfrm>
            <a:off x="1112520" y="5150184"/>
            <a:ext cx="9966960" cy="2926080"/>
          </a:xfrm>
          <a:prstGeom prst="rect">
            <a:avLst/>
          </a:prstGeom>
        </p:spPr>
        <p:txBody>
          <a:bodyPr vert="horz" lIns="91440" tIns="45720" rIns="91440" bIns="45720" rtlCol="0" anchor="b">
            <a:normAutofit fontScale="97500"/>
          </a:bodyPr>
          <a:lstStyle>
            <a:lvl1pPr algn="ctr" defTabSz="914400" rtl="0" eaLnBrk="1" latinLnBrk="0" hangingPunct="1">
              <a:lnSpc>
                <a:spcPct val="85000"/>
              </a:lnSpc>
              <a:spcBef>
                <a:spcPct val="0"/>
              </a:spcBef>
              <a:buNone/>
              <a:defRPr sz="7200" b="1" kern="1200" cap="all" baseline="0">
                <a:solidFill>
                  <a:srgbClr val="FFFFFF"/>
                </a:solidFill>
                <a:latin typeface="+mj-lt"/>
                <a:ea typeface="+mj-ea"/>
                <a:cs typeface="+mj-cs"/>
              </a:defRPr>
            </a:lvl1pPr>
          </a:lstStyle>
          <a:p>
            <a:r>
              <a:rPr lang="es-MX" sz="2300" b="0" dirty="0">
                <a:latin typeface="Arial" panose="020B0604020202020204" pitchFamily="34" charset="0"/>
                <a:ea typeface="Hiragino Sans W3" panose="020B0300000000000000" pitchFamily="34" charset="-128"/>
                <a:cs typeface="Arial" panose="020B0604020202020204" pitchFamily="34" charset="0"/>
              </a:rPr>
              <a:t>Asignatura </a:t>
            </a:r>
          </a:p>
          <a:p>
            <a:r>
              <a:rPr lang="es-MX" sz="2300" b="0" dirty="0">
                <a:latin typeface="Arial" panose="020B0604020202020204" pitchFamily="34" charset="0"/>
                <a:ea typeface="Hiragino Sans W3" panose="020B0300000000000000" pitchFamily="34" charset="-128"/>
                <a:cs typeface="Arial" panose="020B0604020202020204" pitchFamily="34" charset="0"/>
              </a:rPr>
              <a:t>Imagenología </a:t>
            </a:r>
            <a:r>
              <a:rPr lang="es-MX" sz="2300" b="0" dirty="0" err="1">
                <a:latin typeface="Arial" panose="020B0604020202020204" pitchFamily="34" charset="0"/>
                <a:ea typeface="Hiragino Sans W3" panose="020B0300000000000000" pitchFamily="34" charset="-128"/>
                <a:cs typeface="Arial" panose="020B0604020202020204" pitchFamily="34" charset="0"/>
              </a:rPr>
              <a:t>PEDIÁTRICA</a:t>
            </a:r>
            <a:endParaRPr lang="es-MX" sz="2300" b="0" dirty="0">
              <a:latin typeface="Arial" panose="020B0604020202020204" pitchFamily="34" charset="0"/>
              <a:ea typeface="Hiragino Sans W3" panose="020B0300000000000000" pitchFamily="34" charset="-128"/>
              <a:cs typeface="Arial" panose="020B0604020202020204" pitchFamily="34" charset="0"/>
            </a:endParaRPr>
          </a:p>
          <a:p>
            <a:endParaRPr lang="es-MX" sz="2300" b="0" dirty="0">
              <a:latin typeface="Arial" panose="020B0604020202020204" pitchFamily="34" charset="0"/>
              <a:ea typeface="Hiragino Sans W3" panose="020B0300000000000000" pitchFamily="34" charset="-128"/>
              <a:cs typeface="Arial" panose="020B0604020202020204" pitchFamily="34" charset="0"/>
            </a:endParaRPr>
          </a:p>
          <a:p>
            <a:r>
              <a:rPr lang="es-MX" sz="2300" b="0" dirty="0">
                <a:latin typeface="Arial" panose="020B0604020202020204" pitchFamily="34" charset="0"/>
                <a:ea typeface="Hiragino Sans W3" panose="020B0300000000000000" pitchFamily="34" charset="-128"/>
                <a:cs typeface="Arial" panose="020B0604020202020204" pitchFamily="34" charset="0"/>
              </a:rPr>
              <a:t>Docente</a:t>
            </a:r>
          </a:p>
          <a:p>
            <a:r>
              <a:rPr lang="es-MX" sz="2300" b="0" dirty="0">
                <a:latin typeface="Arial" panose="020B0604020202020204" pitchFamily="34" charset="0"/>
                <a:ea typeface="Hiragino Sans W3" panose="020B0300000000000000" pitchFamily="34" charset="-128"/>
                <a:cs typeface="Arial" panose="020B0604020202020204" pitchFamily="34" charset="0"/>
              </a:rPr>
              <a:t>Dr. Mendoza flores José Guadalupe </a:t>
            </a:r>
          </a:p>
          <a:p>
            <a:endParaRPr lang="es-MX" sz="2300" b="0" dirty="0">
              <a:latin typeface="Arial" panose="020B0604020202020204" pitchFamily="34" charset="0"/>
              <a:ea typeface="Hiragino Sans W3" panose="020B0300000000000000" pitchFamily="34" charset="-128"/>
              <a:cs typeface="Arial" panose="020B0604020202020204" pitchFamily="34" charset="0"/>
            </a:endParaRPr>
          </a:p>
          <a:p>
            <a:r>
              <a:rPr lang="es-MX" sz="2300" b="0" dirty="0">
                <a:latin typeface="Arial" panose="020B0604020202020204" pitchFamily="34" charset="0"/>
                <a:ea typeface="Hiragino Sans W3" panose="020B0300000000000000" pitchFamily="34" charset="-128"/>
                <a:cs typeface="Arial" panose="020B0604020202020204" pitchFamily="34" charset="0"/>
              </a:rPr>
              <a:t>Alumna </a:t>
            </a:r>
          </a:p>
          <a:p>
            <a:r>
              <a:rPr lang="es-MX" sz="2300" b="0" dirty="0">
                <a:latin typeface="Arial" panose="020B0604020202020204" pitchFamily="34" charset="0"/>
                <a:ea typeface="Hiragino Sans W3" panose="020B0300000000000000" pitchFamily="34" charset="-128"/>
                <a:cs typeface="Arial" panose="020B0604020202020204" pitchFamily="34" charset="0"/>
              </a:rPr>
              <a:t>López Valenzuela Celeste Natalia</a:t>
            </a:r>
          </a:p>
          <a:p>
            <a:endParaRPr lang="es-MX" b="0" dirty="0">
              <a:latin typeface="Arial" panose="020B0604020202020204" pitchFamily="34" charset="0"/>
              <a:ea typeface="Hiragino Sans W3" panose="020B0300000000000000" pitchFamily="34" charset="-128"/>
              <a:cs typeface="Arial" panose="020B0604020202020204" pitchFamily="34" charset="0"/>
            </a:endParaRPr>
          </a:p>
          <a:p>
            <a:endParaRPr lang="es-MX" b="0" dirty="0">
              <a:latin typeface="Arial" panose="020B0604020202020204" pitchFamily="34" charset="0"/>
              <a:ea typeface="Hiragino Sans W3" panose="020B0300000000000000" pitchFamily="34" charset="-128"/>
              <a:cs typeface="Arial" panose="020B0604020202020204" pitchFamily="34" charset="0"/>
            </a:endParaRPr>
          </a:p>
        </p:txBody>
      </p:sp>
    </p:spTree>
    <p:extLst>
      <p:ext uri="{BB962C8B-B14F-4D97-AF65-F5344CB8AC3E}">
        <p14:creationId xmlns:p14="http://schemas.microsoft.com/office/powerpoint/2010/main" val="329134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537656-81D4-EC46-970D-6665D13C5F84}"/>
              </a:ext>
            </a:extLst>
          </p:cNvPr>
          <p:cNvSpPr>
            <a:spLocks noGrp="1"/>
          </p:cNvSpPr>
          <p:nvPr>
            <p:ph type="title"/>
          </p:nvPr>
        </p:nvSpPr>
        <p:spPr>
          <a:xfrm>
            <a:off x="307474" y="2072640"/>
            <a:ext cx="9875520" cy="1356360"/>
          </a:xfrm>
        </p:spPr>
        <p:txBody>
          <a:bodyPr/>
          <a:lstStyle/>
          <a:p>
            <a:r>
              <a:rPr lang="es-MX" dirty="0"/>
              <a:t>LATERAL DE CRÁNEO </a:t>
            </a:r>
          </a:p>
        </p:txBody>
      </p:sp>
      <p:sp>
        <p:nvSpPr>
          <p:cNvPr id="3" name="Marcador de contenido 2">
            <a:extLst>
              <a:ext uri="{FF2B5EF4-FFF2-40B4-BE49-F238E27FC236}">
                <a16:creationId xmlns:a16="http://schemas.microsoft.com/office/drawing/2014/main" id="{762D6ABD-DD2F-3043-A0B2-D5A8BEFADE9A}"/>
              </a:ext>
            </a:extLst>
          </p:cNvPr>
          <p:cNvSpPr>
            <a:spLocks noGrp="1"/>
          </p:cNvSpPr>
          <p:nvPr>
            <p:ph idx="1"/>
          </p:nvPr>
        </p:nvSpPr>
        <p:spPr>
          <a:xfrm>
            <a:off x="691817" y="3429000"/>
            <a:ext cx="4187658" cy="4038600"/>
          </a:xfrm>
        </p:spPr>
        <p:txBody>
          <a:bodyPr>
            <a:normAutofit/>
          </a:bodyPr>
          <a:lstStyle/>
          <a:p>
            <a:pPr algn="just"/>
            <a:r>
              <a:rPr lang="es-MX" sz="1900" b="1" dirty="0" err="1">
                <a:solidFill>
                  <a:schemeClr val="tx1"/>
                </a:solidFill>
                <a:latin typeface="Arial" panose="020B0604020202020204" pitchFamily="34" charset="0"/>
                <a:cs typeface="Arial" panose="020B0604020202020204" pitchFamily="34" charset="0"/>
              </a:rPr>
              <a:t>Macrocefalia</a:t>
            </a:r>
            <a:r>
              <a:rPr lang="es-MX" sz="1900" b="1" dirty="0">
                <a:solidFill>
                  <a:schemeClr val="tx1"/>
                </a:solidFill>
                <a:latin typeface="Arial" panose="020B0604020202020204" pitchFamily="34" charset="0"/>
                <a:cs typeface="Arial" panose="020B0604020202020204" pitchFamily="34" charset="0"/>
              </a:rPr>
              <a:t> y protuberancia frontal:</a:t>
            </a:r>
            <a:r>
              <a:rPr lang="es-MX" sz="1900" b="0" dirty="0">
                <a:solidFill>
                  <a:schemeClr val="tx1"/>
                </a:solidFill>
                <a:latin typeface="Arial" panose="020B0604020202020204" pitchFamily="34" charset="0"/>
                <a:cs typeface="Arial" panose="020B0604020202020204" pitchFamily="34" charset="0"/>
              </a:rPr>
              <a:t> se puede ver una cabeza inusualmente grande con una frente prominente.</a:t>
            </a:r>
            <a:endParaRPr lang="es-MX" sz="1900" dirty="0">
              <a:solidFill>
                <a:schemeClr val="tx1"/>
              </a:solidFill>
              <a:latin typeface="Arial" panose="020B0604020202020204" pitchFamily="34" charset="0"/>
              <a:cs typeface="Arial" panose="020B0604020202020204" pitchFamily="34" charset="0"/>
            </a:endParaRPr>
          </a:p>
        </p:txBody>
      </p:sp>
      <p:pic>
        <p:nvPicPr>
          <p:cNvPr id="4" name="Imagen 4">
            <a:extLst>
              <a:ext uri="{FF2B5EF4-FFF2-40B4-BE49-F238E27FC236}">
                <a16:creationId xmlns:a16="http://schemas.microsoft.com/office/drawing/2014/main" id="{9545F1BA-179D-324F-97A7-05D77C865661}"/>
              </a:ext>
            </a:extLst>
          </p:cNvPr>
          <p:cNvPicPr>
            <a:picLocks noChangeAspect="1"/>
          </p:cNvPicPr>
          <p:nvPr/>
        </p:nvPicPr>
        <p:blipFill>
          <a:blip r:embed="rId2"/>
          <a:stretch>
            <a:fillRect/>
          </a:stretch>
        </p:blipFill>
        <p:spPr>
          <a:xfrm>
            <a:off x="5821947" y="616886"/>
            <a:ext cx="5832533" cy="5624228"/>
          </a:xfrm>
          <a:prstGeom prst="rect">
            <a:avLst/>
          </a:prstGeom>
        </p:spPr>
      </p:pic>
    </p:spTree>
    <p:extLst>
      <p:ext uri="{BB962C8B-B14F-4D97-AF65-F5344CB8AC3E}">
        <p14:creationId xmlns:p14="http://schemas.microsoft.com/office/powerpoint/2010/main" val="1254570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2E9C0745-3EEF-F842-88E4-13CEE81B2DD8}"/>
              </a:ext>
            </a:extLst>
          </p:cNvPr>
          <p:cNvPicPr>
            <a:picLocks noGrp="1" noChangeAspect="1"/>
          </p:cNvPicPr>
          <p:nvPr>
            <p:ph idx="1"/>
          </p:nvPr>
        </p:nvPicPr>
        <p:blipFill rotWithShape="1">
          <a:blip r:embed="rId2"/>
          <a:srcRect l="51450" t="36380" r="11201" b="32918"/>
          <a:stretch/>
        </p:blipFill>
        <p:spPr>
          <a:xfrm>
            <a:off x="6440235" y="715437"/>
            <a:ext cx="4988351" cy="5467458"/>
          </a:xfrm>
        </p:spPr>
      </p:pic>
      <p:sp>
        <p:nvSpPr>
          <p:cNvPr id="7" name="Marcador de contenido 2">
            <a:extLst>
              <a:ext uri="{FF2B5EF4-FFF2-40B4-BE49-F238E27FC236}">
                <a16:creationId xmlns:a16="http://schemas.microsoft.com/office/drawing/2014/main" id="{17BAD852-DDB2-A243-B368-1BF058F8F2B3}"/>
              </a:ext>
            </a:extLst>
          </p:cNvPr>
          <p:cNvSpPr txBox="1">
            <a:spLocks/>
          </p:cNvSpPr>
          <p:nvPr/>
        </p:nvSpPr>
        <p:spPr>
          <a:xfrm>
            <a:off x="431836" y="3846763"/>
            <a:ext cx="6185532"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r>
              <a:rPr lang="es-MX" sz="1900" dirty="0">
                <a:solidFill>
                  <a:schemeClr val="tx1"/>
                </a:solidFill>
                <a:latin typeface="Arial" panose="020B0604020202020204" pitchFamily="34" charset="0"/>
                <a:cs typeface="Arial" panose="020B0604020202020204" pitchFamily="34" charset="0"/>
              </a:rPr>
              <a:t>Compresión medular a nivel del agujero magnum. </a:t>
            </a:r>
          </a:p>
        </p:txBody>
      </p:sp>
      <p:sp>
        <p:nvSpPr>
          <p:cNvPr id="9" name="Título 1">
            <a:extLst>
              <a:ext uri="{FF2B5EF4-FFF2-40B4-BE49-F238E27FC236}">
                <a16:creationId xmlns:a16="http://schemas.microsoft.com/office/drawing/2014/main" id="{411B395E-995F-EC4B-A0A6-C52A0D7218CE}"/>
              </a:ext>
            </a:extLst>
          </p:cNvPr>
          <p:cNvSpPr>
            <a:spLocks noGrp="1"/>
          </p:cNvSpPr>
          <p:nvPr>
            <p:ph type="title"/>
          </p:nvPr>
        </p:nvSpPr>
        <p:spPr>
          <a:xfrm>
            <a:off x="749337" y="1923014"/>
            <a:ext cx="5141830" cy="1656381"/>
          </a:xfrm>
        </p:spPr>
        <p:txBody>
          <a:bodyPr vert="horz">
            <a:noAutofit/>
          </a:bodyPr>
          <a:lstStyle/>
          <a:p>
            <a:pPr algn="just"/>
            <a:r>
              <a:rPr lang="es-MX" sz="3000" dirty="0"/>
              <a:t>IMAGEN DE RM CRANEO-CERVICAL EN CORTE </a:t>
            </a:r>
            <a:r>
              <a:rPr lang="es-MX" sz="3000" dirty="0" err="1"/>
              <a:t>SAGITAL</a:t>
            </a:r>
            <a:r>
              <a:rPr lang="es-MX" sz="3000" dirty="0"/>
              <a:t> </a:t>
            </a:r>
          </a:p>
        </p:txBody>
      </p:sp>
    </p:spTree>
    <p:extLst>
      <p:ext uri="{BB962C8B-B14F-4D97-AF65-F5344CB8AC3E}">
        <p14:creationId xmlns:p14="http://schemas.microsoft.com/office/powerpoint/2010/main" val="417972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9B60DBA-4C83-7A4F-A294-1090F5D66EAD}"/>
              </a:ext>
            </a:extLst>
          </p:cNvPr>
          <p:cNvSpPr>
            <a:spLocks noGrp="1"/>
          </p:cNvSpPr>
          <p:nvPr>
            <p:ph idx="1"/>
          </p:nvPr>
        </p:nvSpPr>
        <p:spPr>
          <a:xfrm>
            <a:off x="825499" y="2819400"/>
            <a:ext cx="5270501" cy="4038600"/>
          </a:xfrm>
        </p:spPr>
        <p:txBody>
          <a:bodyPr/>
          <a:lstStyle/>
          <a:p>
            <a:pPr algn="just"/>
            <a:r>
              <a:rPr lang="es-MX" sz="1800" dirty="0">
                <a:solidFill>
                  <a:schemeClr val="tx1"/>
                </a:solidFill>
                <a:latin typeface="ArialMT"/>
              </a:rPr>
              <a:t>En esta radiografía </a:t>
            </a:r>
            <a:r>
              <a:rPr lang="es-MX" sz="1800" dirty="0" err="1">
                <a:solidFill>
                  <a:schemeClr val="tx1"/>
                </a:solidFill>
                <a:latin typeface="ArialMT"/>
              </a:rPr>
              <a:t>posteroanterior</a:t>
            </a:r>
            <a:r>
              <a:rPr lang="es-MX" sz="1800" dirty="0">
                <a:solidFill>
                  <a:schemeClr val="tx1"/>
                </a:solidFill>
                <a:latin typeface="ArialMT"/>
              </a:rPr>
              <a:t> invertida se observa una </a:t>
            </a:r>
            <a:r>
              <a:rPr lang="es-MX" sz="1800" dirty="0" err="1">
                <a:solidFill>
                  <a:schemeClr val="tx1"/>
                </a:solidFill>
                <a:latin typeface="ArialMT"/>
              </a:rPr>
              <a:t>escoliosis</a:t>
            </a:r>
            <a:r>
              <a:rPr lang="es-MX" sz="1800" dirty="0">
                <a:solidFill>
                  <a:schemeClr val="tx1"/>
                </a:solidFill>
                <a:latin typeface="ArialMT"/>
              </a:rPr>
              <a:t> </a:t>
            </a:r>
            <a:r>
              <a:rPr lang="es-MX" sz="1800" dirty="0" err="1">
                <a:solidFill>
                  <a:schemeClr val="tx1"/>
                </a:solidFill>
                <a:latin typeface="ArialMT"/>
              </a:rPr>
              <a:t>lumbosacra</a:t>
            </a:r>
            <a:r>
              <a:rPr lang="es-MX" sz="1800" dirty="0">
                <a:solidFill>
                  <a:schemeClr val="tx1"/>
                </a:solidFill>
                <a:latin typeface="ArialMT"/>
              </a:rPr>
              <a:t> de segmento corto.</a:t>
            </a:r>
            <a:endParaRPr lang="es-MX" dirty="0">
              <a:solidFill>
                <a:schemeClr val="tx1"/>
              </a:solidFill>
            </a:endParaRPr>
          </a:p>
        </p:txBody>
      </p:sp>
      <p:pic>
        <p:nvPicPr>
          <p:cNvPr id="6" name="Imagen 6">
            <a:extLst>
              <a:ext uri="{FF2B5EF4-FFF2-40B4-BE49-F238E27FC236}">
                <a16:creationId xmlns:a16="http://schemas.microsoft.com/office/drawing/2014/main" id="{1D2098E1-B499-904E-B049-F82A40733E7F}"/>
              </a:ext>
            </a:extLst>
          </p:cNvPr>
          <p:cNvPicPr>
            <a:picLocks noChangeAspect="1"/>
          </p:cNvPicPr>
          <p:nvPr/>
        </p:nvPicPr>
        <p:blipFill rotWithShape="1">
          <a:blip r:embed="rId2"/>
          <a:srcRect t="22364" r="58915" b="10873"/>
          <a:stretch/>
        </p:blipFill>
        <p:spPr>
          <a:xfrm>
            <a:off x="7070892" y="279548"/>
            <a:ext cx="2905292" cy="6298903"/>
          </a:xfrm>
          <a:prstGeom prst="rect">
            <a:avLst/>
          </a:prstGeom>
        </p:spPr>
      </p:pic>
    </p:spTree>
    <p:extLst>
      <p:ext uri="{BB962C8B-B14F-4D97-AF65-F5344CB8AC3E}">
        <p14:creationId xmlns:p14="http://schemas.microsoft.com/office/powerpoint/2010/main" val="2414594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4D67D3-5756-374F-ABD9-D920E003BF50}"/>
              </a:ext>
            </a:extLst>
          </p:cNvPr>
          <p:cNvSpPr>
            <a:spLocks noGrp="1"/>
          </p:cNvSpPr>
          <p:nvPr>
            <p:ph idx="1"/>
          </p:nvPr>
        </p:nvSpPr>
        <p:spPr>
          <a:xfrm>
            <a:off x="701842" y="2057400"/>
            <a:ext cx="5394159" cy="4038600"/>
          </a:xfrm>
        </p:spPr>
        <p:txBody>
          <a:bodyPr>
            <a:normAutofit/>
          </a:bodyPr>
          <a:lstStyle/>
          <a:p>
            <a:pPr algn="just"/>
            <a:r>
              <a:rPr lang="es-MX" sz="1900" dirty="0">
                <a:solidFill>
                  <a:schemeClr val="tx1"/>
                </a:solidFill>
                <a:latin typeface="Arial" panose="020B0604020202020204" pitchFamily="34" charset="0"/>
                <a:cs typeface="Arial" panose="020B0604020202020204" pitchFamily="34" charset="0"/>
              </a:rPr>
              <a:t>La radiografía lateral muestra la típica </a:t>
            </a:r>
            <a:r>
              <a:rPr lang="es-MX" sz="1900" dirty="0" err="1">
                <a:solidFill>
                  <a:schemeClr val="tx1"/>
                </a:solidFill>
                <a:latin typeface="Arial" panose="020B0604020202020204" pitchFamily="34" charset="0"/>
                <a:cs typeface="Arial" panose="020B0604020202020204" pitchFamily="34" charset="0"/>
              </a:rPr>
              <a:t>hiperlordosis</a:t>
            </a:r>
            <a:r>
              <a:rPr lang="es-MX" sz="1900" dirty="0">
                <a:solidFill>
                  <a:schemeClr val="tx1"/>
                </a:solidFill>
                <a:latin typeface="Arial" panose="020B0604020202020204" pitchFamily="34" charset="0"/>
                <a:cs typeface="Arial" panose="020B0604020202020204" pitchFamily="34" charset="0"/>
              </a:rPr>
              <a:t> lumbar con marcada desviación del sacro (flecha negra) y la morfología vertebral característica "en bala o proyectil", que se observa también el el plano </a:t>
            </a:r>
            <a:r>
              <a:rPr lang="es-MX" sz="1900" dirty="0" err="1">
                <a:solidFill>
                  <a:schemeClr val="tx1"/>
                </a:solidFill>
                <a:latin typeface="Arial" panose="020B0604020202020204" pitchFamily="34" charset="0"/>
                <a:cs typeface="Arial" panose="020B0604020202020204" pitchFamily="34" charset="0"/>
              </a:rPr>
              <a:t>sagital</a:t>
            </a:r>
            <a:r>
              <a:rPr lang="es-MX" sz="1900" dirty="0">
                <a:solidFill>
                  <a:schemeClr val="tx1"/>
                </a:solidFill>
                <a:latin typeface="Arial" panose="020B0604020202020204" pitchFamily="34" charset="0"/>
                <a:cs typeface="Arial" panose="020B0604020202020204" pitchFamily="34" charset="0"/>
              </a:rPr>
              <a:t> T1 de RM asociada a una importante estenosis del conducto raquídeo.</a:t>
            </a:r>
          </a:p>
        </p:txBody>
      </p:sp>
      <p:pic>
        <p:nvPicPr>
          <p:cNvPr id="4" name="Imagen 4">
            <a:extLst>
              <a:ext uri="{FF2B5EF4-FFF2-40B4-BE49-F238E27FC236}">
                <a16:creationId xmlns:a16="http://schemas.microsoft.com/office/drawing/2014/main" id="{EB035A97-CF23-3C48-BB16-8C9E96C351C0}"/>
              </a:ext>
            </a:extLst>
          </p:cNvPr>
          <p:cNvPicPr>
            <a:picLocks noChangeAspect="1"/>
          </p:cNvPicPr>
          <p:nvPr/>
        </p:nvPicPr>
        <p:blipFill rotWithShape="1">
          <a:blip r:embed="rId2"/>
          <a:srcRect l="41085" t="22364" b="10552"/>
          <a:stretch/>
        </p:blipFill>
        <p:spPr>
          <a:xfrm>
            <a:off x="6767761" y="276592"/>
            <a:ext cx="4150033" cy="6304816"/>
          </a:xfrm>
          <a:prstGeom prst="rect">
            <a:avLst/>
          </a:prstGeom>
        </p:spPr>
      </p:pic>
    </p:spTree>
    <p:extLst>
      <p:ext uri="{BB962C8B-B14F-4D97-AF65-F5344CB8AC3E}">
        <p14:creationId xmlns:p14="http://schemas.microsoft.com/office/powerpoint/2010/main" val="376752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929F9F-EF4F-9444-B05F-733E46E660B2}"/>
              </a:ext>
            </a:extLst>
          </p:cNvPr>
          <p:cNvSpPr>
            <a:spLocks noGrp="1"/>
          </p:cNvSpPr>
          <p:nvPr>
            <p:ph idx="1"/>
          </p:nvPr>
        </p:nvSpPr>
        <p:spPr>
          <a:xfrm>
            <a:off x="212293" y="2819400"/>
            <a:ext cx="9872871" cy="4038600"/>
          </a:xfrm>
        </p:spPr>
        <p:txBody>
          <a:bodyPr>
            <a:normAutofit/>
          </a:bodyPr>
          <a:lstStyle/>
          <a:p>
            <a:r>
              <a:rPr lang="es-MX" sz="2100" dirty="0">
                <a:solidFill>
                  <a:schemeClr val="tx1"/>
                </a:solidFill>
                <a:latin typeface="Arial" panose="020B0604020202020204" pitchFamily="34" charset="0"/>
                <a:cs typeface="Arial" panose="020B0604020202020204" pitchFamily="34" charset="0"/>
              </a:rPr>
              <a:t>Deformidad de </a:t>
            </a:r>
            <a:r>
              <a:rPr lang="es-MX" sz="2100" dirty="0" err="1">
                <a:solidFill>
                  <a:schemeClr val="tx1"/>
                </a:solidFill>
                <a:latin typeface="Arial" panose="020B0604020202020204" pitchFamily="34" charset="0"/>
                <a:cs typeface="Arial" panose="020B0604020202020204" pitchFamily="34" charset="0"/>
              </a:rPr>
              <a:t>genu</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varu</a:t>
            </a:r>
            <a:r>
              <a:rPr lang="es-MX" sz="2100" dirty="0">
                <a:solidFill>
                  <a:schemeClr val="tx1"/>
                </a:solidFill>
                <a:latin typeface="Arial" panose="020B0604020202020204" pitchFamily="34" charset="0"/>
                <a:cs typeface="Arial" panose="020B0604020202020204" pitchFamily="34" charset="0"/>
              </a:rPr>
              <a:t>.</a:t>
            </a:r>
          </a:p>
        </p:txBody>
      </p:sp>
      <p:pic>
        <p:nvPicPr>
          <p:cNvPr id="4" name="Imagen 4">
            <a:extLst>
              <a:ext uri="{FF2B5EF4-FFF2-40B4-BE49-F238E27FC236}">
                <a16:creationId xmlns:a16="http://schemas.microsoft.com/office/drawing/2014/main" id="{E41678F3-8556-C044-AF01-F7917F51655A}"/>
              </a:ext>
            </a:extLst>
          </p:cNvPr>
          <p:cNvPicPr>
            <a:picLocks noChangeAspect="1"/>
          </p:cNvPicPr>
          <p:nvPr/>
        </p:nvPicPr>
        <p:blipFill>
          <a:blip r:embed="rId2"/>
          <a:stretch>
            <a:fillRect/>
          </a:stretch>
        </p:blipFill>
        <p:spPr>
          <a:xfrm>
            <a:off x="3795176" y="959184"/>
            <a:ext cx="7879572" cy="4939632"/>
          </a:xfrm>
          <a:prstGeom prst="rect">
            <a:avLst/>
          </a:prstGeom>
        </p:spPr>
      </p:pic>
    </p:spTree>
    <p:extLst>
      <p:ext uri="{BB962C8B-B14F-4D97-AF65-F5344CB8AC3E}">
        <p14:creationId xmlns:p14="http://schemas.microsoft.com/office/powerpoint/2010/main" val="161515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BA83B-4BEB-BA49-9087-1694F4C2033A}"/>
              </a:ext>
            </a:extLst>
          </p:cNvPr>
          <p:cNvSpPr>
            <a:spLocks noGrp="1"/>
          </p:cNvSpPr>
          <p:nvPr>
            <p:ph type="title"/>
          </p:nvPr>
        </p:nvSpPr>
        <p:spPr/>
        <p:txBody>
          <a:bodyPr/>
          <a:lstStyle/>
          <a:p>
            <a:r>
              <a:rPr lang="es-MX" dirty="0"/>
              <a:t>TRATAMIENTO </a:t>
            </a:r>
          </a:p>
        </p:txBody>
      </p:sp>
      <p:sp>
        <p:nvSpPr>
          <p:cNvPr id="3" name="Marcador de contenido 2">
            <a:extLst>
              <a:ext uri="{FF2B5EF4-FFF2-40B4-BE49-F238E27FC236}">
                <a16:creationId xmlns:a16="http://schemas.microsoft.com/office/drawing/2014/main" id="{FA8ED495-7A69-4746-AE46-E8B64544260E}"/>
              </a:ext>
            </a:extLst>
          </p:cNvPr>
          <p:cNvSpPr>
            <a:spLocks noGrp="1"/>
          </p:cNvSpPr>
          <p:nvPr>
            <p:ph idx="1"/>
          </p:nvPr>
        </p:nvSpPr>
        <p:spPr>
          <a:xfrm>
            <a:off x="584868" y="2057400"/>
            <a:ext cx="11162632" cy="4038600"/>
          </a:xfrm>
        </p:spPr>
        <p:txBody>
          <a:bodyPr>
            <a:normAutofit/>
          </a:bodyPr>
          <a:lstStyle/>
          <a:p>
            <a:pPr marL="45720" indent="0" algn="just">
              <a:buNone/>
            </a:pPr>
            <a:r>
              <a:rPr lang="es-MX" sz="1900" dirty="0">
                <a:solidFill>
                  <a:srgbClr val="111111"/>
                </a:solidFill>
                <a:latin typeface="Arial" panose="020B0604020202020204" pitchFamily="34" charset="0"/>
                <a:cs typeface="Arial" panose="020B0604020202020204" pitchFamily="34" charset="0"/>
              </a:rPr>
              <a:t>El objetivo del tratamiento es maximizar el funcionamiento y la independencia.</a:t>
            </a:r>
          </a:p>
          <a:p>
            <a:pPr algn="just"/>
            <a:endParaRPr lang="es-MX" sz="1900" dirty="0">
              <a:solidFill>
                <a:schemeClr val="tx1"/>
              </a:solidFill>
              <a:latin typeface="Arial" panose="020B0604020202020204" pitchFamily="34" charset="0"/>
              <a:cs typeface="Arial" panose="020B0604020202020204" pitchFamily="34" charset="0"/>
            </a:endParaRPr>
          </a:p>
          <a:p>
            <a:pPr algn="just"/>
            <a:r>
              <a:rPr lang="es-MX" sz="1900" b="1" dirty="0">
                <a:solidFill>
                  <a:schemeClr val="tx1"/>
                </a:solidFill>
                <a:latin typeface="Arial" panose="020B0604020202020204" pitchFamily="34" charset="0"/>
                <a:cs typeface="Arial" panose="020B0604020202020204" pitchFamily="34" charset="0"/>
              </a:rPr>
              <a:t>Tratamientos quirúrgicos: </a:t>
            </a:r>
            <a:r>
              <a:rPr lang="es-MX" sz="1900" dirty="0">
                <a:solidFill>
                  <a:srgbClr val="111111"/>
                </a:solidFill>
                <a:latin typeface="Arial" panose="020B0604020202020204" pitchFamily="34" charset="0"/>
                <a:cs typeface="Arial" panose="020B0604020202020204" pitchFamily="34" charset="0"/>
              </a:rPr>
              <a:t>Corregir la dirección en la que crecen los huesos, estabilizar la forma de la columna, aumentar el tamaño de la apertura de las vértebras para aliviar la presión sobre la médula espinal y colocar una derivación para extraer el exceso de líquido alrededor del cerebro (hidrocefalia), si se produce.</a:t>
            </a:r>
          </a:p>
          <a:p>
            <a:pPr algn="just"/>
            <a:r>
              <a:rPr lang="es-MX" sz="1900" b="1" dirty="0">
                <a:solidFill>
                  <a:srgbClr val="111111"/>
                </a:solidFill>
                <a:latin typeface="Arial" panose="020B0604020202020204" pitchFamily="34" charset="0"/>
                <a:cs typeface="Arial" panose="020B0604020202020204" pitchFamily="34" charset="0"/>
              </a:rPr>
              <a:t>Terapia hormonal </a:t>
            </a:r>
          </a:p>
          <a:p>
            <a:pPr algn="just"/>
            <a:r>
              <a:rPr lang="es-MX" sz="1900" b="1" dirty="0">
                <a:solidFill>
                  <a:srgbClr val="111111"/>
                </a:solidFill>
                <a:latin typeface="Arial" panose="020B0604020202020204" pitchFamily="34" charset="0"/>
                <a:cs typeface="Arial" panose="020B0604020202020204" pitchFamily="34" charset="0"/>
              </a:rPr>
              <a:t>Atención médica constante </a:t>
            </a:r>
          </a:p>
          <a:p>
            <a:pPr algn="just"/>
            <a:r>
              <a:rPr lang="es-MX" sz="1900" b="1" dirty="0">
                <a:solidFill>
                  <a:srgbClr val="111111"/>
                </a:solidFill>
                <a:latin typeface="Arial" panose="020B0604020202020204" pitchFamily="34" charset="0"/>
                <a:cs typeface="Arial" panose="020B0604020202020204" pitchFamily="34" charset="0"/>
              </a:rPr>
              <a:t>Extensión de extremidades: </a:t>
            </a:r>
            <a:r>
              <a:rPr lang="es-MX" sz="1900" dirty="0">
                <a:solidFill>
                  <a:srgbClr val="111111"/>
                </a:solidFill>
                <a:latin typeface="Arial" panose="020B0604020202020204" pitchFamily="34" charset="0"/>
                <a:cs typeface="Arial" panose="020B0604020202020204" pitchFamily="34" charset="0"/>
              </a:rPr>
              <a:t>Se recomienda esperar hasta que el paciente tenga edad suficiente para participar en este tipo de cirugías debido al estrés emocional y físico que implican dichos procedimientos.</a:t>
            </a:r>
            <a:endParaRPr lang="es-MX" sz="1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93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97651-081F-794C-88DA-594046CCE258}"/>
              </a:ext>
            </a:extLst>
          </p:cNvPr>
          <p:cNvSpPr>
            <a:spLocks noGrp="1"/>
          </p:cNvSpPr>
          <p:nvPr>
            <p:ph type="title"/>
          </p:nvPr>
        </p:nvSpPr>
        <p:spPr>
          <a:xfrm>
            <a:off x="9247605" y="5188284"/>
            <a:ext cx="9875520" cy="1356360"/>
          </a:xfrm>
        </p:spPr>
        <p:txBody>
          <a:bodyPr/>
          <a:lstStyle/>
          <a:p>
            <a:r>
              <a:rPr lang="es-MX" dirty="0"/>
              <a:t>GRACIAS.</a:t>
            </a:r>
          </a:p>
        </p:txBody>
      </p:sp>
    </p:spTree>
    <p:extLst>
      <p:ext uri="{BB962C8B-B14F-4D97-AF65-F5344CB8AC3E}">
        <p14:creationId xmlns:p14="http://schemas.microsoft.com/office/powerpoint/2010/main" val="220465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6876A-6252-9840-83DA-F8E3590ADC00}"/>
              </a:ext>
            </a:extLst>
          </p:cNvPr>
          <p:cNvSpPr>
            <a:spLocks noGrp="1"/>
          </p:cNvSpPr>
          <p:nvPr>
            <p:ph type="title"/>
          </p:nvPr>
        </p:nvSpPr>
        <p:spPr>
          <a:xfrm>
            <a:off x="1158240" y="175260"/>
            <a:ext cx="9875520" cy="1356360"/>
          </a:xfrm>
        </p:spPr>
        <p:txBody>
          <a:bodyPr/>
          <a:lstStyle/>
          <a:p>
            <a:r>
              <a:rPr lang="es-MX" dirty="0"/>
              <a:t>¿QUÉ ES?</a:t>
            </a:r>
          </a:p>
        </p:txBody>
      </p:sp>
      <p:sp>
        <p:nvSpPr>
          <p:cNvPr id="3" name="Marcador de contenido 2">
            <a:extLst>
              <a:ext uri="{FF2B5EF4-FFF2-40B4-BE49-F238E27FC236}">
                <a16:creationId xmlns:a16="http://schemas.microsoft.com/office/drawing/2014/main" id="{A0EAE0F0-ECEC-484C-9DF6-E6D67886F364}"/>
              </a:ext>
            </a:extLst>
          </p:cNvPr>
          <p:cNvSpPr>
            <a:spLocks noGrp="1"/>
          </p:cNvSpPr>
          <p:nvPr>
            <p:ph idx="1"/>
          </p:nvPr>
        </p:nvSpPr>
        <p:spPr>
          <a:xfrm>
            <a:off x="401052" y="1531620"/>
            <a:ext cx="11389895" cy="4038600"/>
          </a:xfrm>
        </p:spPr>
        <p:txBody>
          <a:bodyPr>
            <a:normAutofit/>
          </a:bodyPr>
          <a:lstStyle/>
          <a:p>
            <a:pPr algn="just"/>
            <a:r>
              <a:rPr lang="es-MX" sz="1900" dirty="0">
                <a:solidFill>
                  <a:schemeClr val="tx1"/>
                </a:solidFill>
                <a:latin typeface="Arial" panose="020B0604020202020204" pitchFamily="34" charset="0"/>
                <a:cs typeface="Arial" panose="020B0604020202020204" pitchFamily="34" charset="0"/>
              </a:rPr>
              <a:t>La </a:t>
            </a:r>
            <a:r>
              <a:rPr lang="es-MX" sz="1900" dirty="0" err="1">
                <a:solidFill>
                  <a:schemeClr val="tx1"/>
                </a:solidFill>
                <a:latin typeface="Arial" panose="020B0604020202020204" pitchFamily="34" charset="0"/>
                <a:cs typeface="Arial" panose="020B0604020202020204" pitchFamily="34" charset="0"/>
              </a:rPr>
              <a:t>acondroplasia</a:t>
            </a:r>
            <a:r>
              <a:rPr lang="es-MX" sz="1900" dirty="0">
                <a:solidFill>
                  <a:schemeClr val="tx1"/>
                </a:solidFill>
                <a:latin typeface="Arial" panose="020B0604020202020204" pitchFamily="34" charset="0"/>
                <a:cs typeface="Arial" panose="020B0604020202020204" pitchFamily="34" charset="0"/>
              </a:rPr>
              <a:t> es un trastorno genético del crecimiento óseo, evidente desde el nacimiento. Dicha afección solía conocerse como </a:t>
            </a:r>
            <a:r>
              <a:rPr lang="es-MX" sz="1900" dirty="0" err="1">
                <a:solidFill>
                  <a:schemeClr val="tx1"/>
                </a:solidFill>
                <a:latin typeface="Arial" panose="020B0604020202020204" pitchFamily="34" charset="0"/>
                <a:cs typeface="Arial" panose="020B0604020202020204" pitchFamily="34" charset="0"/>
              </a:rPr>
              <a:t>enanismo</a:t>
            </a:r>
            <a:r>
              <a:rPr lang="es-MX" sz="1900" dirty="0">
                <a:solidFill>
                  <a:schemeClr val="tx1"/>
                </a:solidFill>
                <a:latin typeface="Arial" panose="020B0604020202020204" pitchFamily="34" charset="0"/>
                <a:cs typeface="Arial" panose="020B0604020202020204" pitchFamily="34" charset="0"/>
              </a:rPr>
              <a:t>. </a:t>
            </a:r>
          </a:p>
          <a:p>
            <a:pPr algn="just"/>
            <a:r>
              <a:rPr lang="es-MX" sz="1900" dirty="0">
                <a:solidFill>
                  <a:schemeClr val="tx1"/>
                </a:solidFill>
                <a:latin typeface="Arial" panose="020B0604020202020204" pitchFamily="34" charset="0"/>
                <a:cs typeface="Arial" panose="020B0604020202020204" pitchFamily="34" charset="0"/>
              </a:rPr>
              <a:t>A nivel mundial se estima una incidencia de alrededor de 1/25.000 nacidos vivos.</a:t>
            </a:r>
          </a:p>
        </p:txBody>
      </p:sp>
      <p:pic>
        <p:nvPicPr>
          <p:cNvPr id="4" name="Imagen 4">
            <a:extLst>
              <a:ext uri="{FF2B5EF4-FFF2-40B4-BE49-F238E27FC236}">
                <a16:creationId xmlns:a16="http://schemas.microsoft.com/office/drawing/2014/main" id="{5C056DDD-EEBF-7041-B58C-53FF10796F51}"/>
              </a:ext>
            </a:extLst>
          </p:cNvPr>
          <p:cNvPicPr>
            <a:picLocks noChangeAspect="1"/>
          </p:cNvPicPr>
          <p:nvPr/>
        </p:nvPicPr>
        <p:blipFill>
          <a:blip r:embed="rId2"/>
          <a:stretch>
            <a:fillRect/>
          </a:stretch>
        </p:blipFill>
        <p:spPr>
          <a:xfrm>
            <a:off x="1360237" y="3429000"/>
            <a:ext cx="2554272" cy="2625224"/>
          </a:xfrm>
          <a:prstGeom prst="rect">
            <a:avLst/>
          </a:prstGeom>
        </p:spPr>
      </p:pic>
      <p:pic>
        <p:nvPicPr>
          <p:cNvPr id="8" name="Imagen 8">
            <a:extLst>
              <a:ext uri="{FF2B5EF4-FFF2-40B4-BE49-F238E27FC236}">
                <a16:creationId xmlns:a16="http://schemas.microsoft.com/office/drawing/2014/main" id="{25C6CC92-9257-F14D-87CE-0D1A72D73F5C}"/>
              </a:ext>
            </a:extLst>
          </p:cNvPr>
          <p:cNvPicPr>
            <a:picLocks noChangeAspect="1"/>
          </p:cNvPicPr>
          <p:nvPr/>
        </p:nvPicPr>
        <p:blipFill>
          <a:blip r:embed="rId3"/>
          <a:stretch>
            <a:fillRect/>
          </a:stretch>
        </p:blipFill>
        <p:spPr>
          <a:xfrm>
            <a:off x="8841963" y="3428999"/>
            <a:ext cx="2191797" cy="2625224"/>
          </a:xfrm>
          <a:prstGeom prst="rect">
            <a:avLst/>
          </a:prstGeom>
        </p:spPr>
      </p:pic>
      <p:pic>
        <p:nvPicPr>
          <p:cNvPr id="5" name="Imagen 6">
            <a:extLst>
              <a:ext uri="{FF2B5EF4-FFF2-40B4-BE49-F238E27FC236}">
                <a16:creationId xmlns:a16="http://schemas.microsoft.com/office/drawing/2014/main" id="{2B9356CB-BA8E-B44C-9CB1-930090300D6D}"/>
              </a:ext>
            </a:extLst>
          </p:cNvPr>
          <p:cNvPicPr>
            <a:picLocks noChangeAspect="1"/>
          </p:cNvPicPr>
          <p:nvPr/>
        </p:nvPicPr>
        <p:blipFill>
          <a:blip r:embed="rId4"/>
          <a:stretch>
            <a:fillRect/>
          </a:stretch>
        </p:blipFill>
        <p:spPr>
          <a:xfrm>
            <a:off x="4047655" y="3428999"/>
            <a:ext cx="4680132" cy="2625224"/>
          </a:xfrm>
          <a:prstGeom prst="rect">
            <a:avLst/>
          </a:prstGeom>
        </p:spPr>
      </p:pic>
    </p:spTree>
    <p:extLst>
      <p:ext uri="{BB962C8B-B14F-4D97-AF65-F5344CB8AC3E}">
        <p14:creationId xmlns:p14="http://schemas.microsoft.com/office/powerpoint/2010/main" val="4241056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13083F-1FB9-604D-9672-FC841E543E8D}"/>
              </a:ext>
            </a:extLst>
          </p:cNvPr>
          <p:cNvSpPr>
            <a:spLocks noGrp="1"/>
          </p:cNvSpPr>
          <p:nvPr>
            <p:ph type="title"/>
          </p:nvPr>
        </p:nvSpPr>
        <p:spPr>
          <a:xfrm>
            <a:off x="1140351" y="234214"/>
            <a:ext cx="9875520" cy="1356360"/>
          </a:xfrm>
        </p:spPr>
        <p:txBody>
          <a:bodyPr/>
          <a:lstStyle/>
          <a:p>
            <a:r>
              <a:rPr lang="es-MX" dirty="0"/>
              <a:t>ETIOLOGÍA </a:t>
            </a:r>
          </a:p>
        </p:txBody>
      </p:sp>
      <p:sp>
        <p:nvSpPr>
          <p:cNvPr id="3" name="Marcador de contenido 2">
            <a:extLst>
              <a:ext uri="{FF2B5EF4-FFF2-40B4-BE49-F238E27FC236}">
                <a16:creationId xmlns:a16="http://schemas.microsoft.com/office/drawing/2014/main" id="{0CAA7998-5A98-BA4B-87AD-C089118E69E2}"/>
              </a:ext>
            </a:extLst>
          </p:cNvPr>
          <p:cNvSpPr>
            <a:spLocks noGrp="1"/>
          </p:cNvSpPr>
          <p:nvPr>
            <p:ph idx="1"/>
          </p:nvPr>
        </p:nvSpPr>
        <p:spPr>
          <a:xfrm>
            <a:off x="457376" y="2471554"/>
            <a:ext cx="5638624" cy="4038600"/>
          </a:xfrm>
        </p:spPr>
        <p:txBody>
          <a:bodyPr>
            <a:normAutofit/>
          </a:bodyPr>
          <a:lstStyle/>
          <a:p>
            <a:pPr algn="just"/>
            <a:r>
              <a:rPr lang="es-MX" sz="1900" dirty="0">
                <a:solidFill>
                  <a:schemeClr val="tx1"/>
                </a:solidFill>
                <a:latin typeface="Arial" panose="020B0604020202020204" pitchFamily="34" charset="0"/>
                <a:cs typeface="Arial" panose="020B0604020202020204" pitchFamily="34" charset="0"/>
              </a:rPr>
              <a:t>Esta afección es causada por una mutación en el gen que codifica al receptor tipo 3 del factor de crecimiento del fibroblasto (FGFR3) en el cromosoma 4, el cual se expresa en los </a:t>
            </a:r>
            <a:r>
              <a:rPr lang="es-MX" sz="1900" dirty="0" err="1">
                <a:solidFill>
                  <a:schemeClr val="tx1"/>
                </a:solidFill>
                <a:latin typeface="Arial" panose="020B0604020202020204" pitchFamily="34" charset="0"/>
                <a:cs typeface="Arial" panose="020B0604020202020204" pitchFamily="34" charset="0"/>
              </a:rPr>
              <a:t>condrocitos</a:t>
            </a:r>
            <a:r>
              <a:rPr lang="es-MX" sz="1900" dirty="0">
                <a:solidFill>
                  <a:schemeClr val="tx1"/>
                </a:solidFill>
                <a:latin typeface="Arial" panose="020B0604020202020204" pitchFamily="34" charset="0"/>
                <a:cs typeface="Arial" panose="020B0604020202020204" pitchFamily="34" charset="0"/>
              </a:rPr>
              <a:t> de la placa de crecimiento de los huesos; de esta manera afecta la osificación </a:t>
            </a:r>
            <a:r>
              <a:rPr lang="es-MX" sz="1900" dirty="0" err="1">
                <a:solidFill>
                  <a:schemeClr val="tx1"/>
                </a:solidFill>
                <a:latin typeface="Arial" panose="020B0604020202020204" pitchFamily="34" charset="0"/>
                <a:cs typeface="Arial" panose="020B0604020202020204" pitchFamily="34" charset="0"/>
              </a:rPr>
              <a:t>endocondral</a:t>
            </a:r>
            <a:r>
              <a:rPr lang="es-MX" sz="1900" dirty="0">
                <a:solidFill>
                  <a:schemeClr val="tx1"/>
                </a:solidFill>
                <a:latin typeface="Arial" panose="020B0604020202020204" pitchFamily="34" charset="0"/>
                <a:cs typeface="Arial" panose="020B0604020202020204" pitchFamily="34" charset="0"/>
              </a:rPr>
              <a:t>.</a:t>
            </a:r>
          </a:p>
        </p:txBody>
      </p:sp>
      <p:pic>
        <p:nvPicPr>
          <p:cNvPr id="8" name="Imagen 8">
            <a:extLst>
              <a:ext uri="{FF2B5EF4-FFF2-40B4-BE49-F238E27FC236}">
                <a16:creationId xmlns:a16="http://schemas.microsoft.com/office/drawing/2014/main" id="{229A6AEA-F191-824E-BAD6-EAC12364BAEA}"/>
              </a:ext>
            </a:extLst>
          </p:cNvPr>
          <p:cNvPicPr>
            <a:picLocks noChangeAspect="1"/>
          </p:cNvPicPr>
          <p:nvPr/>
        </p:nvPicPr>
        <p:blipFill>
          <a:blip r:embed="rId2"/>
          <a:stretch>
            <a:fillRect/>
          </a:stretch>
        </p:blipFill>
        <p:spPr>
          <a:xfrm>
            <a:off x="6096000" y="928101"/>
            <a:ext cx="5819399" cy="5001797"/>
          </a:xfrm>
          <a:prstGeom prst="rect">
            <a:avLst/>
          </a:prstGeom>
        </p:spPr>
      </p:pic>
    </p:spTree>
    <p:extLst>
      <p:ext uri="{BB962C8B-B14F-4D97-AF65-F5344CB8AC3E}">
        <p14:creationId xmlns:p14="http://schemas.microsoft.com/office/powerpoint/2010/main" val="415192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1FCFBD-A0D0-8946-B8A9-4F9AA9DE219A}"/>
              </a:ext>
            </a:extLst>
          </p:cNvPr>
          <p:cNvSpPr>
            <a:spLocks noGrp="1"/>
          </p:cNvSpPr>
          <p:nvPr>
            <p:ph idx="1"/>
          </p:nvPr>
        </p:nvSpPr>
        <p:spPr>
          <a:xfrm>
            <a:off x="307475" y="1416384"/>
            <a:ext cx="5604710" cy="4793916"/>
          </a:xfrm>
        </p:spPr>
        <p:txBody>
          <a:bodyPr>
            <a:noAutofit/>
          </a:bodyPr>
          <a:lstStyle/>
          <a:p>
            <a:pPr algn="just"/>
            <a:r>
              <a:rPr lang="es-MX" sz="1900" dirty="0">
                <a:solidFill>
                  <a:schemeClr val="tx1"/>
                </a:solidFill>
                <a:latin typeface="Arial" panose="020B0604020202020204" pitchFamily="34" charset="0"/>
                <a:cs typeface="Arial" panose="020B0604020202020204" pitchFamily="34" charset="0"/>
              </a:rPr>
              <a:t>La </a:t>
            </a:r>
            <a:r>
              <a:rPr lang="es-MX" sz="1900" dirty="0" err="1">
                <a:solidFill>
                  <a:schemeClr val="tx1"/>
                </a:solidFill>
                <a:latin typeface="Arial" panose="020B0604020202020204" pitchFamily="34" charset="0"/>
                <a:cs typeface="Arial" panose="020B0604020202020204" pitchFamily="34" charset="0"/>
              </a:rPr>
              <a:t>acondroplasia</a:t>
            </a:r>
            <a:r>
              <a:rPr lang="es-MX" sz="1900" dirty="0">
                <a:solidFill>
                  <a:schemeClr val="tx1"/>
                </a:solidFill>
                <a:latin typeface="Arial" panose="020B0604020202020204" pitchFamily="34" charset="0"/>
                <a:cs typeface="Arial" panose="020B0604020202020204" pitchFamily="34" charset="0"/>
              </a:rPr>
              <a:t> se puede heredar como un rasgo </a:t>
            </a:r>
            <a:r>
              <a:rPr lang="es-MX" sz="1900" dirty="0" err="1">
                <a:solidFill>
                  <a:schemeClr val="tx1"/>
                </a:solidFill>
                <a:latin typeface="Arial" panose="020B0604020202020204" pitchFamily="34" charset="0"/>
                <a:cs typeface="Arial" panose="020B0604020202020204" pitchFamily="34" charset="0"/>
              </a:rPr>
              <a:t>autosómico</a:t>
            </a:r>
            <a:r>
              <a:rPr lang="es-MX" sz="1900" dirty="0">
                <a:solidFill>
                  <a:schemeClr val="tx1"/>
                </a:solidFill>
                <a:latin typeface="Arial" panose="020B0604020202020204" pitchFamily="34" charset="0"/>
                <a:cs typeface="Arial" panose="020B0604020202020204" pitchFamily="34" charset="0"/>
              </a:rPr>
              <a:t> dominante.</a:t>
            </a:r>
          </a:p>
          <a:p>
            <a:pPr algn="just"/>
            <a:r>
              <a:rPr lang="es-MX" sz="1900" dirty="0">
                <a:solidFill>
                  <a:schemeClr val="tx1"/>
                </a:solidFill>
                <a:latin typeface="Arial" panose="020B0604020202020204" pitchFamily="34" charset="0"/>
                <a:cs typeface="Arial" panose="020B0604020202020204" pitchFamily="34" charset="0"/>
              </a:rPr>
              <a:t> Si uno de los padres padece </a:t>
            </a:r>
            <a:r>
              <a:rPr lang="es-MX" sz="1900" dirty="0" err="1">
                <a:solidFill>
                  <a:schemeClr val="tx1"/>
                </a:solidFill>
                <a:latin typeface="Arial" panose="020B0604020202020204" pitchFamily="34" charset="0"/>
                <a:cs typeface="Arial" panose="020B0604020202020204" pitchFamily="34" charset="0"/>
              </a:rPr>
              <a:t>acondroplasia</a:t>
            </a:r>
            <a:r>
              <a:rPr lang="es-MX" sz="1900" dirty="0">
                <a:solidFill>
                  <a:schemeClr val="tx1"/>
                </a:solidFill>
                <a:latin typeface="Arial" panose="020B0604020202020204" pitchFamily="34" charset="0"/>
                <a:cs typeface="Arial" panose="020B0604020202020204" pitchFamily="34" charset="0"/>
              </a:rPr>
              <a:t>, el bebé tiene un </a:t>
            </a:r>
            <a:r>
              <a:rPr lang="es-MX" sz="1900" b="1" dirty="0">
                <a:solidFill>
                  <a:schemeClr val="tx1"/>
                </a:solidFill>
                <a:latin typeface="Arial" panose="020B0604020202020204" pitchFamily="34" charset="0"/>
                <a:cs typeface="Arial" panose="020B0604020202020204" pitchFamily="34" charset="0"/>
              </a:rPr>
              <a:t>50%</a:t>
            </a:r>
            <a:r>
              <a:rPr lang="es-MX" sz="1900" dirty="0">
                <a:solidFill>
                  <a:schemeClr val="tx1"/>
                </a:solidFill>
                <a:latin typeface="Arial" panose="020B0604020202020204" pitchFamily="34" charset="0"/>
                <a:cs typeface="Arial" panose="020B0604020202020204" pitchFamily="34" charset="0"/>
              </a:rPr>
              <a:t> de probabilidad de heredar el trastorno. </a:t>
            </a:r>
          </a:p>
          <a:p>
            <a:pPr algn="just"/>
            <a:r>
              <a:rPr lang="es-MX" sz="1900" dirty="0">
                <a:solidFill>
                  <a:schemeClr val="tx1"/>
                </a:solidFill>
                <a:latin typeface="Arial" panose="020B0604020202020204" pitchFamily="34" charset="0"/>
                <a:cs typeface="Arial" panose="020B0604020202020204" pitchFamily="34" charset="0"/>
              </a:rPr>
              <a:t>Si ambos padres tienen la enfermedad, las probabilidades de que el bebé resulte afectado aumentan al </a:t>
            </a:r>
            <a:r>
              <a:rPr lang="es-MX" sz="1900" b="1" dirty="0">
                <a:solidFill>
                  <a:schemeClr val="tx1"/>
                </a:solidFill>
                <a:latin typeface="Arial" panose="020B0604020202020204" pitchFamily="34" charset="0"/>
                <a:cs typeface="Arial" panose="020B0604020202020204" pitchFamily="34" charset="0"/>
              </a:rPr>
              <a:t>75%. </a:t>
            </a:r>
          </a:p>
          <a:p>
            <a:pPr algn="just"/>
            <a:r>
              <a:rPr lang="es-MX" sz="1900" b="1" dirty="0">
                <a:solidFill>
                  <a:schemeClr val="tx1"/>
                </a:solidFill>
                <a:latin typeface="Arial" panose="020B0604020202020204" pitchFamily="34" charset="0"/>
                <a:cs typeface="Arial" panose="020B0604020202020204" pitchFamily="34" charset="0"/>
              </a:rPr>
              <a:t>Sin embargo, la mayoría de los casos aparecen como mutaciones espontáneas.</a:t>
            </a:r>
            <a:r>
              <a:rPr lang="es-MX" sz="1900" dirty="0">
                <a:solidFill>
                  <a:schemeClr val="tx1"/>
                </a:solidFill>
                <a:latin typeface="Arial" panose="020B0604020202020204" pitchFamily="34" charset="0"/>
                <a:cs typeface="Arial" panose="020B0604020202020204" pitchFamily="34" charset="0"/>
              </a:rPr>
              <a:t> Esto quiere decir que dos progenitores que no tengan </a:t>
            </a:r>
            <a:r>
              <a:rPr lang="es-MX" sz="1900" dirty="0" err="1">
                <a:solidFill>
                  <a:schemeClr val="tx1"/>
                </a:solidFill>
                <a:latin typeface="Arial" panose="020B0604020202020204" pitchFamily="34" charset="0"/>
                <a:cs typeface="Arial" panose="020B0604020202020204" pitchFamily="34" charset="0"/>
              </a:rPr>
              <a:t>acondroplasia</a:t>
            </a:r>
            <a:r>
              <a:rPr lang="es-MX" sz="1900" dirty="0">
                <a:solidFill>
                  <a:schemeClr val="tx1"/>
                </a:solidFill>
                <a:latin typeface="Arial" panose="020B0604020202020204" pitchFamily="34" charset="0"/>
                <a:cs typeface="Arial" panose="020B0604020202020204" pitchFamily="34" charset="0"/>
              </a:rPr>
              <a:t> pueden engendrar un bebé con la enfermedad.</a:t>
            </a:r>
            <a:endParaRPr lang="es-MX" sz="1900" dirty="0"/>
          </a:p>
        </p:txBody>
      </p:sp>
      <p:pic>
        <p:nvPicPr>
          <p:cNvPr id="8" name="Imagen 8">
            <a:extLst>
              <a:ext uri="{FF2B5EF4-FFF2-40B4-BE49-F238E27FC236}">
                <a16:creationId xmlns:a16="http://schemas.microsoft.com/office/drawing/2014/main" id="{BF74F367-69DE-E348-B3ED-81DAB725699E}"/>
              </a:ext>
            </a:extLst>
          </p:cNvPr>
          <p:cNvPicPr>
            <a:picLocks noChangeAspect="1"/>
          </p:cNvPicPr>
          <p:nvPr/>
        </p:nvPicPr>
        <p:blipFill rotWithShape="1">
          <a:blip r:embed="rId2"/>
          <a:srcRect l="2211" t="1938" r="3726" b="6225"/>
          <a:stretch/>
        </p:blipFill>
        <p:spPr>
          <a:xfrm>
            <a:off x="6433552" y="479050"/>
            <a:ext cx="5267158" cy="5899900"/>
          </a:xfrm>
          <a:prstGeom prst="rect">
            <a:avLst/>
          </a:prstGeom>
        </p:spPr>
      </p:pic>
    </p:spTree>
    <p:extLst>
      <p:ext uri="{BB962C8B-B14F-4D97-AF65-F5344CB8AC3E}">
        <p14:creationId xmlns:p14="http://schemas.microsoft.com/office/powerpoint/2010/main" val="1996787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B5D187-F05B-FE44-91A1-14E6233962AC}"/>
              </a:ext>
            </a:extLst>
          </p:cNvPr>
          <p:cNvSpPr>
            <a:spLocks noGrp="1"/>
          </p:cNvSpPr>
          <p:nvPr>
            <p:ph type="title"/>
          </p:nvPr>
        </p:nvSpPr>
        <p:spPr>
          <a:xfrm>
            <a:off x="1158241" y="275390"/>
            <a:ext cx="9875520" cy="1356360"/>
          </a:xfrm>
        </p:spPr>
        <p:txBody>
          <a:bodyPr/>
          <a:lstStyle/>
          <a:p>
            <a:r>
              <a:rPr lang="es-MX" dirty="0"/>
              <a:t>CARACTERÍSTICAS CLÍNICAS </a:t>
            </a:r>
          </a:p>
        </p:txBody>
      </p:sp>
      <p:sp>
        <p:nvSpPr>
          <p:cNvPr id="3" name="Marcador de contenido 2">
            <a:extLst>
              <a:ext uri="{FF2B5EF4-FFF2-40B4-BE49-F238E27FC236}">
                <a16:creationId xmlns:a16="http://schemas.microsoft.com/office/drawing/2014/main" id="{BE777130-19FC-DE43-8A07-ABA3D433CC5A}"/>
              </a:ext>
            </a:extLst>
          </p:cNvPr>
          <p:cNvSpPr>
            <a:spLocks noGrp="1"/>
          </p:cNvSpPr>
          <p:nvPr>
            <p:ph idx="1"/>
          </p:nvPr>
        </p:nvSpPr>
        <p:spPr>
          <a:xfrm>
            <a:off x="574842" y="1631750"/>
            <a:ext cx="5521158" cy="5896811"/>
          </a:xfrm>
        </p:spPr>
        <p:txBody>
          <a:bodyPr>
            <a:normAutofit/>
          </a:bodyPr>
          <a:lstStyle/>
          <a:p>
            <a:pPr algn="just"/>
            <a:r>
              <a:rPr lang="es-MX" sz="1900" dirty="0">
                <a:solidFill>
                  <a:schemeClr val="tx1"/>
                </a:solidFill>
                <a:latin typeface="Arial" panose="020B0604020202020204" pitchFamily="34" charset="0"/>
                <a:cs typeface="Arial" panose="020B0604020202020204" pitchFamily="34" charset="0"/>
              </a:rPr>
              <a:t>Cabeza grande con frente amplia</a:t>
            </a:r>
          </a:p>
          <a:p>
            <a:pPr algn="just"/>
            <a:r>
              <a:rPr lang="es-MX" sz="1900" dirty="0">
                <a:solidFill>
                  <a:schemeClr val="tx1"/>
                </a:solidFill>
                <a:latin typeface="Arial" panose="020B0604020202020204" pitchFamily="34" charset="0"/>
                <a:cs typeface="Arial" panose="020B0604020202020204" pitchFamily="34" charset="0"/>
              </a:rPr>
              <a:t>Puente de la nariz aplanado</a:t>
            </a:r>
          </a:p>
          <a:p>
            <a:pPr algn="just"/>
            <a:r>
              <a:rPr lang="es-MX" sz="1900" dirty="0">
                <a:solidFill>
                  <a:schemeClr val="tx1"/>
                </a:solidFill>
                <a:latin typeface="Arial" panose="020B0604020202020204" pitchFamily="34" charset="0"/>
                <a:cs typeface="Arial" panose="020B0604020202020204" pitchFamily="34" charset="0"/>
              </a:rPr>
              <a:t>Dientes apiñados o torcidos</a:t>
            </a:r>
          </a:p>
          <a:p>
            <a:pPr algn="just"/>
            <a:r>
              <a:rPr lang="es-MX" sz="1900" dirty="0">
                <a:solidFill>
                  <a:schemeClr val="tx1"/>
                </a:solidFill>
                <a:latin typeface="Arial" panose="020B0604020202020204" pitchFamily="34" charset="0"/>
                <a:cs typeface="Arial" panose="020B0604020202020204" pitchFamily="34" charset="0"/>
              </a:rPr>
              <a:t>Brazos, piernas y dedos cortos, pero torso de tamaño normal</a:t>
            </a:r>
          </a:p>
          <a:p>
            <a:pPr algn="just"/>
            <a:r>
              <a:rPr lang="es-MX" sz="1900" dirty="0">
                <a:solidFill>
                  <a:schemeClr val="tx1"/>
                </a:solidFill>
                <a:latin typeface="Arial" panose="020B0604020202020204" pitchFamily="34" charset="0"/>
                <a:cs typeface="Arial" panose="020B0604020202020204" pitchFamily="34" charset="0"/>
              </a:rPr>
              <a:t>Parte inferior de las piernas arqueadas</a:t>
            </a:r>
          </a:p>
          <a:p>
            <a:pPr algn="just"/>
            <a:r>
              <a:rPr lang="es-MX" sz="1900" dirty="0" err="1">
                <a:solidFill>
                  <a:schemeClr val="tx1"/>
                </a:solidFill>
                <a:latin typeface="Arial" panose="020B0604020202020204" pitchFamily="34" charset="0"/>
                <a:cs typeface="Arial" panose="020B0604020202020204" pitchFamily="34" charset="0"/>
              </a:rPr>
              <a:t>Lordosis</a:t>
            </a:r>
            <a:r>
              <a:rPr lang="es-MX" sz="1900" dirty="0">
                <a:solidFill>
                  <a:schemeClr val="tx1"/>
                </a:solidFill>
                <a:latin typeface="Arial" panose="020B0604020202020204" pitchFamily="34" charset="0"/>
                <a:cs typeface="Arial" panose="020B0604020202020204" pitchFamily="34" charset="0"/>
              </a:rPr>
              <a:t> o balanceo de la espalda, lo que puede producir una joroba (</a:t>
            </a:r>
            <a:r>
              <a:rPr lang="es-MX" sz="1900" dirty="0" err="1">
                <a:solidFill>
                  <a:schemeClr val="tx1"/>
                </a:solidFill>
                <a:latin typeface="Arial" panose="020B0604020202020204" pitchFamily="34" charset="0"/>
                <a:cs typeface="Arial" panose="020B0604020202020204" pitchFamily="34" charset="0"/>
              </a:rPr>
              <a:t>cifosis</a:t>
            </a:r>
            <a:r>
              <a:rPr lang="es-MX" sz="1900" dirty="0">
                <a:solidFill>
                  <a:schemeClr val="tx1"/>
                </a:solidFill>
                <a:latin typeface="Arial" panose="020B0604020202020204" pitchFamily="34" charset="0"/>
                <a:cs typeface="Arial" panose="020B0604020202020204" pitchFamily="34" charset="0"/>
              </a:rPr>
              <a:t>)</a:t>
            </a:r>
          </a:p>
          <a:p>
            <a:pPr algn="just"/>
            <a:r>
              <a:rPr lang="es-MX" sz="1900" dirty="0">
                <a:solidFill>
                  <a:schemeClr val="tx1"/>
                </a:solidFill>
                <a:latin typeface="Arial" panose="020B0604020202020204" pitchFamily="34" charset="0"/>
                <a:cs typeface="Arial" panose="020B0604020202020204" pitchFamily="34" charset="0"/>
              </a:rPr>
              <a:t>Pies planos que son cortos y anchos</a:t>
            </a:r>
          </a:p>
          <a:p>
            <a:pPr algn="just"/>
            <a:endParaRPr lang="es-MX" sz="1900" dirty="0">
              <a:solidFill>
                <a:schemeClr val="tx1"/>
              </a:solidFill>
              <a:latin typeface="Arial" panose="020B0604020202020204" pitchFamily="34" charset="0"/>
              <a:cs typeface="Arial" panose="020B0604020202020204" pitchFamily="34" charset="0"/>
            </a:endParaRPr>
          </a:p>
        </p:txBody>
      </p:sp>
      <p:sp>
        <p:nvSpPr>
          <p:cNvPr id="7" name="Marcador de contenido 2">
            <a:extLst>
              <a:ext uri="{FF2B5EF4-FFF2-40B4-BE49-F238E27FC236}">
                <a16:creationId xmlns:a16="http://schemas.microsoft.com/office/drawing/2014/main" id="{F3CE692D-9A8F-2B44-8167-E6D4A670B553}"/>
              </a:ext>
            </a:extLst>
          </p:cNvPr>
          <p:cNvSpPr txBox="1">
            <a:spLocks/>
          </p:cNvSpPr>
          <p:nvPr/>
        </p:nvSpPr>
        <p:spPr>
          <a:xfrm>
            <a:off x="5979720" y="1471596"/>
            <a:ext cx="5404878" cy="5896811"/>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endParaRPr lang="es-MX" sz="1800" dirty="0">
              <a:solidFill>
                <a:srgbClr val="333333"/>
              </a:solidFill>
              <a:latin typeface="Arial" panose="020B0604020202020204" pitchFamily="34" charset="0"/>
              <a:cs typeface="Arial" panose="020B0604020202020204" pitchFamily="34" charset="0"/>
            </a:endParaRPr>
          </a:p>
        </p:txBody>
      </p:sp>
      <p:sp>
        <p:nvSpPr>
          <p:cNvPr id="9" name="Marcador de contenido 2">
            <a:extLst>
              <a:ext uri="{FF2B5EF4-FFF2-40B4-BE49-F238E27FC236}">
                <a16:creationId xmlns:a16="http://schemas.microsoft.com/office/drawing/2014/main" id="{C65F3677-4A47-5749-B44A-2F623340D022}"/>
              </a:ext>
            </a:extLst>
          </p:cNvPr>
          <p:cNvSpPr txBox="1">
            <a:spLocks/>
          </p:cNvSpPr>
          <p:nvPr/>
        </p:nvSpPr>
        <p:spPr>
          <a:xfrm>
            <a:off x="6212282" y="1214521"/>
            <a:ext cx="5404878" cy="5896811"/>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endParaRPr lang="es-MX" sz="1900" dirty="0">
              <a:solidFill>
                <a:schemeClr val="tx1"/>
              </a:solidFill>
              <a:latin typeface="Arial" panose="020B0604020202020204" pitchFamily="34" charset="0"/>
              <a:cs typeface="Arial" panose="020B0604020202020204" pitchFamily="34" charset="0"/>
            </a:endParaRPr>
          </a:p>
          <a:p>
            <a:pPr algn="just"/>
            <a:r>
              <a:rPr lang="es-MX" sz="1900" dirty="0">
                <a:solidFill>
                  <a:schemeClr val="tx1"/>
                </a:solidFill>
                <a:latin typeface="Arial" panose="020B0604020202020204" pitchFamily="34" charset="0"/>
                <a:cs typeface="Arial" panose="020B0604020202020204" pitchFamily="34" charset="0"/>
              </a:rPr>
              <a:t>Espacio adicional entre los dedos medio y anular (mano tridente)</a:t>
            </a:r>
          </a:p>
          <a:p>
            <a:pPr algn="just"/>
            <a:r>
              <a:rPr lang="es-MX" sz="1900" dirty="0">
                <a:solidFill>
                  <a:schemeClr val="tx1"/>
                </a:solidFill>
                <a:latin typeface="Arial" panose="020B0604020202020204" pitchFamily="34" charset="0"/>
                <a:cs typeface="Arial" panose="020B0604020202020204" pitchFamily="34" charset="0"/>
              </a:rPr>
              <a:t>Apnea</a:t>
            </a:r>
          </a:p>
          <a:p>
            <a:pPr algn="just"/>
            <a:r>
              <a:rPr lang="es-MX" sz="1900" dirty="0">
                <a:solidFill>
                  <a:schemeClr val="tx1"/>
                </a:solidFill>
                <a:latin typeface="Arial" panose="020B0604020202020204" pitchFamily="34" charset="0"/>
                <a:cs typeface="Arial" panose="020B0604020202020204" pitchFamily="34" charset="0"/>
              </a:rPr>
              <a:t>Infecciones del oído medio, lo que puede generar la pérdida de audición</a:t>
            </a:r>
          </a:p>
          <a:p>
            <a:pPr algn="just"/>
            <a:r>
              <a:rPr lang="es-MX" sz="1900" dirty="0">
                <a:solidFill>
                  <a:schemeClr val="tx1"/>
                </a:solidFill>
                <a:latin typeface="Arial" panose="020B0604020202020204" pitchFamily="34" charset="0"/>
                <a:cs typeface="Arial" panose="020B0604020202020204" pitchFamily="34" charset="0"/>
              </a:rPr>
              <a:t>Hitos del desarrollo retardados, como el caminar que ocurre a entre los 18 y 24 meses en lugar de a los 12 meses</a:t>
            </a:r>
          </a:p>
          <a:p>
            <a:pPr algn="just"/>
            <a:r>
              <a:rPr lang="es-MX" sz="1900" dirty="0">
                <a:solidFill>
                  <a:schemeClr val="tx1"/>
                </a:solidFill>
                <a:latin typeface="Arial" panose="020B0604020202020204" pitchFamily="34" charset="0"/>
                <a:cs typeface="Arial" panose="020B0604020202020204" pitchFamily="34" charset="0"/>
              </a:rPr>
              <a:t>Pequeños canales en los huesos de la columna que pueden causar problemas respiratorios</a:t>
            </a:r>
          </a:p>
        </p:txBody>
      </p:sp>
    </p:spTree>
    <p:extLst>
      <p:ext uri="{BB962C8B-B14F-4D97-AF65-F5344CB8AC3E}">
        <p14:creationId xmlns:p14="http://schemas.microsoft.com/office/powerpoint/2010/main" val="346921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6">
            <a:extLst>
              <a:ext uri="{FF2B5EF4-FFF2-40B4-BE49-F238E27FC236}">
                <a16:creationId xmlns:a16="http://schemas.microsoft.com/office/drawing/2014/main" id="{291CEF64-D141-694A-A464-5B76CC87E7EE}"/>
              </a:ext>
            </a:extLst>
          </p:cNvPr>
          <p:cNvPicPr>
            <a:picLocks noChangeAspect="1"/>
          </p:cNvPicPr>
          <p:nvPr/>
        </p:nvPicPr>
        <p:blipFill rotWithShape="1">
          <a:blip r:embed="rId2"/>
          <a:srcRect r="2344"/>
          <a:stretch/>
        </p:blipFill>
        <p:spPr>
          <a:xfrm>
            <a:off x="2112044" y="469645"/>
            <a:ext cx="8736597" cy="5918710"/>
          </a:xfrm>
          <a:prstGeom prst="rect">
            <a:avLst/>
          </a:prstGeom>
        </p:spPr>
      </p:pic>
    </p:spTree>
    <p:extLst>
      <p:ext uri="{BB962C8B-B14F-4D97-AF65-F5344CB8AC3E}">
        <p14:creationId xmlns:p14="http://schemas.microsoft.com/office/powerpoint/2010/main" val="95270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A62D5C-1B76-914C-BEFE-9DFCBAE568E0}"/>
              </a:ext>
            </a:extLst>
          </p:cNvPr>
          <p:cNvSpPr>
            <a:spLocks noGrp="1"/>
          </p:cNvSpPr>
          <p:nvPr>
            <p:ph type="title"/>
          </p:nvPr>
        </p:nvSpPr>
        <p:spPr>
          <a:xfrm>
            <a:off x="835526" y="609600"/>
            <a:ext cx="10182994" cy="1398590"/>
          </a:xfrm>
        </p:spPr>
        <p:txBody>
          <a:bodyPr/>
          <a:lstStyle/>
          <a:p>
            <a:r>
              <a:rPr lang="es-MX" dirty="0"/>
              <a:t>ESTUDIOS DIAGNÓSTICOS PRENATALES</a:t>
            </a:r>
          </a:p>
        </p:txBody>
      </p:sp>
      <p:sp>
        <p:nvSpPr>
          <p:cNvPr id="3" name="Marcador de contenido 2">
            <a:extLst>
              <a:ext uri="{FF2B5EF4-FFF2-40B4-BE49-F238E27FC236}">
                <a16:creationId xmlns:a16="http://schemas.microsoft.com/office/drawing/2014/main" id="{E66D9BDF-14A2-B44E-A498-EA8E8C25851B}"/>
              </a:ext>
            </a:extLst>
          </p:cNvPr>
          <p:cNvSpPr>
            <a:spLocks noGrp="1"/>
          </p:cNvSpPr>
          <p:nvPr>
            <p:ph idx="1"/>
          </p:nvPr>
        </p:nvSpPr>
        <p:spPr>
          <a:xfrm>
            <a:off x="508000" y="2090821"/>
            <a:ext cx="9872871" cy="4038600"/>
          </a:xfrm>
        </p:spPr>
        <p:txBody>
          <a:bodyPr>
            <a:normAutofit/>
          </a:bodyPr>
          <a:lstStyle/>
          <a:p>
            <a:r>
              <a:rPr lang="es-MX" sz="1900" dirty="0">
                <a:solidFill>
                  <a:schemeClr val="tx1"/>
                </a:solidFill>
                <a:latin typeface="Arial" panose="020B0604020202020204" pitchFamily="34" charset="0"/>
                <a:cs typeface="Arial" panose="020B0604020202020204" pitchFamily="34" charset="0"/>
              </a:rPr>
              <a:t>Rutina </a:t>
            </a:r>
            <a:r>
              <a:rPr lang="es-MX" sz="1900" dirty="0" err="1">
                <a:solidFill>
                  <a:schemeClr val="tx1"/>
                </a:solidFill>
                <a:latin typeface="Arial" panose="020B0604020202020204" pitchFamily="34" charset="0"/>
                <a:cs typeface="Arial" panose="020B0604020202020204" pitchFamily="34" charset="0"/>
              </a:rPr>
              <a:t>ecográfica</a:t>
            </a:r>
            <a:r>
              <a:rPr lang="es-MX" sz="1900" dirty="0">
                <a:solidFill>
                  <a:schemeClr val="tx1"/>
                </a:solidFill>
                <a:latin typeface="Arial" panose="020B0604020202020204" pitchFamily="34" charset="0"/>
                <a:cs typeface="Arial" panose="020B0604020202020204" pitchFamily="34" charset="0"/>
              </a:rPr>
              <a:t> prenatal</a:t>
            </a:r>
          </a:p>
          <a:p>
            <a:r>
              <a:rPr lang="es-MX" sz="1900" dirty="0" err="1">
                <a:solidFill>
                  <a:schemeClr val="tx1"/>
                </a:solidFill>
                <a:latin typeface="Arial" panose="020B0604020202020204" pitchFamily="34" charset="0"/>
                <a:cs typeface="Arial" panose="020B0604020202020204" pitchFamily="34" charset="0"/>
              </a:rPr>
              <a:t>Ecografía</a:t>
            </a:r>
            <a:r>
              <a:rPr lang="es-MX" sz="1900" dirty="0">
                <a:solidFill>
                  <a:schemeClr val="tx1"/>
                </a:solidFill>
                <a:latin typeface="Arial" panose="020B0604020202020204" pitchFamily="34" charset="0"/>
                <a:cs typeface="Arial" panose="020B0604020202020204" pitchFamily="34" charset="0"/>
              </a:rPr>
              <a:t> 3D</a:t>
            </a:r>
          </a:p>
          <a:p>
            <a:r>
              <a:rPr lang="es-MX" sz="1900" dirty="0">
                <a:solidFill>
                  <a:schemeClr val="tx1"/>
                </a:solidFill>
                <a:latin typeface="Arial" panose="020B0604020202020204" pitchFamily="34" charset="0"/>
                <a:cs typeface="Arial" panose="020B0604020202020204" pitchFamily="34" charset="0"/>
              </a:rPr>
              <a:t>ADN extraído de las células fetales (</a:t>
            </a:r>
            <a:r>
              <a:rPr lang="es-MX" sz="1900" dirty="0" err="1">
                <a:solidFill>
                  <a:schemeClr val="tx1"/>
                </a:solidFill>
                <a:latin typeface="Arial" panose="020B0604020202020204" pitchFamily="34" charset="0"/>
                <a:cs typeface="Arial" panose="020B0604020202020204" pitchFamily="34" charset="0"/>
              </a:rPr>
              <a:t>amniocentesis</a:t>
            </a:r>
            <a:r>
              <a:rPr lang="es-MX" sz="1900" dirty="0">
                <a:solidFill>
                  <a:schemeClr val="tx1"/>
                </a:solidFill>
                <a:latin typeface="Arial" panose="020B0604020202020204" pitchFamily="34" charset="0"/>
                <a:cs typeface="Arial" panose="020B0604020202020204" pitchFamily="34" charset="0"/>
              </a:rPr>
              <a:t>)</a:t>
            </a:r>
          </a:p>
        </p:txBody>
      </p:sp>
      <p:pic>
        <p:nvPicPr>
          <p:cNvPr id="6" name="Imagen 6">
            <a:extLst>
              <a:ext uri="{FF2B5EF4-FFF2-40B4-BE49-F238E27FC236}">
                <a16:creationId xmlns:a16="http://schemas.microsoft.com/office/drawing/2014/main" id="{618A1B84-11DF-A247-ACB9-327C26CD4FA1}"/>
              </a:ext>
            </a:extLst>
          </p:cNvPr>
          <p:cNvPicPr>
            <a:picLocks noChangeAspect="1"/>
          </p:cNvPicPr>
          <p:nvPr/>
        </p:nvPicPr>
        <p:blipFill rotWithShape="1">
          <a:blip r:embed="rId2"/>
          <a:srcRect b="7787"/>
          <a:stretch/>
        </p:blipFill>
        <p:spPr>
          <a:xfrm>
            <a:off x="8120173" y="3808325"/>
            <a:ext cx="3664768" cy="2598369"/>
          </a:xfrm>
          <a:prstGeom prst="rect">
            <a:avLst/>
          </a:prstGeom>
        </p:spPr>
      </p:pic>
      <p:pic>
        <p:nvPicPr>
          <p:cNvPr id="8" name="Imagen 8">
            <a:extLst>
              <a:ext uri="{FF2B5EF4-FFF2-40B4-BE49-F238E27FC236}">
                <a16:creationId xmlns:a16="http://schemas.microsoft.com/office/drawing/2014/main" id="{B2E3EFD2-EF57-8642-9039-A59C24B0498D}"/>
              </a:ext>
            </a:extLst>
          </p:cNvPr>
          <p:cNvPicPr>
            <a:picLocks noChangeAspect="1"/>
          </p:cNvPicPr>
          <p:nvPr/>
        </p:nvPicPr>
        <p:blipFill rotWithShape="1">
          <a:blip r:embed="rId3"/>
          <a:srcRect b="6709"/>
          <a:stretch/>
        </p:blipFill>
        <p:spPr>
          <a:xfrm>
            <a:off x="4786345" y="3429000"/>
            <a:ext cx="3235451" cy="3182271"/>
          </a:xfrm>
          <a:prstGeom prst="rect">
            <a:avLst/>
          </a:prstGeom>
        </p:spPr>
      </p:pic>
      <p:pic>
        <p:nvPicPr>
          <p:cNvPr id="10" name="Imagen 10">
            <a:extLst>
              <a:ext uri="{FF2B5EF4-FFF2-40B4-BE49-F238E27FC236}">
                <a16:creationId xmlns:a16="http://schemas.microsoft.com/office/drawing/2014/main" id="{634AC8F8-931B-044F-A6DF-8BABD204C6DE}"/>
              </a:ext>
            </a:extLst>
          </p:cNvPr>
          <p:cNvPicPr>
            <a:picLocks noChangeAspect="1"/>
          </p:cNvPicPr>
          <p:nvPr/>
        </p:nvPicPr>
        <p:blipFill rotWithShape="1">
          <a:blip r:embed="rId4"/>
          <a:srcRect l="3142" t="22358" r="4887" b="4753"/>
          <a:stretch/>
        </p:blipFill>
        <p:spPr>
          <a:xfrm>
            <a:off x="407059" y="3742942"/>
            <a:ext cx="4278345" cy="2663752"/>
          </a:xfrm>
          <a:prstGeom prst="rect">
            <a:avLst/>
          </a:prstGeom>
        </p:spPr>
      </p:pic>
    </p:spTree>
    <p:extLst>
      <p:ext uri="{BB962C8B-B14F-4D97-AF65-F5344CB8AC3E}">
        <p14:creationId xmlns:p14="http://schemas.microsoft.com/office/powerpoint/2010/main" val="188625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38397-F5DF-5447-9FAE-99BA4BC12E31}"/>
              </a:ext>
            </a:extLst>
          </p:cNvPr>
          <p:cNvSpPr>
            <a:spLocks noGrp="1"/>
          </p:cNvSpPr>
          <p:nvPr>
            <p:ph type="title"/>
          </p:nvPr>
        </p:nvSpPr>
        <p:spPr>
          <a:xfrm>
            <a:off x="2663658" y="2581441"/>
            <a:ext cx="10405023" cy="1429085"/>
          </a:xfrm>
        </p:spPr>
        <p:txBody>
          <a:bodyPr/>
          <a:lstStyle/>
          <a:p>
            <a:r>
              <a:rPr lang="es-MX" dirty="0"/>
              <a:t>ESTUDIOS RADIOLÓGICOS </a:t>
            </a:r>
          </a:p>
        </p:txBody>
      </p:sp>
    </p:spTree>
    <p:extLst>
      <p:ext uri="{BB962C8B-B14F-4D97-AF65-F5344CB8AC3E}">
        <p14:creationId xmlns:p14="http://schemas.microsoft.com/office/powerpoint/2010/main" val="68022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6">
            <a:extLst>
              <a:ext uri="{FF2B5EF4-FFF2-40B4-BE49-F238E27FC236}">
                <a16:creationId xmlns:a16="http://schemas.microsoft.com/office/drawing/2014/main" id="{25643FEC-D260-A84B-933F-46E29B49B957}"/>
              </a:ext>
            </a:extLst>
          </p:cNvPr>
          <p:cNvPicPr>
            <a:picLocks noGrp="1" noChangeAspect="1"/>
          </p:cNvPicPr>
          <p:nvPr>
            <p:ph idx="1"/>
          </p:nvPr>
        </p:nvPicPr>
        <p:blipFill>
          <a:blip r:embed="rId2"/>
          <a:stretch>
            <a:fillRect/>
          </a:stretch>
        </p:blipFill>
        <p:spPr>
          <a:xfrm>
            <a:off x="4709026" y="1081171"/>
            <a:ext cx="7008445" cy="4695658"/>
          </a:xfrm>
        </p:spPr>
      </p:pic>
      <p:sp>
        <p:nvSpPr>
          <p:cNvPr id="11" name="Marcador de contenido 2">
            <a:extLst>
              <a:ext uri="{FF2B5EF4-FFF2-40B4-BE49-F238E27FC236}">
                <a16:creationId xmlns:a16="http://schemas.microsoft.com/office/drawing/2014/main" id="{332DFEC2-5576-6448-B1B5-138601FEAEBB}"/>
              </a:ext>
            </a:extLst>
          </p:cNvPr>
          <p:cNvSpPr txBox="1">
            <a:spLocks/>
          </p:cNvSpPr>
          <p:nvPr/>
        </p:nvSpPr>
        <p:spPr>
          <a:xfrm>
            <a:off x="474529" y="3260558"/>
            <a:ext cx="3903579"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r>
              <a:rPr lang="es-MX" sz="1900" b="1" dirty="0" err="1">
                <a:solidFill>
                  <a:schemeClr val="tx1"/>
                </a:solidFill>
                <a:latin typeface="Arial" panose="020B0604020202020204" pitchFamily="34" charset="0"/>
                <a:cs typeface="Arial" panose="020B0604020202020204" pitchFamily="34" charset="0"/>
              </a:rPr>
              <a:t>Braquidactilia</a:t>
            </a:r>
            <a:r>
              <a:rPr lang="es-MX" sz="1900" b="1" dirty="0">
                <a:solidFill>
                  <a:schemeClr val="tx1"/>
                </a:solidFill>
                <a:latin typeface="Arial" panose="020B0604020202020204" pitchFamily="34" charset="0"/>
                <a:cs typeface="Arial" panose="020B0604020202020204" pitchFamily="34" charset="0"/>
              </a:rPr>
              <a:t>:</a:t>
            </a:r>
            <a:r>
              <a:rPr lang="es-MX" sz="1900" b="0" dirty="0">
                <a:solidFill>
                  <a:schemeClr val="tx1"/>
                </a:solidFill>
                <a:latin typeface="Arial" panose="020B0604020202020204" pitchFamily="34" charset="0"/>
                <a:cs typeface="Arial" panose="020B0604020202020204" pitchFamily="34" charset="0"/>
              </a:rPr>
              <a:t> la pequeñez de los dedos es relativa a la longitud de otros huesos largos y otras partes del cuerpo. Las manos también son anchas, cortas y con formato de tridente.</a:t>
            </a:r>
            <a:endParaRPr lang="es-MX" sz="1900" dirty="0">
              <a:solidFill>
                <a:schemeClr val="tx1"/>
              </a:solidFill>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9B8D6325-BA1C-5643-A068-74FE5D6686F5}"/>
              </a:ext>
            </a:extLst>
          </p:cNvPr>
          <p:cNvSpPr>
            <a:spLocks noGrp="1"/>
          </p:cNvSpPr>
          <p:nvPr>
            <p:ph type="title"/>
          </p:nvPr>
        </p:nvSpPr>
        <p:spPr>
          <a:xfrm>
            <a:off x="893488" y="1831473"/>
            <a:ext cx="10405023" cy="1429085"/>
          </a:xfrm>
        </p:spPr>
        <p:txBody>
          <a:bodyPr/>
          <a:lstStyle/>
          <a:p>
            <a:r>
              <a:rPr lang="es-MX" dirty="0"/>
              <a:t>PA DE MANO</a:t>
            </a:r>
          </a:p>
        </p:txBody>
      </p:sp>
    </p:spTree>
    <p:extLst>
      <p:ext uri="{BB962C8B-B14F-4D97-AF65-F5344CB8AC3E}">
        <p14:creationId xmlns:p14="http://schemas.microsoft.com/office/powerpoint/2010/main" val="392112745"/>
      </p:ext>
    </p:extLst>
  </p:cSld>
  <p:clrMapOvr>
    <a:masterClrMapping/>
  </p:clrMapOvr>
</p:sld>
</file>

<file path=ppt/theme/theme1.xml><?xml version="1.0" encoding="utf-8"?>
<a:theme xmlns:a="http://schemas.openxmlformats.org/drawingml/2006/main" name="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16</Slides>
  <Notes>0</Notes>
  <HiddenSlides>0</HiddenSlide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Base</vt:lpstr>
      <vt:lpstr>UNIVERSIDAD AUTÓNOMA DE SINALOA  FACULTAD DE MEDICINA  LICENCIATURA EN IMAGENOLOGÍA   OSTEOCONDRODISPLASIA (acondroplasia)</vt:lpstr>
      <vt:lpstr>¿QUÉ ES?</vt:lpstr>
      <vt:lpstr>ETIOLOGÍA </vt:lpstr>
      <vt:lpstr>Presentación de PowerPoint</vt:lpstr>
      <vt:lpstr>CARACTERÍSTICAS CLÍNICAS </vt:lpstr>
      <vt:lpstr>Presentación de PowerPoint</vt:lpstr>
      <vt:lpstr>ESTUDIOS DIAGNÓSTICOS PRENATALES</vt:lpstr>
      <vt:lpstr>ESTUDIOS RADIOLÓGICOS </vt:lpstr>
      <vt:lpstr>PA DE MANO</vt:lpstr>
      <vt:lpstr>LATERAL DE CRÁNEO </vt:lpstr>
      <vt:lpstr>IMAGEN DE RM CRANEO-CERVICAL EN CORTE SAGITAL </vt:lpstr>
      <vt:lpstr>Presentación de PowerPoint</vt:lpstr>
      <vt:lpstr>Presentación de PowerPoint</vt:lpstr>
      <vt:lpstr>Presentación de PowerPoint</vt:lpstr>
      <vt:lpstr>TRATAMIENTO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AUTÓNOMA DE SINALOA  FACULTAD DE MEDICINA  LICENCIATURA EN IMAGENOLOGÍA   OSTEOCONDRODISPLASIA (acondroplasia)</dc:title>
  <dc:creator>celestenlv6@gmail.com</dc:creator>
  <cp:lastModifiedBy>celestenlv6@gmail.com</cp:lastModifiedBy>
  <cp:revision>6</cp:revision>
  <dcterms:created xsi:type="dcterms:W3CDTF">2020-04-21T03:02:31Z</dcterms:created>
  <dcterms:modified xsi:type="dcterms:W3CDTF">2020-04-22T03:28:20Z</dcterms:modified>
</cp:coreProperties>
</file>