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515"/>
    <a:srgbClr val="B93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613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E8F23-3CD4-41F3-B0A5-09FC994515AE}" type="doc">
      <dgm:prSet loTypeId="urn:microsoft.com/office/officeart/2005/8/layout/chevron2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2907A76-86D2-4A45-B3E9-4F31A2EA18BB}">
      <dgm:prSet phldrT="[Texto]" custT="1"/>
      <dgm:spPr/>
      <dgm:t>
        <a:bodyPr/>
        <a:lstStyle/>
        <a:p>
          <a:pPr>
            <a:lnSpc>
              <a:spcPct val="100000"/>
            </a:lnSpc>
          </a:pPr>
          <a:endParaRPr lang="es-ES" sz="1400" b="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es-ES" sz="1400" b="0" dirty="0" smtClean="0">
              <a:latin typeface="Arial" pitchFamily="34" charset="0"/>
              <a:cs typeface="Arial" pitchFamily="34" charset="0"/>
            </a:rPr>
            <a:t>Osteomielitis aguda hematógena.</a:t>
          </a:r>
          <a:endParaRPr lang="es-MX" sz="1400" b="0" dirty="0">
            <a:latin typeface="Arial" pitchFamily="34" charset="0"/>
            <a:cs typeface="Arial" pitchFamily="34" charset="0"/>
          </a:endParaRPr>
        </a:p>
      </dgm:t>
    </dgm:pt>
    <dgm:pt modelId="{A2154F18-EDE7-4EE7-AE12-16AF8511203E}" type="parTrans" cxnId="{90FA065B-21DE-4FBA-9D22-C522ACA6F5FD}">
      <dgm:prSet/>
      <dgm:spPr/>
      <dgm:t>
        <a:bodyPr/>
        <a:lstStyle/>
        <a:p>
          <a:endParaRPr lang="es-MX"/>
        </a:p>
      </dgm:t>
    </dgm:pt>
    <dgm:pt modelId="{127CD2ED-A00F-4D3D-9CC3-7E71B5345473}" type="sibTrans" cxnId="{90FA065B-21DE-4FBA-9D22-C522ACA6F5FD}">
      <dgm:prSet/>
      <dgm:spPr/>
      <dgm:t>
        <a:bodyPr/>
        <a:lstStyle/>
        <a:p>
          <a:endParaRPr lang="es-MX"/>
        </a:p>
      </dgm:t>
    </dgm:pt>
    <dgm:pt modelId="{EDFE7032-029F-4778-9FCC-F675A0DA7C7C}">
      <dgm:prSet phldrT="[Texto]"/>
      <dgm:spPr/>
      <dgm:t>
        <a:bodyPr/>
        <a:lstStyle/>
        <a:p>
          <a:r>
            <a:rPr lang="es-ES" dirty="0" smtClean="0"/>
            <a:t>Mas frecuente de presentación en la infancia.</a:t>
          </a:r>
          <a:endParaRPr lang="es-MX" dirty="0"/>
        </a:p>
      </dgm:t>
    </dgm:pt>
    <dgm:pt modelId="{DF58C37A-AB12-49BC-A56C-AE7D3728D1A4}" type="parTrans" cxnId="{9C876448-AFFF-496D-ADD2-25A4155A5A1B}">
      <dgm:prSet/>
      <dgm:spPr/>
      <dgm:t>
        <a:bodyPr/>
        <a:lstStyle/>
        <a:p>
          <a:endParaRPr lang="es-MX"/>
        </a:p>
      </dgm:t>
    </dgm:pt>
    <dgm:pt modelId="{2B2352D9-04A3-41AC-801B-E80F3A96FF18}" type="sibTrans" cxnId="{9C876448-AFFF-496D-ADD2-25A4155A5A1B}">
      <dgm:prSet/>
      <dgm:spPr/>
      <dgm:t>
        <a:bodyPr/>
        <a:lstStyle/>
        <a:p>
          <a:endParaRPr lang="es-MX"/>
        </a:p>
      </dgm:t>
    </dgm:pt>
    <dgm:pt modelId="{92BA2832-AA99-4A41-8271-6B8E1BB2654E}">
      <dgm:prSet phldrT="[Texto]" custT="1"/>
      <dgm:spPr/>
      <dgm:t>
        <a:bodyPr/>
        <a:lstStyle/>
        <a:p>
          <a:endParaRPr lang="es-ES" sz="1200" dirty="0" smtClean="0">
            <a:latin typeface="Arial" pitchFamily="34" charset="0"/>
            <a:cs typeface="Arial" pitchFamily="34" charset="0"/>
          </a:endParaRPr>
        </a:p>
        <a:p>
          <a:r>
            <a:rPr lang="es-ES" sz="1400" dirty="0" smtClean="0">
              <a:latin typeface="Arial" pitchFamily="34" charset="0"/>
              <a:cs typeface="Arial" pitchFamily="34" charset="0"/>
            </a:rPr>
            <a:t>Osteomielitis secundaria a un foco contiguo de infección.</a:t>
          </a:r>
          <a:endParaRPr lang="es-MX" sz="1400" dirty="0">
            <a:latin typeface="Arial" pitchFamily="34" charset="0"/>
            <a:cs typeface="Arial" pitchFamily="34" charset="0"/>
          </a:endParaRPr>
        </a:p>
      </dgm:t>
    </dgm:pt>
    <dgm:pt modelId="{3CF450EB-E153-4A3C-A7C6-76683EB81476}" type="parTrans" cxnId="{904B73EC-0C9D-4B64-8F24-187509FCA025}">
      <dgm:prSet/>
      <dgm:spPr/>
      <dgm:t>
        <a:bodyPr/>
        <a:lstStyle/>
        <a:p>
          <a:endParaRPr lang="es-MX"/>
        </a:p>
      </dgm:t>
    </dgm:pt>
    <dgm:pt modelId="{E329DDCA-46DB-4ACF-A865-6CC825D33EF8}" type="sibTrans" cxnId="{904B73EC-0C9D-4B64-8F24-187509FCA025}">
      <dgm:prSet/>
      <dgm:spPr/>
      <dgm:t>
        <a:bodyPr/>
        <a:lstStyle/>
        <a:p>
          <a:endParaRPr lang="es-MX"/>
        </a:p>
      </dgm:t>
    </dgm:pt>
    <dgm:pt modelId="{FC7B54EB-3175-425D-B5DE-1821A418F0E2}">
      <dgm:prSet phldrT="[Texto]"/>
      <dgm:spPr/>
      <dgm:t>
        <a:bodyPr/>
        <a:lstStyle/>
        <a:p>
          <a:r>
            <a:rPr lang="es-ES" dirty="0" smtClean="0"/>
            <a:t>Después de un traumatismo abierto, herida penetrante, herida postquirúrgica infectada, tras el implante de una prótesis</a:t>
          </a:r>
          <a:endParaRPr lang="es-MX" dirty="0"/>
        </a:p>
      </dgm:t>
    </dgm:pt>
    <dgm:pt modelId="{6CBF5C94-BED7-4781-BBDD-E4B07EB76F11}" type="parTrans" cxnId="{20A08E71-AADF-4AB2-B219-0D3577C8C67A}">
      <dgm:prSet/>
      <dgm:spPr/>
      <dgm:t>
        <a:bodyPr/>
        <a:lstStyle/>
        <a:p>
          <a:endParaRPr lang="es-MX"/>
        </a:p>
      </dgm:t>
    </dgm:pt>
    <dgm:pt modelId="{998DAF2A-32F4-47B2-8A24-2E42E86406D8}" type="sibTrans" cxnId="{20A08E71-AADF-4AB2-B219-0D3577C8C67A}">
      <dgm:prSet/>
      <dgm:spPr/>
      <dgm:t>
        <a:bodyPr/>
        <a:lstStyle/>
        <a:p>
          <a:endParaRPr lang="es-MX"/>
        </a:p>
      </dgm:t>
    </dgm:pt>
    <dgm:pt modelId="{FAF105D7-59AC-4AA3-82EE-5C7BF43191A9}">
      <dgm:prSet phldrT="[Texto]"/>
      <dgm:spPr/>
      <dgm:t>
        <a:bodyPr/>
        <a:lstStyle/>
        <a:p>
          <a:r>
            <a:rPr lang="es-ES" dirty="0" smtClean="0"/>
            <a:t>Forma menos frecuente  de presentación en los niños.</a:t>
          </a:r>
          <a:endParaRPr lang="es-MX" dirty="0"/>
        </a:p>
      </dgm:t>
    </dgm:pt>
    <dgm:pt modelId="{05492EE5-E956-4960-88A7-D7DBA8C25478}" type="parTrans" cxnId="{EF16D334-F086-46F4-A5D4-007817D33FAE}">
      <dgm:prSet/>
      <dgm:spPr/>
      <dgm:t>
        <a:bodyPr/>
        <a:lstStyle/>
        <a:p>
          <a:endParaRPr lang="es-MX"/>
        </a:p>
      </dgm:t>
    </dgm:pt>
    <dgm:pt modelId="{9CE0C196-BC95-459A-948A-F64718E7C8F6}" type="sibTrans" cxnId="{EF16D334-F086-46F4-A5D4-007817D33FAE}">
      <dgm:prSet/>
      <dgm:spPr/>
      <dgm:t>
        <a:bodyPr/>
        <a:lstStyle/>
        <a:p>
          <a:endParaRPr lang="es-MX"/>
        </a:p>
      </dgm:t>
    </dgm:pt>
    <dgm:pt modelId="{6E6F757F-1AF1-4ABB-9207-B54CE01D3A88}">
      <dgm:prSet phldrT="[Texto]" custT="1"/>
      <dgm:spPr/>
      <dgm:t>
        <a:bodyPr/>
        <a:lstStyle/>
        <a:p>
          <a:endParaRPr lang="es-ES" sz="1400" b="0" dirty="0" smtClean="0">
            <a:latin typeface="Arial" pitchFamily="34" charset="0"/>
            <a:cs typeface="Arial" pitchFamily="34" charset="0"/>
          </a:endParaRPr>
        </a:p>
        <a:p>
          <a:r>
            <a:rPr lang="es-ES" sz="1400" b="0" dirty="0" smtClean="0">
              <a:latin typeface="Arial" pitchFamily="34" charset="0"/>
              <a:cs typeface="Arial" pitchFamily="34" charset="0"/>
            </a:rPr>
            <a:t>Osteomielitis secundaria a insuficiencia vascular</a:t>
          </a:r>
          <a:endParaRPr lang="es-MX" sz="1400" b="0" dirty="0">
            <a:latin typeface="Arial" pitchFamily="34" charset="0"/>
            <a:cs typeface="Arial" pitchFamily="34" charset="0"/>
          </a:endParaRPr>
        </a:p>
      </dgm:t>
    </dgm:pt>
    <dgm:pt modelId="{28F8258B-6667-4E64-B806-88994B6F29A2}" type="parTrans" cxnId="{EC677BD0-1B0F-4D58-AEBE-83EB62D040A3}">
      <dgm:prSet/>
      <dgm:spPr/>
      <dgm:t>
        <a:bodyPr/>
        <a:lstStyle/>
        <a:p>
          <a:endParaRPr lang="es-MX"/>
        </a:p>
      </dgm:t>
    </dgm:pt>
    <dgm:pt modelId="{82A72A09-5DCD-451F-90ED-40CE55D322C8}" type="sibTrans" cxnId="{EC677BD0-1B0F-4D58-AEBE-83EB62D040A3}">
      <dgm:prSet/>
      <dgm:spPr/>
      <dgm:t>
        <a:bodyPr/>
        <a:lstStyle/>
        <a:p>
          <a:endParaRPr lang="es-MX"/>
        </a:p>
      </dgm:t>
    </dgm:pt>
    <dgm:pt modelId="{F2472877-4957-485A-A5D7-EBE5E61B792A}">
      <dgm:prSet phldrT="[Texto]"/>
      <dgm:spPr/>
      <dgm:t>
        <a:bodyPr/>
        <a:lstStyle/>
        <a:p>
          <a:r>
            <a:rPr lang="es-ES" dirty="0" smtClean="0"/>
            <a:t>Proceso muy raro en la infancia. </a:t>
          </a:r>
          <a:endParaRPr lang="es-MX" dirty="0"/>
        </a:p>
      </dgm:t>
    </dgm:pt>
    <dgm:pt modelId="{7491A556-D33E-4E2C-9E9E-0A6A0A6625DF}" type="parTrans" cxnId="{FE01AC97-289A-4ED9-8D8B-EF1450A2F8B2}">
      <dgm:prSet/>
      <dgm:spPr/>
      <dgm:t>
        <a:bodyPr/>
        <a:lstStyle/>
        <a:p>
          <a:endParaRPr lang="es-MX"/>
        </a:p>
      </dgm:t>
    </dgm:pt>
    <dgm:pt modelId="{DDEBD977-064E-4DE8-BF28-EA135B6B6052}" type="sibTrans" cxnId="{FE01AC97-289A-4ED9-8D8B-EF1450A2F8B2}">
      <dgm:prSet/>
      <dgm:spPr/>
      <dgm:t>
        <a:bodyPr/>
        <a:lstStyle/>
        <a:p>
          <a:endParaRPr lang="es-MX"/>
        </a:p>
      </dgm:t>
    </dgm:pt>
    <dgm:pt modelId="{B6F373B4-8F57-4ABF-B506-720A6A59E55D}">
      <dgm:prSet phldrT="[Texto]"/>
      <dgm:spPr/>
      <dgm:t>
        <a:bodyPr/>
        <a:lstStyle/>
        <a:p>
          <a:r>
            <a:rPr lang="es-ES" dirty="0" smtClean="0"/>
            <a:t>Secundario a una infección subyacente como celulitis.</a:t>
          </a:r>
          <a:endParaRPr lang="es-MX" dirty="0"/>
        </a:p>
      </dgm:t>
    </dgm:pt>
    <dgm:pt modelId="{4AAFB841-8028-45BC-8A19-AC5B25CA52BB}" type="parTrans" cxnId="{F3A661AD-83E4-449C-BA5A-3A1363637008}">
      <dgm:prSet/>
      <dgm:spPr/>
      <dgm:t>
        <a:bodyPr/>
        <a:lstStyle/>
        <a:p>
          <a:endParaRPr lang="es-MX"/>
        </a:p>
      </dgm:t>
    </dgm:pt>
    <dgm:pt modelId="{7620BDF7-238A-47F2-99EF-9C6926D89FA1}" type="sibTrans" cxnId="{F3A661AD-83E4-449C-BA5A-3A1363637008}">
      <dgm:prSet/>
      <dgm:spPr/>
      <dgm:t>
        <a:bodyPr/>
        <a:lstStyle/>
        <a:p>
          <a:endParaRPr lang="es-MX"/>
        </a:p>
      </dgm:t>
    </dgm:pt>
    <dgm:pt modelId="{BE3C82EB-8FF0-46A0-B9EB-8DA6F32F8518}" type="pres">
      <dgm:prSet presAssocID="{1FBE8F23-3CD4-41F3-B0A5-09FC994515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085597-37EE-4452-BEBA-36CD74FABF0D}" type="pres">
      <dgm:prSet presAssocID="{E2907A76-86D2-4A45-B3E9-4F31A2EA18BB}" presName="composite" presStyleCnt="0"/>
      <dgm:spPr/>
    </dgm:pt>
    <dgm:pt modelId="{8734B937-425F-488F-9173-D8DAC55B7782}" type="pres">
      <dgm:prSet presAssocID="{E2907A76-86D2-4A45-B3E9-4F31A2EA18BB}" presName="parentText" presStyleLbl="alignNode1" presStyleIdx="0" presStyleCnt="3" custLinFactNeighborX="-3803" custLinFactNeighborY="-322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2EF8A0-A18B-4147-A731-C2EF92B2EA11}" type="pres">
      <dgm:prSet presAssocID="{E2907A76-86D2-4A45-B3E9-4F31A2EA18B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056D9D-71A5-4883-AAD7-A788D38499F2}" type="pres">
      <dgm:prSet presAssocID="{127CD2ED-A00F-4D3D-9CC3-7E71B5345473}" presName="sp" presStyleCnt="0"/>
      <dgm:spPr/>
    </dgm:pt>
    <dgm:pt modelId="{8D0AEDB3-28D3-4AA8-9699-ED65F634695D}" type="pres">
      <dgm:prSet presAssocID="{92BA2832-AA99-4A41-8271-6B8E1BB2654E}" presName="composite" presStyleCnt="0"/>
      <dgm:spPr/>
    </dgm:pt>
    <dgm:pt modelId="{60F0F17C-68EC-4F63-9DA0-344906DA6797}" type="pres">
      <dgm:prSet presAssocID="{92BA2832-AA99-4A41-8271-6B8E1BB2654E}" presName="parentText" presStyleLbl="alignNode1" presStyleIdx="1" presStyleCnt="3" custLinFactNeighborX="-3803" custLinFactNeighborY="-52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3F0937-CCAD-4CA8-8022-BDD3CDD395A6}" type="pres">
      <dgm:prSet presAssocID="{92BA2832-AA99-4A41-8271-6B8E1BB265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BFC0FE-6994-4DB2-B5A2-E01C496B0792}" type="pres">
      <dgm:prSet presAssocID="{E329DDCA-46DB-4ACF-A865-6CC825D33EF8}" presName="sp" presStyleCnt="0"/>
      <dgm:spPr/>
    </dgm:pt>
    <dgm:pt modelId="{FEE00068-A102-4E06-A26A-38D7926D83EF}" type="pres">
      <dgm:prSet presAssocID="{6E6F757F-1AF1-4ABB-9207-B54CE01D3A88}" presName="composite" presStyleCnt="0"/>
      <dgm:spPr/>
    </dgm:pt>
    <dgm:pt modelId="{3FD46BE9-1A38-4CE1-B44B-914745AFA792}" type="pres">
      <dgm:prSet presAssocID="{6E6F757F-1AF1-4ABB-9207-B54CE01D3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82F0FA-64E9-4211-89CA-7772F14D48F0}" type="pres">
      <dgm:prSet presAssocID="{6E6F757F-1AF1-4ABB-9207-B54CE01D3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7B8CED-94CD-4719-80DF-B15640A995CC}" type="presOf" srcId="{F2472877-4957-485A-A5D7-EBE5E61B792A}" destId="{3682F0FA-64E9-4211-89CA-7772F14D48F0}" srcOrd="0" destOrd="0" presId="urn:microsoft.com/office/officeart/2005/8/layout/chevron2"/>
    <dgm:cxn modelId="{78C2FF69-F874-476D-8EDB-C1C1C1C5FAAE}" type="presOf" srcId="{1FBE8F23-3CD4-41F3-B0A5-09FC994515AE}" destId="{BE3C82EB-8FF0-46A0-B9EB-8DA6F32F8518}" srcOrd="0" destOrd="0" presId="urn:microsoft.com/office/officeart/2005/8/layout/chevron2"/>
    <dgm:cxn modelId="{90FA065B-21DE-4FBA-9D22-C522ACA6F5FD}" srcId="{1FBE8F23-3CD4-41F3-B0A5-09FC994515AE}" destId="{E2907A76-86D2-4A45-B3E9-4F31A2EA18BB}" srcOrd="0" destOrd="0" parTransId="{A2154F18-EDE7-4EE7-AE12-16AF8511203E}" sibTransId="{127CD2ED-A00F-4D3D-9CC3-7E71B5345473}"/>
    <dgm:cxn modelId="{E9209168-4086-43CE-9AA4-B5F4E3E359E3}" type="presOf" srcId="{FC7B54EB-3175-425D-B5DE-1821A418F0E2}" destId="{453F0937-CCAD-4CA8-8022-BDD3CDD395A6}" srcOrd="0" destOrd="0" presId="urn:microsoft.com/office/officeart/2005/8/layout/chevron2"/>
    <dgm:cxn modelId="{47C4DC42-9B6D-47D7-A340-9E26A4DC0A11}" type="presOf" srcId="{E2907A76-86D2-4A45-B3E9-4F31A2EA18BB}" destId="{8734B937-425F-488F-9173-D8DAC55B7782}" srcOrd="0" destOrd="0" presId="urn:microsoft.com/office/officeart/2005/8/layout/chevron2"/>
    <dgm:cxn modelId="{904B73EC-0C9D-4B64-8F24-187509FCA025}" srcId="{1FBE8F23-3CD4-41F3-B0A5-09FC994515AE}" destId="{92BA2832-AA99-4A41-8271-6B8E1BB2654E}" srcOrd="1" destOrd="0" parTransId="{3CF450EB-E153-4A3C-A7C6-76683EB81476}" sibTransId="{E329DDCA-46DB-4ACF-A865-6CC825D33EF8}"/>
    <dgm:cxn modelId="{FE01AC97-289A-4ED9-8D8B-EF1450A2F8B2}" srcId="{6E6F757F-1AF1-4ABB-9207-B54CE01D3A88}" destId="{F2472877-4957-485A-A5D7-EBE5E61B792A}" srcOrd="0" destOrd="0" parTransId="{7491A556-D33E-4E2C-9E9E-0A6A0A6625DF}" sibTransId="{DDEBD977-064E-4DE8-BF28-EA135B6B6052}"/>
    <dgm:cxn modelId="{358F6040-56E9-4705-AAD9-15362E054CA6}" type="presOf" srcId="{B6F373B4-8F57-4ABF-B506-720A6A59E55D}" destId="{453F0937-CCAD-4CA8-8022-BDD3CDD395A6}" srcOrd="0" destOrd="1" presId="urn:microsoft.com/office/officeart/2005/8/layout/chevron2"/>
    <dgm:cxn modelId="{343B30D4-B087-45D0-8248-A1F1EB2F854E}" type="presOf" srcId="{FAF105D7-59AC-4AA3-82EE-5C7BF43191A9}" destId="{453F0937-CCAD-4CA8-8022-BDD3CDD395A6}" srcOrd="0" destOrd="2" presId="urn:microsoft.com/office/officeart/2005/8/layout/chevron2"/>
    <dgm:cxn modelId="{9C876448-AFFF-496D-ADD2-25A4155A5A1B}" srcId="{E2907A76-86D2-4A45-B3E9-4F31A2EA18BB}" destId="{EDFE7032-029F-4778-9FCC-F675A0DA7C7C}" srcOrd="0" destOrd="0" parTransId="{DF58C37A-AB12-49BC-A56C-AE7D3728D1A4}" sibTransId="{2B2352D9-04A3-41AC-801B-E80F3A96FF18}"/>
    <dgm:cxn modelId="{EE5AFE37-3188-41DF-A5D1-0371E747BED5}" type="presOf" srcId="{EDFE7032-029F-4778-9FCC-F675A0DA7C7C}" destId="{5A2EF8A0-A18B-4147-A731-C2EF92B2EA11}" srcOrd="0" destOrd="0" presId="urn:microsoft.com/office/officeart/2005/8/layout/chevron2"/>
    <dgm:cxn modelId="{FEE1402B-9ADA-4E87-BF53-38F9E3D721F3}" type="presOf" srcId="{6E6F757F-1AF1-4ABB-9207-B54CE01D3A88}" destId="{3FD46BE9-1A38-4CE1-B44B-914745AFA792}" srcOrd="0" destOrd="0" presId="urn:microsoft.com/office/officeart/2005/8/layout/chevron2"/>
    <dgm:cxn modelId="{F3A661AD-83E4-449C-BA5A-3A1363637008}" srcId="{92BA2832-AA99-4A41-8271-6B8E1BB2654E}" destId="{B6F373B4-8F57-4ABF-B506-720A6A59E55D}" srcOrd="1" destOrd="0" parTransId="{4AAFB841-8028-45BC-8A19-AC5B25CA52BB}" sibTransId="{7620BDF7-238A-47F2-99EF-9C6926D89FA1}"/>
    <dgm:cxn modelId="{A6981D51-96B4-47B6-86B7-E2FC947D9DDB}" type="presOf" srcId="{92BA2832-AA99-4A41-8271-6B8E1BB2654E}" destId="{60F0F17C-68EC-4F63-9DA0-344906DA6797}" srcOrd="0" destOrd="0" presId="urn:microsoft.com/office/officeart/2005/8/layout/chevron2"/>
    <dgm:cxn modelId="{EC677BD0-1B0F-4D58-AEBE-83EB62D040A3}" srcId="{1FBE8F23-3CD4-41F3-B0A5-09FC994515AE}" destId="{6E6F757F-1AF1-4ABB-9207-B54CE01D3A88}" srcOrd="2" destOrd="0" parTransId="{28F8258B-6667-4E64-B806-88994B6F29A2}" sibTransId="{82A72A09-5DCD-451F-90ED-40CE55D322C8}"/>
    <dgm:cxn modelId="{20A08E71-AADF-4AB2-B219-0D3577C8C67A}" srcId="{92BA2832-AA99-4A41-8271-6B8E1BB2654E}" destId="{FC7B54EB-3175-425D-B5DE-1821A418F0E2}" srcOrd="0" destOrd="0" parTransId="{6CBF5C94-BED7-4781-BBDD-E4B07EB76F11}" sibTransId="{998DAF2A-32F4-47B2-8A24-2E42E86406D8}"/>
    <dgm:cxn modelId="{EF16D334-F086-46F4-A5D4-007817D33FAE}" srcId="{92BA2832-AA99-4A41-8271-6B8E1BB2654E}" destId="{FAF105D7-59AC-4AA3-82EE-5C7BF43191A9}" srcOrd="2" destOrd="0" parTransId="{05492EE5-E956-4960-88A7-D7DBA8C25478}" sibTransId="{9CE0C196-BC95-459A-948A-F64718E7C8F6}"/>
    <dgm:cxn modelId="{671808F0-D2DA-479F-8F08-0BCCE999BCD7}" type="presParOf" srcId="{BE3C82EB-8FF0-46A0-B9EB-8DA6F32F8518}" destId="{CC085597-37EE-4452-BEBA-36CD74FABF0D}" srcOrd="0" destOrd="0" presId="urn:microsoft.com/office/officeart/2005/8/layout/chevron2"/>
    <dgm:cxn modelId="{EAC3210A-9113-4725-84F4-BF1D6EBA310B}" type="presParOf" srcId="{CC085597-37EE-4452-BEBA-36CD74FABF0D}" destId="{8734B937-425F-488F-9173-D8DAC55B7782}" srcOrd="0" destOrd="0" presId="urn:microsoft.com/office/officeart/2005/8/layout/chevron2"/>
    <dgm:cxn modelId="{F8141924-DA05-4FB6-8D90-2B8FABB1D1E4}" type="presParOf" srcId="{CC085597-37EE-4452-BEBA-36CD74FABF0D}" destId="{5A2EF8A0-A18B-4147-A731-C2EF92B2EA11}" srcOrd="1" destOrd="0" presId="urn:microsoft.com/office/officeart/2005/8/layout/chevron2"/>
    <dgm:cxn modelId="{5820A866-EC10-4958-8B19-125EF0840715}" type="presParOf" srcId="{BE3C82EB-8FF0-46A0-B9EB-8DA6F32F8518}" destId="{73056D9D-71A5-4883-AAD7-A788D38499F2}" srcOrd="1" destOrd="0" presId="urn:microsoft.com/office/officeart/2005/8/layout/chevron2"/>
    <dgm:cxn modelId="{C2900424-AD97-4AB6-B9A4-E69DFE4A5C0C}" type="presParOf" srcId="{BE3C82EB-8FF0-46A0-B9EB-8DA6F32F8518}" destId="{8D0AEDB3-28D3-4AA8-9699-ED65F634695D}" srcOrd="2" destOrd="0" presId="urn:microsoft.com/office/officeart/2005/8/layout/chevron2"/>
    <dgm:cxn modelId="{EF3C9841-22A1-44E1-A11E-AF7BA62CB427}" type="presParOf" srcId="{8D0AEDB3-28D3-4AA8-9699-ED65F634695D}" destId="{60F0F17C-68EC-4F63-9DA0-344906DA6797}" srcOrd="0" destOrd="0" presId="urn:microsoft.com/office/officeart/2005/8/layout/chevron2"/>
    <dgm:cxn modelId="{909CBCD7-B399-4E8A-8846-ECE365DC8581}" type="presParOf" srcId="{8D0AEDB3-28D3-4AA8-9699-ED65F634695D}" destId="{453F0937-CCAD-4CA8-8022-BDD3CDD395A6}" srcOrd="1" destOrd="0" presId="urn:microsoft.com/office/officeart/2005/8/layout/chevron2"/>
    <dgm:cxn modelId="{2938D704-BC18-4D06-B4E0-2F0D71F2AA75}" type="presParOf" srcId="{BE3C82EB-8FF0-46A0-B9EB-8DA6F32F8518}" destId="{93BFC0FE-6994-4DB2-B5A2-E01C496B0792}" srcOrd="3" destOrd="0" presId="urn:microsoft.com/office/officeart/2005/8/layout/chevron2"/>
    <dgm:cxn modelId="{558CFD5E-9055-464F-BDA8-8FCDCCCD6ADB}" type="presParOf" srcId="{BE3C82EB-8FF0-46A0-B9EB-8DA6F32F8518}" destId="{FEE00068-A102-4E06-A26A-38D7926D83EF}" srcOrd="4" destOrd="0" presId="urn:microsoft.com/office/officeart/2005/8/layout/chevron2"/>
    <dgm:cxn modelId="{EEA01AA6-A5FE-48AB-9B36-B3C77D6484BC}" type="presParOf" srcId="{FEE00068-A102-4E06-A26A-38D7926D83EF}" destId="{3FD46BE9-1A38-4CE1-B44B-914745AFA792}" srcOrd="0" destOrd="0" presId="urn:microsoft.com/office/officeart/2005/8/layout/chevron2"/>
    <dgm:cxn modelId="{9E84B709-F0D4-45DC-9772-B429500BAF33}" type="presParOf" srcId="{FEE00068-A102-4E06-A26A-38D7926D83EF}" destId="{3682F0FA-64E9-4211-89CA-7772F14D48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4B937-425F-488F-9173-D8DAC55B7782}">
      <dsp:nvSpPr>
        <dsp:cNvPr id="0" name=""/>
        <dsp:cNvSpPr/>
      </dsp:nvSpPr>
      <dsp:spPr>
        <a:xfrm rot="5400000">
          <a:off x="-267210" y="267210"/>
          <a:ext cx="1781406" cy="124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Arial" pitchFamily="34" charset="0"/>
              <a:cs typeface="Arial" pitchFamily="34" charset="0"/>
            </a:rPr>
            <a:t>Osteomielitis aguda hematógena.</a:t>
          </a:r>
          <a:endParaRPr lang="es-MX" sz="14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623491"/>
        <a:ext cx="1246984" cy="534422"/>
      </dsp:txXfrm>
    </dsp:sp>
    <dsp:sp modelId="{5A2EF8A0-A18B-4147-A731-C2EF92B2EA11}">
      <dsp:nvSpPr>
        <dsp:cNvPr id="0" name=""/>
        <dsp:cNvSpPr/>
      </dsp:nvSpPr>
      <dsp:spPr>
        <a:xfrm rot="5400000">
          <a:off x="4076678" y="-2825466"/>
          <a:ext cx="1158522" cy="68179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Mas frecuente de presentación en la infancia.</a:t>
          </a:r>
          <a:endParaRPr lang="es-MX" sz="1600" kern="1200" dirty="0"/>
        </a:p>
      </dsp:txBody>
      <dsp:txXfrm rot="-5400000">
        <a:off x="1246984" y="60782"/>
        <a:ext cx="6761357" cy="1045414"/>
      </dsp:txXfrm>
    </dsp:sp>
    <dsp:sp modelId="{60F0F17C-68EC-4F63-9DA0-344906DA6797}">
      <dsp:nvSpPr>
        <dsp:cNvPr id="0" name=""/>
        <dsp:cNvSpPr/>
      </dsp:nvSpPr>
      <dsp:spPr>
        <a:xfrm rot="5400000">
          <a:off x="-267210" y="1851378"/>
          <a:ext cx="1781406" cy="124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Osteomielitis secundaria a un foco contiguo de infección.</a:t>
          </a:r>
          <a:endParaRPr lang="es-MX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07659"/>
        <a:ext cx="1246984" cy="534422"/>
      </dsp:txXfrm>
    </dsp:sp>
    <dsp:sp modelId="{453F0937-CCAD-4CA8-8022-BDD3CDD395A6}">
      <dsp:nvSpPr>
        <dsp:cNvPr id="0" name=""/>
        <dsp:cNvSpPr/>
      </dsp:nvSpPr>
      <dsp:spPr>
        <a:xfrm rot="5400000">
          <a:off x="4076983" y="-1236425"/>
          <a:ext cx="1157914" cy="68179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Después de un traumatismo abierto, herida penetrante, herida postquirúrgica infectada, tras el implante de una prótesis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Secundario a una infección subyacente como celulitis.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Forma menos frecuente  de presentación en los niños.</a:t>
          </a:r>
          <a:endParaRPr lang="es-MX" sz="1600" kern="1200" dirty="0"/>
        </a:p>
      </dsp:txBody>
      <dsp:txXfrm rot="-5400000">
        <a:off x="1246985" y="1650098"/>
        <a:ext cx="6761386" cy="1044864"/>
      </dsp:txXfrm>
    </dsp:sp>
    <dsp:sp modelId="{3FD46BE9-1A38-4CE1-B44B-914745AFA792}">
      <dsp:nvSpPr>
        <dsp:cNvPr id="0" name=""/>
        <dsp:cNvSpPr/>
      </dsp:nvSpPr>
      <dsp:spPr>
        <a:xfrm rot="5400000">
          <a:off x="-267210" y="3450129"/>
          <a:ext cx="1781406" cy="124698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Arial" pitchFamily="34" charset="0"/>
              <a:cs typeface="Arial" pitchFamily="34" charset="0"/>
            </a:rPr>
            <a:t>Osteomielitis secundaria a insuficiencia vascular</a:t>
          </a:r>
          <a:endParaRPr lang="es-MX" sz="14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06410"/>
        <a:ext cx="1246984" cy="534422"/>
      </dsp:txXfrm>
    </dsp:sp>
    <dsp:sp modelId="{3682F0FA-64E9-4211-89CA-7772F14D48F0}">
      <dsp:nvSpPr>
        <dsp:cNvPr id="0" name=""/>
        <dsp:cNvSpPr/>
      </dsp:nvSpPr>
      <dsp:spPr>
        <a:xfrm rot="5400000">
          <a:off x="4076983" y="352920"/>
          <a:ext cx="1157914" cy="68179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Proceso muy raro en la infancia. </a:t>
          </a:r>
          <a:endParaRPr lang="es-MX" sz="1600" kern="1200" dirty="0"/>
        </a:p>
      </dsp:txBody>
      <dsp:txXfrm rot="-5400000">
        <a:off x="1246985" y="3239444"/>
        <a:ext cx="6761386" cy="104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graphic.com/pdfs/revmedcoscen/rmc-2015/rmc152v.pdf" TargetMode="External"/><Relationship Id="rId2" Type="http://schemas.openxmlformats.org/officeDocument/2006/relationships/hyperlink" Target="https://www.aeped.es/sites/default/files/documentos/osteomielitis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s.slideshare.net/Javmedicina/osteomielitis-en-imagenes" TargetMode="External"/><Relationship Id="rId4" Type="http://schemas.openxmlformats.org/officeDocument/2006/relationships/hyperlink" Target="https://www.slideshare.net/magaibarra/osteomielitis-575683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27784" y="58559"/>
            <a:ext cx="628982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>
              <a:buNone/>
            </a:pPr>
            <a:r>
              <a:rPr lang="es-ES" sz="32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Arial"/>
              </a:rPr>
              <a:t>Universidad autónoma de Sinaloa</a:t>
            </a:r>
          </a:p>
          <a:p>
            <a:pPr algn="ctr" defTabSz="914400">
              <a:buNone/>
            </a:pPr>
            <a:r>
              <a:rPr lang="es-ES" sz="3200" b="1" i="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Arial"/>
              </a:rPr>
              <a:t>Facultad de Medicina</a:t>
            </a:r>
          </a:p>
          <a:p>
            <a:pPr algn="ctr" defTabSz="914400">
              <a:buNone/>
            </a:pPr>
            <a:r>
              <a:rPr lang="es-ES" sz="2400" b="1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Arial"/>
              </a:rPr>
              <a:t>Lic. en Imagenologia.</a:t>
            </a:r>
            <a:endParaRPr lang="es-ES" sz="2400" b="1" i="1" dirty="0">
              <a:solidFill>
                <a:srgbClr val="F79646">
                  <a:lumMod val="75000"/>
                </a:srgbClr>
              </a:solidFill>
              <a:latin typeface="Calibri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4"/>
          <a:stretch/>
        </p:blipFill>
        <p:spPr>
          <a:xfrm>
            <a:off x="961012" y="1348162"/>
            <a:ext cx="2353562" cy="3520998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655653" y="2508730"/>
            <a:ext cx="4539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spcAft>
                <a:spcPts val="1200"/>
              </a:spcAft>
              <a:buNone/>
            </a:pPr>
            <a:r>
              <a:rPr lang="es-ES" sz="4800" dirty="0" smtClean="0">
                <a:solidFill>
                  <a:schemeClr val="bg1"/>
                </a:solidFill>
                <a:latin typeface="Britannic Bold" pitchFamily="34" charset="0"/>
                <a:cs typeface="Arial"/>
              </a:rPr>
              <a:t>¡OSTEOMIELITIS!</a:t>
            </a:r>
            <a:endParaRPr lang="es-ES" sz="4800" b="0" i="0" dirty="0" smtClean="0">
              <a:solidFill>
                <a:schemeClr val="bg1"/>
              </a:solidFill>
              <a:latin typeface="Britannic Bold" pitchFamily="34" charset="0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2416" y="6150740"/>
            <a:ext cx="85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Alumna:</a:t>
            </a:r>
            <a:r>
              <a:rPr lang="es-ES" dirty="0" smtClean="0"/>
              <a:t> Vidales Sánchez Bertha </a:t>
            </a:r>
            <a:r>
              <a:rPr lang="es-ES" dirty="0" err="1" smtClean="0"/>
              <a:t>Mailyn</a:t>
            </a:r>
            <a:r>
              <a:rPr lang="es-ES" dirty="0" smtClean="0"/>
              <a:t>         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Grupo</a:t>
            </a:r>
            <a:r>
              <a:rPr lang="es-ES" dirty="0" smtClean="0"/>
              <a:t>: VI-1          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20 de Abril del 2020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3815" y="251236"/>
            <a:ext cx="4172937" cy="369332"/>
          </a:xfrm>
          <a:prstGeom prst="rect">
            <a:avLst/>
          </a:prstGeom>
          <a:ln>
            <a:solidFill>
              <a:srgbClr val="C9551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Situaciones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causado por 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392" y="1548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pueden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producirse infecciones por </a:t>
            </a:r>
            <a:r>
              <a:rPr lang="es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Neisseria</a:t>
            </a:r>
            <a:r>
              <a:rPr lang="es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gonorrhoeae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>
            <a:off x="5868144" y="908720"/>
            <a:ext cx="29068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5392" y="3308791"/>
            <a:ext cx="621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niños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anemia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 células falciformes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que considerar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posibilidad de infección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aunque S.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sigue siendo la causa más frecuente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infección.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96" y="4413304"/>
            <a:ext cx="3571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5597020"/>
            <a:ext cx="3888432" cy="954107"/>
          </a:xfrm>
          <a:prstGeom prst="rect">
            <a:avLst/>
          </a:prstGeom>
          <a:ln w="9525">
            <a:solidFill>
              <a:srgbClr val="C9551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US" sz="1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US" sz="1400" b="1" dirty="0">
                <a:latin typeface="Arial" panose="020B0604020202020204" pitchFamily="34" charset="0"/>
                <a:cs typeface="Arial" panose="020B0604020202020204" pitchFamily="34" charset="0"/>
              </a:rPr>
              <a:t>niños con inmunodeficiencias </a:t>
            </a:r>
            <a:r>
              <a:rPr lang="es-US" sz="1400" dirty="0">
                <a:latin typeface="Arial" panose="020B0604020202020204" pitchFamily="34" charset="0"/>
                <a:cs typeface="Arial" panose="020B0604020202020204" pitchFamily="34" charset="0"/>
              </a:rPr>
              <a:t>o que viven en </a:t>
            </a:r>
            <a:r>
              <a:rPr lang="es-US" sz="1400" b="1" dirty="0">
                <a:latin typeface="Arial" panose="020B0604020202020204" pitchFamily="34" charset="0"/>
                <a:cs typeface="Arial" panose="020B0604020202020204" pitchFamily="34" charset="0"/>
              </a:rPr>
              <a:t>zonas endémicas</a:t>
            </a:r>
            <a:r>
              <a:rPr lang="es-US" sz="1400" dirty="0">
                <a:latin typeface="Arial" panose="020B0604020202020204" pitchFamily="34" charset="0"/>
                <a:cs typeface="Arial" panose="020B0604020202020204" pitchFamily="34" charset="0"/>
              </a:rPr>
              <a:t>, pueden </a:t>
            </a:r>
            <a:r>
              <a:rPr lang="es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producirse osteomielitis por </a:t>
            </a:r>
            <a:r>
              <a:rPr lang="es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hongos</a:t>
            </a:r>
            <a:r>
              <a:rPr lang="es-US" sz="1400" i="1" dirty="0">
                <a:latin typeface="Arial" panose="020B0604020202020204" pitchFamily="34" charset="0"/>
                <a:cs typeface="Arial" panose="020B0604020202020204" pitchFamily="34" charset="0"/>
              </a:rPr>
              <a:t>, parásitos o </a:t>
            </a:r>
            <a:r>
              <a:rPr lang="es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micobacterias</a:t>
            </a:r>
            <a:r>
              <a:rPr lang="es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7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475656" y="385500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Factores de riesgo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1732"/>
              </p:ext>
            </p:extLst>
          </p:nvPr>
        </p:nvGraphicFramePr>
        <p:xfrm>
          <a:off x="971600" y="1484784"/>
          <a:ext cx="7776864" cy="4592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FACTORES DE RIESGO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MICROORGANISMOS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smtClean="0"/>
                        <a:t>Herida penetrante en el pie</a:t>
                      </a:r>
                      <a:r>
                        <a:rPr lang="es-US" baseline="0" dirty="0" smtClean="0"/>
                        <a:t> (atravesando las zapatillas de deporte)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 smtClean="0"/>
                        <a:t>Pseudomonas</a:t>
                      </a:r>
                      <a:r>
                        <a:rPr lang="es-US" dirty="0" smtClean="0"/>
                        <a:t>,</a:t>
                      </a:r>
                      <a:r>
                        <a:rPr lang="es-US" baseline="0" dirty="0" smtClean="0"/>
                        <a:t> </a:t>
                      </a:r>
                      <a:r>
                        <a:rPr lang="es-US" baseline="0" dirty="0" err="1" smtClean="0"/>
                        <a:t>Staphylococcus</a:t>
                      </a:r>
                      <a:r>
                        <a:rPr lang="es-US" baseline="0" dirty="0" smtClean="0"/>
                        <a:t> </a:t>
                      </a:r>
                      <a:r>
                        <a:rPr lang="es-US" baseline="0" dirty="0" err="1" smtClean="0"/>
                        <a:t>aureus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smtClean="0"/>
                        <a:t>Sinusitis, mastoiditis,</a:t>
                      </a:r>
                      <a:r>
                        <a:rPr lang="es-US" baseline="0" dirty="0" smtClean="0"/>
                        <a:t> abscesos dentarios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Anaerobios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smtClean="0"/>
                        <a:t>Contacto con cachorros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 smtClean="0"/>
                        <a:t>Bartonella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err="1" smtClean="0"/>
                        <a:t>Exposicion</a:t>
                      </a:r>
                      <a:r>
                        <a:rPr lang="es-US" dirty="0" smtClean="0"/>
                        <a:t> a animales</a:t>
                      </a:r>
                      <a:r>
                        <a:rPr lang="es-US" baseline="0" dirty="0" smtClean="0"/>
                        <a:t> de granjas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 smtClean="0"/>
                        <a:t>Coxiella</a:t>
                      </a:r>
                      <a:r>
                        <a:rPr lang="es-US" dirty="0" smtClean="0"/>
                        <a:t> </a:t>
                      </a:r>
                      <a:r>
                        <a:rPr lang="es-US" dirty="0" err="1" smtClean="0"/>
                        <a:t>burnetti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smtClean="0"/>
                        <a:t>Anemia </a:t>
                      </a:r>
                      <a:r>
                        <a:rPr lang="es-US" dirty="0" err="1" smtClean="0"/>
                        <a:t>drepanocitica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smtClean="0"/>
                        <a:t>Salmonella, </a:t>
                      </a:r>
                      <a:r>
                        <a:rPr lang="es-US" dirty="0" err="1" smtClean="0"/>
                        <a:t>Staphylococcus</a:t>
                      </a:r>
                      <a:r>
                        <a:rPr lang="es-US" dirty="0" smtClean="0"/>
                        <a:t> </a:t>
                      </a:r>
                      <a:r>
                        <a:rPr lang="es-US" dirty="0" err="1" smtClean="0"/>
                        <a:t>aureus</a:t>
                      </a:r>
                      <a:endParaRPr lang="es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smtClean="0"/>
                        <a:t>Enfermedad granulomatosa </a:t>
                      </a:r>
                      <a:r>
                        <a:rPr lang="es-US" dirty="0" err="1" smtClean="0"/>
                        <a:t>cronica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 smtClean="0"/>
                        <a:t>Staphyloccus</a:t>
                      </a:r>
                      <a:r>
                        <a:rPr lang="es-US" baseline="0" dirty="0" smtClean="0"/>
                        <a:t> </a:t>
                      </a:r>
                      <a:r>
                        <a:rPr lang="es-US" baseline="0" dirty="0" err="1" smtClean="0"/>
                        <a:t>aureus</a:t>
                      </a:r>
                      <a:r>
                        <a:rPr lang="es-US" baseline="0" dirty="0" smtClean="0"/>
                        <a:t>, Aspergillus, </a:t>
                      </a:r>
                      <a:r>
                        <a:rPr lang="es-US" baseline="0" dirty="0" err="1" smtClean="0"/>
                        <a:t>Serratia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US" dirty="0" err="1" smtClean="0"/>
                        <a:t>Viajeross</a:t>
                      </a:r>
                      <a:r>
                        <a:rPr lang="es-US" dirty="0" smtClean="0"/>
                        <a:t> a zonas </a:t>
                      </a:r>
                      <a:r>
                        <a:rPr lang="es-US" dirty="0" err="1" smtClean="0"/>
                        <a:t>endemicas</a:t>
                      </a:r>
                      <a:r>
                        <a:rPr lang="es-US" dirty="0" smtClean="0"/>
                        <a:t>, </a:t>
                      </a:r>
                      <a:r>
                        <a:rPr lang="es-US" dirty="0" err="1" smtClean="0"/>
                        <a:t>inmunocopetentes</a:t>
                      </a:r>
                      <a:r>
                        <a:rPr lang="es-US" baseline="0" dirty="0" smtClean="0"/>
                        <a:t> o inmunodeprimidos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dirty="0" err="1" smtClean="0"/>
                        <a:t>Mycobacterium</a:t>
                      </a:r>
                      <a:r>
                        <a:rPr lang="es-US" dirty="0" smtClean="0"/>
                        <a:t> tuberculosis, </a:t>
                      </a:r>
                      <a:r>
                        <a:rPr lang="es-US" dirty="0" err="1" smtClean="0"/>
                        <a:t>coccidioides</a:t>
                      </a:r>
                      <a:r>
                        <a:rPr lang="es-US" dirty="0" smtClean="0"/>
                        <a:t> </a:t>
                      </a:r>
                      <a:r>
                        <a:rPr lang="es-US" dirty="0" err="1" smtClean="0"/>
                        <a:t>immitis</a:t>
                      </a:r>
                      <a:r>
                        <a:rPr lang="es-US" dirty="0" smtClean="0"/>
                        <a:t>, </a:t>
                      </a:r>
                      <a:r>
                        <a:rPr lang="es-US" dirty="0" err="1" smtClean="0"/>
                        <a:t>blastomyces</a:t>
                      </a:r>
                      <a:r>
                        <a:rPr lang="es-US" dirty="0" smtClean="0"/>
                        <a:t>, </a:t>
                      </a:r>
                      <a:r>
                        <a:rPr lang="es-US" dirty="0" err="1" smtClean="0"/>
                        <a:t>histoplasma</a:t>
                      </a:r>
                      <a:r>
                        <a:rPr lang="es-US" baseline="0" dirty="0" smtClean="0"/>
                        <a:t> </a:t>
                      </a:r>
                      <a:r>
                        <a:rPr lang="es-US" baseline="0" dirty="0" err="1" smtClean="0"/>
                        <a:t>capsulatum</a:t>
                      </a:r>
                      <a:r>
                        <a:rPr lang="es-US" baseline="0" dirty="0" smtClean="0"/>
                        <a:t>, </a:t>
                      </a:r>
                      <a:r>
                        <a:rPr lang="es-US" baseline="0" dirty="0" err="1" smtClean="0"/>
                        <a:t>cryptococcus</a:t>
                      </a:r>
                      <a:r>
                        <a:rPr lang="es-US" baseline="0" dirty="0" smtClean="0"/>
                        <a:t> </a:t>
                      </a:r>
                      <a:r>
                        <a:rPr lang="es-US" baseline="0" dirty="0" err="1" smtClean="0"/>
                        <a:t>neoformans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90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15685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Clínica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772" y="1124744"/>
            <a:ext cx="523832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clínica de osteomielitis puede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inespecífica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lo que a veces dificulta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y retrasa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el diagnóstico, especialmente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en neonatos.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572" y="2348880"/>
            <a:ext cx="65527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síntomas más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frecuentes son:</a:t>
            </a:r>
          </a:p>
          <a:p>
            <a:pPr algn="just">
              <a:lnSpc>
                <a:spcPct val="150000"/>
              </a:lnSpc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-Fiebre</a:t>
            </a:r>
          </a:p>
          <a:p>
            <a:pPr algn="just">
              <a:lnSpc>
                <a:spcPct val="150000"/>
              </a:lnSpc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-Dolor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agudo persistente que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se va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incrementando en el miembro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afectado </a:t>
            </a:r>
          </a:p>
          <a:p>
            <a:pPr algn="just">
              <a:lnSpc>
                <a:spcPct val="150000"/>
              </a:lnSpc>
            </a:pP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-Inflamación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y enrojecimiento del tejido que está sobre el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hueso.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530" y="4795704"/>
            <a:ext cx="652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El niño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cojea o se niega 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caminar, debido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al dolor al cargar y a la movilización.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572" y="5625127"/>
            <a:ext cx="621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El lactante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presenta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irritabilidad, rechazo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del alimento, e inmovilidad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por el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dolor.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00" r="8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704">
            <a:off x="5718591" y="1015599"/>
            <a:ext cx="3461921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3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1475656" y="215685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Diagnostico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944" y="1268760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•El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de osteomielitis se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debe basar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la sospecha clínica precoz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ante los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signos y síntomas de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 previamente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descritos, buscando la confirmación con el apoyo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técnicas 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imagen.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156599"/>
            <a:ext cx="3960440" cy="923330"/>
          </a:xfrm>
          <a:prstGeom prst="rect">
            <a:avLst/>
          </a:prstGeom>
          <a:ln>
            <a:solidFill>
              <a:srgbClr val="C95515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Pruebas de laboratorio: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inespecíficas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y no siempre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están alteradas.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344" y="3444632"/>
            <a:ext cx="3223959" cy="369332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Diagnóstico microbiológico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42930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Recuento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leucocitario </a:t>
            </a: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elocidad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sedimentación</a:t>
            </a:r>
          </a:p>
          <a:p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(VSG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•Proteína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 reactiva (PCR)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4293094"/>
            <a:ext cx="4326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•Debe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intentarse obtener un diagnóstico microbiológico, que se alcanza en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el 50-80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% de los casos si se realiza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hemocultivo y cultivo de tejido óseo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40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323364"/>
            <a:ext cx="4572085" cy="400110"/>
          </a:xfrm>
          <a:prstGeom prst="rect">
            <a:avLst/>
          </a:prstGeom>
          <a:ln>
            <a:solidFill>
              <a:srgbClr val="C95515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Diagnóstico por técnicas de imagen</a:t>
            </a: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316" y="984181"/>
            <a:ext cx="2377574" cy="400110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Radiología simple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•Suele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la primera prueba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imagen que se solicita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ante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sospecha de osteomielitis. </a:t>
            </a:r>
            <a:endParaRPr lang="es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los primeros días de la infección la </a:t>
            </a:r>
            <a:r>
              <a:rPr lang="es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radiografia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puede ser normal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o tener como única alteración la inflamación de los tejidos blandos (incluso en las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primeras 48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horas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lteración del periostio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 imágenes de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osteolisis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aparecen entre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10-21 días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evolución.</a:t>
            </a:r>
          </a:p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algunos casos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los que se realiza un tratamiento muy precoz,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llegan a encontrarse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alteraciones en la radiología simple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11903" r="11132" b="25822"/>
          <a:stretch/>
        </p:blipFill>
        <p:spPr bwMode="auto">
          <a:xfrm>
            <a:off x="640911" y="4941168"/>
            <a:ext cx="342703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 t="17970" r="25437" b="17770"/>
          <a:stretch/>
        </p:blipFill>
        <p:spPr bwMode="auto">
          <a:xfrm>
            <a:off x="4019562" y="4544014"/>
            <a:ext cx="2928702" cy="21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/>
          <a:stretch/>
        </p:blipFill>
        <p:spPr bwMode="auto">
          <a:xfrm>
            <a:off x="6950305" y="4653136"/>
            <a:ext cx="215819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10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260648"/>
            <a:ext cx="6264696" cy="646331"/>
          </a:xfrm>
          <a:prstGeom prst="rect">
            <a:avLst/>
          </a:prstGeom>
          <a:ln w="9525">
            <a:solidFill>
              <a:srgbClr val="C9551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radiográficas claves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osteomielitis Hematógena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19268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Cambios óseos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no antes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7 -14 días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Destrucción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hueso trabecular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geográfico, apolillado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permeativo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Márgenes mal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definidos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adelgazamiento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cortical convexo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-Nueva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formación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ósea </a:t>
            </a:r>
            <a:r>
              <a:rPr lang="es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perióstica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Cambios líticos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escleróticos mixtos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la etapa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reparación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120" y="36668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•Los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signos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 en adulto  aparecen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cuando cerca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del 50%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del contenido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mineral óseo se ha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perdido y en niños a los 7 días.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423" y="5264040"/>
            <a:ext cx="8104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lactantes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difícil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valoración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la  extensión </a:t>
            </a:r>
            <a:r>
              <a:rPr lang="es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epifisaria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por radiología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 debido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 su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osificación;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debe evaluar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articulación adyacente para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descartar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derrame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que desplace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los planos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grasos y que nos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indique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complicación más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frecuente 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esta edad, que es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artritis séptica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45741"/>
            <a:ext cx="2736304" cy="1667435"/>
          </a:xfrm>
          <a:prstGeom prst="rect">
            <a:avLst/>
          </a:prstGeom>
          <a:noFill/>
          <a:ln w="28575">
            <a:solidFill>
              <a:srgbClr val="C95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8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620688"/>
            <a:ext cx="1353256" cy="400110"/>
          </a:xfrm>
          <a:prstGeom prst="rect">
            <a:avLst/>
          </a:prstGeom>
          <a:ln>
            <a:solidFill>
              <a:srgbClr val="C9551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Ecografía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677" y="1340768"/>
            <a:ext cx="7633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•La cronología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las lesiones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detectadas por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ecografía son: en las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primeras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48 - 72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horas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inflamación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tejidos blandos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seguido de elevación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del periostio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por el acúmulo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pequeña cantidad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líquido,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posteriormente colección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subperióstica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y, por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último, erosión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la cortical que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aparece entre las semanas 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2 y 4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evolución.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3314" name="Picture 2" descr="Osteomieliti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3E4E6"/>
              </a:clrFrom>
              <a:clrTo>
                <a:srgbClr val="E3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4" b="9265"/>
          <a:stretch/>
        </p:blipFill>
        <p:spPr bwMode="auto">
          <a:xfrm>
            <a:off x="1693627" y="3435789"/>
            <a:ext cx="6076950" cy="27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61714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 smtClean="0"/>
              <a:t>Patológico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5904148" y="61814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Normal</a:t>
            </a:r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325112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Fémur de un neonato.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65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037944" cy="25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Osteomielit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33810" r="20051" b="16192"/>
          <a:stretch/>
        </p:blipFill>
        <p:spPr bwMode="auto">
          <a:xfrm>
            <a:off x="4572000" y="1531736"/>
            <a:ext cx="3848669" cy="2281112"/>
          </a:xfrm>
          <a:prstGeom prst="rect">
            <a:avLst/>
          </a:prstGeom>
          <a:noFill/>
          <a:ln w="19050">
            <a:solidFill>
              <a:srgbClr val="C9551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66" y="31722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•En los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infantes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la fase temprana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osteomielitis 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inicialmente marcada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por la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inflamación edematosa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los tejidos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blandos más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profundos; ésta 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seguida más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tarde por un aspecto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colección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líquida </a:t>
            </a:r>
            <a:r>
              <a:rPr lang="es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subperióstica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fina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de aproximadamente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2 mm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eco-libre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que eleva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visiblemente el periostio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381284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adultos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el Ultrasonido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solamente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puede detectar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implicación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tejido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blando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asociado.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Puede detectar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características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la osteomielitis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 las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48 horas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del inicio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la infección,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mucho antes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 hacen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las radiografías convencionales.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11723" b="17264"/>
          <a:stretch/>
        </p:blipFill>
        <p:spPr bwMode="auto">
          <a:xfrm>
            <a:off x="4605613" y="2997630"/>
            <a:ext cx="425505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404664"/>
            <a:ext cx="3961341" cy="400110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Resonancia Magnética Nuclear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48478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técnica de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elección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 para el diagnóstico de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osteomielitis vertebral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pélvica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porque aporta mucha información sobre la localización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anatómica de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lesión y la presencia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abscesos que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requieran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drenaje.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596" y="3717032"/>
            <a:ext cx="3672408" cy="1200329"/>
          </a:xfrm>
          <a:prstGeom prst="rect">
            <a:avLst/>
          </a:prstGeom>
          <a:ln>
            <a:solidFill>
              <a:srgbClr val="C9551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•RMN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muy sensible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para la detección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osteomielitis del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día 3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5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posterior a la infección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04664"/>
            <a:ext cx="4158831" cy="400110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Tomografía Axial Computarizada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227687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exploración con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TAC en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los adultos pueden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exactamente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destrucción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hueso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trabecular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y cortical,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la osificación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perióstica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esclerosis y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el secuestro (porción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hueso desvitalizado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que ha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quedado parcialmente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 totalmente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aislado del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hueso sano circundante).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1233626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•Este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tiene un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papel menor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los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casos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pediátricos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debido a su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alta exposición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 la radiación.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0" t="35567" r="2838" b="7299"/>
          <a:stretch/>
        </p:blipFill>
        <p:spPr bwMode="auto">
          <a:xfrm>
            <a:off x="1475656" y="4073857"/>
            <a:ext cx="3043451" cy="2606722"/>
          </a:xfrm>
          <a:prstGeom prst="rect">
            <a:avLst/>
          </a:prstGeom>
          <a:noFill/>
          <a:ln w="28575">
            <a:solidFill>
              <a:srgbClr val="C95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 t="30482" r="4634" b="5205"/>
          <a:stretch/>
        </p:blipFill>
        <p:spPr bwMode="auto">
          <a:xfrm>
            <a:off x="5838809" y="3789712"/>
            <a:ext cx="2183643" cy="2934268"/>
          </a:xfrm>
          <a:prstGeom prst="rect">
            <a:avLst/>
          </a:prstGeom>
          <a:noFill/>
          <a:ln w="28575">
            <a:solidFill>
              <a:srgbClr val="C95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385500"/>
            <a:ext cx="6408712" cy="523220"/>
          </a:xfrm>
          <a:prstGeom prst="rect">
            <a:avLst/>
          </a:prstGeom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¿Qué es osteomielitis?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7" y="2420888"/>
            <a:ext cx="606556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•Es </a:t>
            </a:r>
            <a:r>
              <a:rPr lang="es-MX" dirty="0"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inflamación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del hueso </a:t>
            </a:r>
            <a:r>
              <a:rPr lang="es-MX" dirty="0">
                <a:latin typeface="Arial" pitchFamily="34" charset="0"/>
                <a:cs typeface="Arial" pitchFamily="34" charset="0"/>
              </a:rPr>
              <a:t>causada por una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infección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bacteriana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dirty="0">
                <a:latin typeface="Arial" pitchFamily="34" charset="0"/>
                <a:cs typeface="Arial" pitchFamily="34" charset="0"/>
              </a:rPr>
              <a:t>con menor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frecuencia por parásitos </a:t>
            </a:r>
            <a:r>
              <a:rPr lang="es-MX" dirty="0">
                <a:latin typeface="Arial" pitchFamily="34" charset="0"/>
                <a:cs typeface="Arial" pitchFamily="34" charset="0"/>
              </a:rPr>
              <a:t>o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microbacterias</a:t>
            </a:r>
            <a:r>
              <a:rPr lang="es-MX" dirty="0">
                <a:latin typeface="Arial" pitchFamily="34" charset="0"/>
                <a:cs typeface="Arial" pitchFamily="34" charset="0"/>
              </a:rPr>
              <a:t>.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Generalmente </a:t>
            </a:r>
            <a:r>
              <a:rPr lang="es-MX" dirty="0">
                <a:latin typeface="Arial" pitchFamily="34" charset="0"/>
                <a:cs typeface="Arial" pitchFamily="34" charset="0"/>
              </a:rPr>
              <a:t>en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piernas,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brazos </a:t>
            </a:r>
            <a:r>
              <a:rPr lang="es-MX" dirty="0">
                <a:latin typeface="Arial" pitchFamily="34" charset="0"/>
                <a:cs typeface="Arial" pitchFamily="34" charset="0"/>
              </a:rPr>
              <a:t>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columna vertebral</a:t>
            </a:r>
            <a:r>
              <a:rPr lang="es-MX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AutoShape 2" descr="Osteomielitis: MedlinePlus enciclopedia médica illustr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6"/>
          <a:stretch/>
        </p:blipFill>
        <p:spPr bwMode="auto">
          <a:xfrm>
            <a:off x="7109175" y="1124744"/>
            <a:ext cx="162778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6" t="19698" b="8137"/>
          <a:stretch/>
        </p:blipFill>
        <p:spPr bwMode="auto">
          <a:xfrm>
            <a:off x="6865789" y="4469769"/>
            <a:ext cx="2170707" cy="21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6" descr="Osteomielitis: MedlinePlus enciclopedia médica illustrac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4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08610"/>
            <a:ext cx="2561920" cy="400110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Gammagrafía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ósea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400" y="1484784"/>
            <a:ext cx="6363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•Los estudios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detectar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osteomielitis de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10 a 14 días antes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cambios sean visibles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radiografías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303" y="308173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•Se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realiza un rastreo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óseo de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todo el esqueleto tras la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isótopos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, siendo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el más utilizado el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tecnecio-99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831" y="4771018"/>
            <a:ext cx="8344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•Se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observa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aumento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captación del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marcador en áreas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con mayor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vascularización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 actividad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osteoblástica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hueso. En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algunas ocasiones, si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la inflamación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es muy importante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y compromete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en aporte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vascular, la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gammagrafía ósea puede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dar un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falso negativo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objetivándose como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una ‘’imagen fría’’ al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no captar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el isótopo,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principalmente en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las primeras 48 horas y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no es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útil en </a:t>
            </a:r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el diagnóstico de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Osteomielitis neonatal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Osteomielitis crónica multifocal recurrente en paciente pediátric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21983" y="308469"/>
            <a:ext cx="1914511" cy="43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44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501911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Referencias.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480" y="1599811"/>
            <a:ext cx="599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•https</a:t>
            </a:r>
            <a:r>
              <a:rPr lang="es-MX" dirty="0">
                <a:hlinkClick r:id="rId2"/>
              </a:rPr>
              <a:t>://www.aeped.es/sites/default/files/documentos/osteomielitis.pdf</a:t>
            </a:r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883480" y="2564904"/>
            <a:ext cx="599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•https</a:t>
            </a:r>
            <a:r>
              <a:rPr lang="es-MX" dirty="0">
                <a:hlinkClick r:id="rId3"/>
              </a:rPr>
              <a:t>://www.medigraphic.com/pdfs/revmedcoscen/rmc-2015/rmc152v.pdf</a:t>
            </a:r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883480" y="3645023"/>
            <a:ext cx="599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4"/>
              </a:rPr>
              <a:t>•https</a:t>
            </a:r>
            <a:r>
              <a:rPr lang="es-MX" dirty="0">
                <a:hlinkClick r:id="rId4"/>
              </a:rPr>
              <a:t>://www.slideshare.net/magaibarra/osteomielitis-57568384</a:t>
            </a:r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883480" y="4509120"/>
            <a:ext cx="599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5"/>
              </a:rPr>
              <a:t>•https</a:t>
            </a:r>
            <a:r>
              <a:rPr lang="es-MX" dirty="0">
                <a:hlinkClick r:id="rId5"/>
              </a:rPr>
              <a:t>://es.slideshare.net/Javmedicina/osteomielitis-en-imagenes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0079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76672"/>
            <a:ext cx="7848872" cy="133882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•Al momento </a:t>
            </a:r>
            <a:r>
              <a:rPr lang="es-MX" dirty="0">
                <a:latin typeface="Arial" pitchFamily="34" charset="0"/>
                <a:cs typeface="Arial" pitchFamily="34" charset="0"/>
              </a:rPr>
              <a:t>del desarrollo infantil en 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que se </a:t>
            </a:r>
            <a:r>
              <a:rPr lang="es-MX" dirty="0">
                <a:latin typeface="Arial" pitchFamily="34" charset="0"/>
                <a:cs typeface="Arial" pitchFamily="34" charset="0"/>
              </a:rPr>
              <a:t>producen las infecciones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osteoarticulares</a:t>
            </a:r>
            <a:r>
              <a:rPr lang="es-MX" dirty="0">
                <a:latin typeface="Arial" pitchFamily="34" charset="0"/>
                <a:cs typeface="Arial" pitchFamily="34" charset="0"/>
              </a:rPr>
              <a:t>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se puede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lesionar</a:t>
            </a:r>
            <a:r>
              <a:rPr lang="es-MX" dirty="0">
                <a:latin typeface="Arial" pitchFamily="34" charset="0"/>
                <a:cs typeface="Arial" pitchFamily="34" charset="0"/>
              </a:rPr>
              <a:t> tanto el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cartílago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 crecimiento </a:t>
            </a:r>
            <a:r>
              <a:rPr lang="es-MX" dirty="0">
                <a:latin typeface="Arial" pitchFamily="34" charset="0"/>
                <a:cs typeface="Arial" pitchFamily="34" charset="0"/>
              </a:rPr>
              <a:t>como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articulaciones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>
                <a:latin typeface="Arial" pitchFamily="34" charset="0"/>
                <a:cs typeface="Arial" pitchFamily="34" charset="0"/>
              </a:rPr>
              <a:t>pudiendo ser causa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secuelas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permanentes</a:t>
            </a:r>
            <a:r>
              <a:rPr lang="es-MX" dirty="0">
                <a:latin typeface="Arial" pitchFamily="34" charset="0"/>
                <a:cs typeface="Arial" pitchFamily="34" charset="0"/>
              </a:rPr>
              <a:t>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27867" y="2132856"/>
            <a:ext cx="5641311" cy="216982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•Por </a:t>
            </a:r>
            <a:r>
              <a:rPr lang="es-MX" dirty="0">
                <a:latin typeface="Arial" pitchFamily="34" charset="0"/>
                <a:cs typeface="Arial" pitchFamily="34" charset="0"/>
              </a:rPr>
              <a:t>eso es  muy importante que los pediatras reconozcan los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signos y síntomas </a:t>
            </a:r>
            <a:r>
              <a:rPr lang="es-MX" dirty="0">
                <a:latin typeface="Arial" pitchFamily="34" charset="0"/>
                <a:cs typeface="Arial" pitchFamily="34" charset="0"/>
              </a:rPr>
              <a:t>de infección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osteoarticular</a:t>
            </a:r>
            <a:r>
              <a:rPr lang="es-MX" dirty="0">
                <a:latin typeface="Arial" pitchFamily="34" charset="0"/>
                <a:cs typeface="Arial" pitchFamily="34" charset="0"/>
              </a:rPr>
              <a:t> para establecer un diagnóstico y tratamiento precoces que permitan la curación sin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secuelas</a:t>
            </a:r>
            <a:r>
              <a:rPr lang="es-MX" u="sng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de esta patología.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04" y="3933056"/>
            <a:ext cx="3816424" cy="254687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4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260648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Clasificación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83768" y="90872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itchFamily="34" charset="0"/>
                <a:cs typeface="Arial" pitchFamily="34" charset="0"/>
              </a:rPr>
              <a:t>Generalmente se clasifica en tres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tipos teniendo </a:t>
            </a:r>
            <a:r>
              <a:rPr lang="es-MX" dirty="0">
                <a:latin typeface="Arial" pitchFamily="34" charset="0"/>
                <a:cs typeface="Arial" pitchFamily="34" charset="0"/>
              </a:rPr>
              <a:t>en cuenta su patogenia y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evolución: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84384843"/>
              </p:ext>
            </p:extLst>
          </p:nvPr>
        </p:nvGraphicFramePr>
        <p:xfrm>
          <a:off x="899592" y="1700808"/>
          <a:ext cx="8064896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4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260648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 JULIAN" pitchFamily="2" charset="0"/>
              </a:rPr>
              <a:t>P</a:t>
            </a:r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atogenia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9632" y="1124744"/>
            <a:ext cx="747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osteomielitis aguda hematógena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se produce </a:t>
            </a:r>
            <a:r>
              <a:rPr lang="es-MX" dirty="0">
                <a:latin typeface="Arial" pitchFamily="34" charset="0"/>
                <a:cs typeface="Arial" pitchFamily="34" charset="0"/>
              </a:rPr>
              <a:t>en el curso de una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bacteriemia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sintomática </a:t>
            </a:r>
            <a:r>
              <a:rPr lang="es-MX" dirty="0">
                <a:latin typeface="Arial" pitchFamily="34" charset="0"/>
                <a:cs typeface="Arial" pitchFamily="34" charset="0"/>
              </a:rPr>
              <a:t>o asintomática que hace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llegar</a:t>
            </a:r>
            <a:r>
              <a:rPr lang="es-MX" dirty="0">
                <a:latin typeface="Arial" pitchFamily="34" charset="0"/>
                <a:cs typeface="Arial" pitchFamily="34" charset="0"/>
              </a:rPr>
              <a:t> el agente infeccioso hasta el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hueso</a:t>
            </a:r>
            <a:r>
              <a:rPr lang="es-MX" dirty="0">
                <a:latin typeface="Arial" pitchFamily="34" charset="0"/>
                <a:cs typeface="Arial" pitchFamily="34" charset="0"/>
              </a:rPr>
              <a:t> localizándose generalmente en las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metáfisis</a:t>
            </a:r>
            <a:r>
              <a:rPr lang="es-MX" dirty="0">
                <a:latin typeface="Arial" pitchFamily="34" charset="0"/>
                <a:cs typeface="Arial" pitchFamily="34" charset="0"/>
              </a:rPr>
              <a:t> de los huesos largos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que están muy vascularizadas.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35696" y="3212976"/>
            <a:ext cx="66064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microorganismo </a:t>
            </a:r>
            <a:r>
              <a:rPr lang="es-MX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viaja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hasta las redes </a:t>
            </a:r>
            <a:r>
              <a:rPr lang="es-MX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capilares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las metáfisis </a:t>
            </a:r>
            <a:r>
              <a:rPr lang="es-MX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óseas,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dónde la circulación es lenta, con posterior replicación e </a:t>
            </a:r>
            <a:r>
              <a:rPr lang="es-MX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inflamación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local.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20759" y="4957639"/>
            <a:ext cx="64399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Posteriormente </a:t>
            </a:r>
            <a:r>
              <a:rPr lang="es-MX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viaja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través de túneles vasculares </a:t>
            </a:r>
            <a:r>
              <a:rPr lang="es-MX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adhiriéndose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la matriz cartilaginosa, donde </a:t>
            </a:r>
            <a:r>
              <a:rPr lang="es-MX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progresa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MX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infección.</a:t>
            </a:r>
            <a:endParaRPr 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2 Imagenes En Movimiento Gif, Diseño De Movimientos, Números, Caligrafía, Animación, Búsqueda De Google, Livros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4" y="3021122"/>
            <a:ext cx="2096789" cy="15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 by James Millington Behance, Caligrafía, Livros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57" y="836712"/>
            <a:ext cx="2389016" cy="17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 Imagenes En Movimiento Gif, Livros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1" y="4593714"/>
            <a:ext cx="2363867" cy="17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69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60648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AR JULIAN" pitchFamily="2" charset="0"/>
              </a:rPr>
              <a:t>E</a:t>
            </a:r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pidemiologia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1569370"/>
            <a:ext cx="46885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•La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incidencia</a:t>
            </a:r>
            <a:r>
              <a:rPr lang="es-MX" dirty="0">
                <a:latin typeface="Arial" pitchFamily="34" charset="0"/>
                <a:cs typeface="Arial" pitchFamily="34" charset="0"/>
              </a:rPr>
              <a:t> exacta 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osteomielitis en </a:t>
            </a:r>
            <a:r>
              <a:rPr lang="es-MX" dirty="0">
                <a:latin typeface="Arial" pitchFamily="34" charset="0"/>
                <a:cs typeface="Arial" pitchFamily="34" charset="0"/>
              </a:rPr>
              <a:t>la población infantil 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desconocida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proximadamente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el 50% </a:t>
            </a:r>
            <a:r>
              <a:rPr lang="es-MX" dirty="0">
                <a:latin typeface="Arial" pitchFamily="34" charset="0"/>
                <a:cs typeface="Arial" pitchFamily="34" charset="0"/>
              </a:rPr>
              <a:t>de los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casos ocurren </a:t>
            </a:r>
            <a:r>
              <a:rPr lang="es-MX" dirty="0">
                <a:latin typeface="Arial" pitchFamily="34" charset="0"/>
                <a:cs typeface="Arial" pitchFamily="34" charset="0"/>
              </a:rPr>
              <a:t>en los primeros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5 años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vida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dirty="0">
                <a:latin typeface="Arial" pitchFamily="34" charset="0"/>
                <a:cs typeface="Arial" pitchFamily="34" charset="0"/>
              </a:rPr>
              <a:t>más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frecuente en niños </a:t>
            </a:r>
            <a:r>
              <a:rPr lang="es-MX" dirty="0">
                <a:latin typeface="Arial" pitchFamily="34" charset="0"/>
                <a:cs typeface="Arial" pitchFamily="34" charset="0"/>
              </a:rPr>
              <a:t>que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en niñas</a:t>
            </a:r>
            <a:r>
              <a:rPr lang="es-MX" dirty="0">
                <a:latin typeface="Arial" pitchFamily="34" charset="0"/>
                <a:cs typeface="Arial" pitchFamily="34" charset="0"/>
              </a:rPr>
              <a:t>, y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aunque puede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afectar </a:t>
            </a:r>
            <a:r>
              <a:rPr lang="es-MX" dirty="0">
                <a:latin typeface="Arial" pitchFamily="34" charset="0"/>
                <a:cs typeface="Arial" pitchFamily="34" charset="0"/>
              </a:rPr>
              <a:t>cualquier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hueso, </a:t>
            </a:r>
            <a:r>
              <a:rPr lang="es-MX" dirty="0">
                <a:latin typeface="Arial" pitchFamily="34" charset="0"/>
                <a:cs typeface="Arial" pitchFamily="34" charset="0"/>
              </a:rPr>
              <a:t>la localización más frecuente son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huesos largos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dirty="0">
                <a:latin typeface="Arial" pitchFamily="34" charset="0"/>
                <a:cs typeface="Arial" pitchFamily="34" charset="0"/>
              </a:rPr>
              <a:t>las extremidades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inferiores.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96344" cy="4128459"/>
          </a:xfrm>
          <a:prstGeom prst="rect">
            <a:avLst/>
          </a:prstGeom>
          <a:noFill/>
          <a:ln w="9525">
            <a:solidFill>
              <a:srgbClr val="C95515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3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60648"/>
            <a:ext cx="6408712" cy="523220"/>
          </a:xfrm>
          <a:prstGeom prst="rect">
            <a:avLst/>
          </a:prstGeom>
          <a:noFill/>
          <a:ln>
            <a:solidFill>
              <a:srgbClr val="C9551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AR JULIAN" pitchFamily="2" charset="0"/>
              </a:rPr>
              <a:t>Etiología</a:t>
            </a:r>
            <a:endParaRPr lang="es-MX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1548854"/>
            <a:ext cx="5742384" cy="923330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pitchFamily="34" charset="0"/>
                <a:cs typeface="Arial" pitchFamily="34" charset="0"/>
              </a:rPr>
              <a:t>La etiología depende de 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edad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del paciente </a:t>
            </a:r>
            <a:r>
              <a:rPr lang="es-MX" dirty="0">
                <a:latin typeface="Arial" pitchFamily="34" charset="0"/>
                <a:cs typeface="Arial" pitchFamily="34" charset="0"/>
              </a:rPr>
              <a:t>y de si existe algún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problema médico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 base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5616" y="3861048"/>
            <a:ext cx="392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patógeno más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frecuente en todos los grupos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edad, siendo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causa del 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70 al 90%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las osteomielitis.</a:t>
            </a:r>
          </a:p>
        </p:txBody>
      </p:sp>
      <p:pic>
        <p:nvPicPr>
          <p:cNvPr id="2050" name="Picture 2" descr="Staphylococcus aureu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6" y="2996952"/>
            <a:ext cx="3180044" cy="3312368"/>
          </a:xfrm>
          <a:prstGeom prst="rect">
            <a:avLst/>
          </a:prstGeom>
          <a:noFill/>
          <a:ln w="28575">
            <a:solidFill>
              <a:srgbClr val="C9551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8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8953" y="692696"/>
            <a:ext cx="5886400" cy="646331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En recién nacidos: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la etiología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más frecuente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después de S. </a:t>
            </a:r>
            <a:r>
              <a:rPr lang="es-US" dirty="0" err="1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</a:p>
        </p:txBody>
      </p:sp>
      <p:sp>
        <p:nvSpPr>
          <p:cNvPr id="5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5039" y="189158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Escherichia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7636" y="4365104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agalactiae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1894" y="189158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acilos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gramnegativos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3650" y="436510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albicans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9899"/>
          <a:stretch/>
        </p:blipFill>
        <p:spPr bwMode="auto">
          <a:xfrm>
            <a:off x="1282890" y="2420888"/>
            <a:ext cx="2511188" cy="17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28" y="2420888"/>
            <a:ext cx="2182736" cy="16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39" y="486916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71" y="4897877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71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764704"/>
            <a:ext cx="5314275" cy="369332"/>
          </a:xfrm>
          <a:prstGeom prst="rect">
            <a:avLst/>
          </a:prstGeom>
          <a:ln>
            <a:solidFill>
              <a:srgbClr val="C95515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US" b="1" dirty="0">
                <a:latin typeface="Arial" panose="020B0604020202020204" pitchFamily="34" charset="0"/>
                <a:cs typeface="Arial" panose="020B0604020202020204" pitchFamily="34" charset="0"/>
              </a:rPr>
              <a:t>En lactantes y niños </a:t>
            </a: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mayores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es causada por 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855" y="16819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170080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pyogenes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3483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29" y="2395343"/>
            <a:ext cx="2209727" cy="23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9500" y="5336341"/>
            <a:ext cx="5813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•Suelen 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tener el antecedente de infección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por varicela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, y suponen un 10% de </a:t>
            </a:r>
            <a:r>
              <a:rPr lang="es-US" dirty="0" smtClean="0">
                <a:latin typeface="Arial" panose="020B0604020202020204" pitchFamily="34" charset="0"/>
                <a:cs typeface="Arial" panose="020B0604020202020204" pitchFamily="34" charset="0"/>
              </a:rPr>
              <a:t>los casos.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268050" y="188641"/>
            <a:ext cx="423783" cy="648072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2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FF468-0091-4D9C-8AAE-6B71FFFD2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Terberg_TitleMoves</Template>
  <TotalTime>435</TotalTime>
  <Words>1465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Terberg_TitleMoves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hp  g4</cp:lastModifiedBy>
  <cp:revision>38</cp:revision>
  <dcterms:created xsi:type="dcterms:W3CDTF">2020-04-21T21:23:58Z</dcterms:created>
  <dcterms:modified xsi:type="dcterms:W3CDTF">2020-04-22T09:50:14Z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