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33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50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68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482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322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989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00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49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68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05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30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73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2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6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78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67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9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B9A4F1B-F9B4-4014-A0C6-D7E9E78456A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91990DF-C22A-4875-BCB5-525023D9C3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6883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professional/pediatrics/pediatric-cancers/retinoblastoma" TargetMode="External"/><Relationship Id="rId2" Type="http://schemas.openxmlformats.org/officeDocument/2006/relationships/hyperlink" Target="https://emedicine.medscape.com/article/1222849-clinic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jude.org/es/cuidado-tratamiento/enfermedades-que-tratamos/retinoblastoma-hereditari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Retinoblastoma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9799" y="3037669"/>
            <a:ext cx="9144000" cy="141073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DR. José Guadalupe Mendoza Flores </a:t>
            </a:r>
          </a:p>
          <a:p>
            <a:r>
              <a:rPr lang="es-MX" dirty="0" err="1" smtClean="0"/>
              <a:t>Reynaga</a:t>
            </a:r>
            <a:r>
              <a:rPr lang="es-MX" dirty="0" smtClean="0"/>
              <a:t> Picos José Omar</a:t>
            </a:r>
          </a:p>
          <a:p>
            <a:r>
              <a:rPr lang="es-MX" dirty="0" smtClean="0"/>
              <a:t>VI-I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84882" y="495945"/>
            <a:ext cx="9531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UNIVERSIDAD AUTÓNOMA DE SINALOA</a:t>
            </a:r>
          </a:p>
          <a:p>
            <a:pPr algn="ctr"/>
            <a:r>
              <a:rPr lang="es-MX" sz="4000" dirty="0" smtClean="0"/>
              <a:t>LIC EN IMAGENOLOGÍA</a:t>
            </a:r>
            <a:endParaRPr lang="es-MX" sz="4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29" y="1906556"/>
            <a:ext cx="4539009" cy="254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8616"/>
            <a:ext cx="5810573" cy="4351338"/>
          </a:xfrm>
        </p:spPr>
        <p:txBody>
          <a:bodyPr>
            <a:normAutofit/>
          </a:bodyPr>
          <a:lstStyle/>
          <a:p>
            <a:r>
              <a:rPr lang="es-MX" sz="3200" dirty="0"/>
              <a:t>C</a:t>
            </a:r>
            <a:r>
              <a:rPr lang="es-MX" sz="3200" dirty="0" smtClean="0"/>
              <a:t>áncer </a:t>
            </a:r>
            <a:r>
              <a:rPr lang="es-MX" sz="3200" dirty="0"/>
              <a:t>de ojo que suele desarrollarse en niños menores de 5 años</a:t>
            </a:r>
            <a:r>
              <a:rPr lang="es-MX" sz="3200" dirty="0" smtClean="0"/>
              <a:t>.</a:t>
            </a:r>
          </a:p>
          <a:p>
            <a:r>
              <a:rPr lang="es-MX" sz="3200" dirty="0"/>
              <a:t>P</a:t>
            </a:r>
            <a:r>
              <a:rPr lang="es-MX" sz="3200" dirty="0" smtClean="0"/>
              <a:t>uede </a:t>
            </a:r>
            <a:r>
              <a:rPr lang="es-MX" sz="3200" dirty="0"/>
              <a:t>afectar a uno o ambos ojos</a:t>
            </a:r>
            <a:r>
              <a:rPr lang="es-MX" sz="3200" dirty="0" smtClean="0"/>
              <a:t>.</a:t>
            </a:r>
          </a:p>
          <a:p>
            <a:r>
              <a:rPr lang="es-MX" sz="3200" dirty="0"/>
              <a:t> </a:t>
            </a:r>
            <a:r>
              <a:rPr lang="es-MX" sz="3200" dirty="0"/>
              <a:t>S</a:t>
            </a:r>
            <a:r>
              <a:rPr lang="es-MX" sz="3200" dirty="0" smtClean="0"/>
              <a:t>e </a:t>
            </a:r>
            <a:r>
              <a:rPr lang="es-MX" sz="3200" dirty="0"/>
              <a:t>diagnostica en alrededor de 250 a 300 niños por año en EE. UU.</a:t>
            </a:r>
            <a:endParaRPr lang="es-MX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881" y="2057884"/>
            <a:ext cx="4999471" cy="30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2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434" y="526942"/>
            <a:ext cx="10421071" cy="5232939"/>
          </a:xfrm>
        </p:spPr>
        <p:txBody>
          <a:bodyPr>
            <a:normAutofit/>
          </a:bodyPr>
          <a:lstStyle/>
          <a:p>
            <a:r>
              <a:rPr lang="es-MX" sz="4000" dirty="0" smtClean="0"/>
              <a:t>Esporádico.</a:t>
            </a:r>
          </a:p>
          <a:p>
            <a:pPr marL="0" indent="0">
              <a:buNone/>
            </a:pPr>
            <a:r>
              <a:rPr lang="es-MX" sz="3000" dirty="0"/>
              <a:t>El 60% de los niños solo tienen un ojo afectado. La mayoría de estos niños tienen la forma esporádica de </a:t>
            </a:r>
            <a:r>
              <a:rPr lang="es-MX" sz="3000" dirty="0" err="1"/>
              <a:t>retinoblastoma</a:t>
            </a:r>
            <a:r>
              <a:rPr lang="es-MX" sz="3000" dirty="0"/>
              <a:t>. No obstante, entre el 10 y el 15% de los niños, aproximadamente, podrían tener </a:t>
            </a:r>
            <a:r>
              <a:rPr lang="es-MX" sz="3000" dirty="0" err="1"/>
              <a:t>retinoblastoma</a:t>
            </a:r>
            <a:r>
              <a:rPr lang="es-MX" sz="3000" dirty="0"/>
              <a:t> hereditario</a:t>
            </a:r>
            <a:r>
              <a:rPr lang="es-MX" sz="3000" dirty="0" smtClean="0"/>
              <a:t>.</a:t>
            </a:r>
          </a:p>
          <a:p>
            <a:pPr marL="0" indent="0">
              <a:buNone/>
            </a:pPr>
            <a:endParaRPr lang="es-MX" sz="4000" dirty="0" smtClean="0"/>
          </a:p>
          <a:p>
            <a:r>
              <a:rPr lang="es-MX" sz="4000" dirty="0" smtClean="0"/>
              <a:t>Hereditario</a:t>
            </a:r>
          </a:p>
          <a:p>
            <a:pPr marL="0" indent="0">
              <a:buNone/>
            </a:pPr>
            <a:r>
              <a:rPr lang="es-MX" dirty="0"/>
              <a:t>El 40% de los pacientes tienen ambos ojos afectados. Estos niños siempre padecen la forma hereditaria.</a:t>
            </a:r>
          </a:p>
        </p:txBody>
      </p:sp>
    </p:spTree>
    <p:extLst>
      <p:ext uri="{BB962C8B-B14F-4D97-AF65-F5344CB8AC3E}">
        <p14:creationId xmlns:p14="http://schemas.microsoft.com/office/powerpoint/2010/main" val="321804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Causas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</a:t>
            </a:r>
            <a:r>
              <a:rPr lang="es-MX" dirty="0" err="1"/>
              <a:t>retinoblastoma</a:t>
            </a:r>
            <a:r>
              <a:rPr lang="es-MX" dirty="0"/>
              <a:t> hereditario es causado por cambios en un gen conocido como </a:t>
            </a:r>
            <a:r>
              <a:rPr lang="es-MX" i="1" dirty="0" smtClean="0"/>
              <a:t>RB1.</a:t>
            </a:r>
          </a:p>
          <a:p>
            <a:r>
              <a:rPr lang="es-MX" dirty="0"/>
              <a:t>Una de sus principales funciones es prevenir la formación de tumores, en particular de </a:t>
            </a:r>
            <a:r>
              <a:rPr lang="es-MX" dirty="0" err="1"/>
              <a:t>retinoblastoma</a:t>
            </a:r>
            <a:r>
              <a:rPr lang="es-MX" dirty="0"/>
              <a:t>. Las células de las personas con </a:t>
            </a:r>
            <a:r>
              <a:rPr lang="es-MX" dirty="0" err="1"/>
              <a:t>retinoblastoma</a:t>
            </a:r>
            <a:r>
              <a:rPr lang="es-MX" dirty="0"/>
              <a:t> hereditario contienen una copia del gen </a:t>
            </a:r>
            <a:r>
              <a:rPr lang="es-MX" i="1" dirty="0"/>
              <a:t>RB1 </a:t>
            </a:r>
            <a:r>
              <a:rPr lang="es-MX" dirty="0"/>
              <a:t>funcional y la otra copia alterada</a:t>
            </a:r>
            <a:r>
              <a:rPr lang="es-MX" dirty="0" smtClean="0"/>
              <a:t>.</a:t>
            </a:r>
            <a:r>
              <a:rPr lang="es-MX" dirty="0"/>
              <a:t>  Cuando la copia restante de </a:t>
            </a:r>
            <a:r>
              <a:rPr lang="es-MX" i="1" dirty="0"/>
              <a:t>RB1</a:t>
            </a:r>
            <a:r>
              <a:rPr lang="es-MX" dirty="0"/>
              <a:t> se daña dentro de una célula de la retina en desarrollo, se cree que podría causar la formación de un tumor de </a:t>
            </a:r>
            <a:r>
              <a:rPr lang="es-MX" dirty="0" err="1"/>
              <a:t>retinoblastoma</a:t>
            </a:r>
            <a:r>
              <a:rPr lang="es-MX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11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Signos y Síntomas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06662"/>
            <a:ext cx="7298410" cy="4351338"/>
          </a:xfrm>
        </p:spPr>
        <p:txBody>
          <a:bodyPr/>
          <a:lstStyle/>
          <a:p>
            <a:r>
              <a:rPr lang="es-MX" dirty="0" err="1" smtClean="0"/>
              <a:t>Leukocoria</a:t>
            </a:r>
            <a:r>
              <a:rPr lang="es-MX" dirty="0" smtClean="0"/>
              <a:t>.</a:t>
            </a:r>
            <a:endParaRPr lang="es-MX" dirty="0"/>
          </a:p>
          <a:p>
            <a:r>
              <a:rPr lang="es-MX" dirty="0" smtClean="0"/>
              <a:t>Estrabismo.</a:t>
            </a:r>
          </a:p>
          <a:p>
            <a:r>
              <a:rPr lang="es-MX" dirty="0" smtClean="0"/>
              <a:t>Problemas </a:t>
            </a:r>
            <a:r>
              <a:rPr lang="es-MX" dirty="0"/>
              <a:t>de visión.</a:t>
            </a:r>
          </a:p>
          <a:p>
            <a:r>
              <a:rPr lang="es-MX" dirty="0" smtClean="0"/>
              <a:t>Ojos irritados.</a:t>
            </a:r>
          </a:p>
          <a:p>
            <a:r>
              <a:rPr lang="es-MX" dirty="0" smtClean="0"/>
              <a:t>Celulitis orbitaria.</a:t>
            </a: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928" y="3529550"/>
            <a:ext cx="4658015" cy="284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9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207" y="0"/>
            <a:ext cx="10515600" cy="1325563"/>
          </a:xfrm>
        </p:spPr>
        <p:txBody>
          <a:bodyPr/>
          <a:lstStyle/>
          <a:p>
            <a:r>
              <a:rPr lang="es-MX" dirty="0" smtClean="0"/>
              <a:t>Diagnóstico por imagen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9" y="1325563"/>
            <a:ext cx="3571875" cy="3619500"/>
          </a:xfrm>
        </p:spPr>
      </p:pic>
      <p:sp>
        <p:nvSpPr>
          <p:cNvPr id="5" name="CuadroTexto 4"/>
          <p:cNvSpPr txBox="1"/>
          <p:nvPr/>
        </p:nvSpPr>
        <p:spPr>
          <a:xfrm>
            <a:off x="914400" y="5176434"/>
            <a:ext cx="3471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Paciente con </a:t>
            </a:r>
            <a:r>
              <a:rPr lang="es-MX" dirty="0" err="1" smtClean="0"/>
              <a:t>retinoblastoma</a:t>
            </a:r>
            <a:r>
              <a:rPr lang="es-MX" dirty="0" smtClean="0"/>
              <a:t>, etapa glaucomatosa. Con extensión intracraneal.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79" y="1325563"/>
            <a:ext cx="4206822" cy="342081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990454" y="4835471"/>
            <a:ext cx="404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Paciente de 5 meses de edad con </a:t>
            </a:r>
            <a:r>
              <a:rPr lang="es-MX" dirty="0" err="1" smtClean="0"/>
              <a:t>retinoblastoma</a:t>
            </a:r>
            <a:r>
              <a:rPr lang="es-MX" dirty="0" smtClean="0"/>
              <a:t> en el ojo izquierda, etapa intraocular.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181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emedicine.medscape.com/article/1222849-clinical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www.msdmanuals.com/professional/pediatrics/pediatric-cancers/retinoblastoma</a:t>
            </a:r>
            <a:endParaRPr lang="es-MX" dirty="0" smtClean="0"/>
          </a:p>
          <a:p>
            <a:r>
              <a:rPr lang="es-MX" dirty="0">
                <a:hlinkClick r:id="rId4"/>
              </a:rPr>
              <a:t>https://www.stjude.org/es/cuidado-tratamiento/enfermedades-que-tratamos/retinoblastoma-hereditario.html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76299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ofundidad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127</TotalTime>
  <Words>177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Corbel</vt:lpstr>
      <vt:lpstr>Profundidad</vt:lpstr>
      <vt:lpstr>Retinoblastoma</vt:lpstr>
      <vt:lpstr>Presentación de PowerPoint</vt:lpstr>
      <vt:lpstr>Presentación de PowerPoint</vt:lpstr>
      <vt:lpstr>Causas</vt:lpstr>
      <vt:lpstr>Signos y Síntomas</vt:lpstr>
      <vt:lpstr>Diagnóstico por imagen</vt:lpstr>
      <vt:lpstr>Referencias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Retinoblastoma</dc:title>
  <dc:creator>TOSHIBA</dc:creator>
  <cp:lastModifiedBy>TOSHIBA</cp:lastModifiedBy>
  <cp:revision>8</cp:revision>
  <dcterms:created xsi:type="dcterms:W3CDTF">2020-04-21T21:29:13Z</dcterms:created>
  <dcterms:modified xsi:type="dcterms:W3CDTF">2020-04-21T23:36:19Z</dcterms:modified>
</cp:coreProperties>
</file>