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0AD99-F913-400B-A09A-C7B27896EA51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114FF-601F-40F7-9ADE-518C5F60B1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403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5264D-BA28-4FD5-9CED-DC88BC6C2FEF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27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tif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95F1BD-0FD3-4E44-8BA3-0EE88414D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472395-4C03-4F07-A2D8-4665E2CC2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A156A6-0838-4795-B07C-BBD3AB1B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6C3F-D8EF-4701-806A-48A522B6300E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A68980-D4AF-4C83-BC49-12C394AE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309675-95ED-49D8-A8A2-C110D48E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9BD9-618E-49A5-B15C-6637F6929F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188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807B7-3A33-4197-BD6F-7E972E64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FFA935-BCF8-4B7F-8AD1-298F1F5B7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F50996-8A34-4EA8-AA36-0928145A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6C3F-D8EF-4701-806A-48A522B6300E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6F3755-6C94-4E26-8D8A-97FC92BA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DC11-FF00-4A06-A331-5028FC9F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9BD9-618E-49A5-B15C-6637F6929F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185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3C78FC-BBD9-4CBC-89D3-2C16C87152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476329-BB57-4BB7-9BC3-67D9336C8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52496-3D4A-4ABD-AD50-32962A937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6C3F-D8EF-4701-806A-48A522B6300E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5E53E8-D197-40E7-B163-F82977B14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614990-2A7A-42E1-AC7F-12812510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9BD9-618E-49A5-B15C-6637F6929F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5745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im.uas.edu.mx/files/img/LOGOS/aguila_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6" y="183595"/>
            <a:ext cx="1344149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4f0803b3509dc4a60f4cbac0f92a6f12.png (1596×1498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024" y="181768"/>
            <a:ext cx="1715531" cy="147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 userDrawn="1"/>
        </p:nvSpPr>
        <p:spPr>
          <a:xfrm>
            <a:off x="3710258" y="306123"/>
            <a:ext cx="4771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Trebuchet MS" pitchFamily="34" charset="0"/>
              </a:rPr>
              <a:t>Universidad Autónoma de Sinaloa</a:t>
            </a:r>
          </a:p>
          <a:p>
            <a:pPr algn="ctr"/>
            <a:r>
              <a:rPr lang="es-MX" sz="2400" dirty="0">
                <a:solidFill>
                  <a:schemeClr val="tx1"/>
                </a:solidFill>
                <a:latin typeface="Trebuchet MS" pitchFamily="34" charset="0"/>
              </a:rPr>
              <a:t>Facultad</a:t>
            </a:r>
            <a:r>
              <a:rPr lang="es-MX" sz="2400" baseline="0" dirty="0">
                <a:solidFill>
                  <a:schemeClr val="tx1"/>
                </a:solidFill>
                <a:latin typeface="Trebuchet MS" pitchFamily="34" charset="0"/>
              </a:rPr>
              <a:t> de Medicina</a:t>
            </a:r>
          </a:p>
          <a:p>
            <a:pPr algn="ctr"/>
            <a:r>
              <a:rPr lang="es-MX" sz="2400" baseline="0" dirty="0">
                <a:solidFill>
                  <a:schemeClr val="tx1"/>
                </a:solidFill>
                <a:latin typeface="Trebuchet MS" pitchFamily="34" charset="0"/>
              </a:rPr>
              <a:t>Licenciatura en Médico General</a:t>
            </a:r>
          </a:p>
        </p:txBody>
      </p:sp>
      <p:grpSp>
        <p:nvGrpSpPr>
          <p:cNvPr id="25" name="24 Grupo"/>
          <p:cNvGrpSpPr/>
          <p:nvPr userDrawn="1"/>
        </p:nvGrpSpPr>
        <p:grpSpPr>
          <a:xfrm>
            <a:off x="-3253927" y="2084851"/>
            <a:ext cx="18349216" cy="3003199"/>
            <a:chOff x="-2440445" y="1825911"/>
            <a:chExt cx="13761912" cy="3003199"/>
          </a:xfrm>
        </p:grpSpPr>
        <p:sp>
          <p:nvSpPr>
            <p:cNvPr id="23" name="22 Onda"/>
            <p:cNvSpPr/>
            <p:nvPr userDrawn="1"/>
          </p:nvSpPr>
          <p:spPr>
            <a:xfrm rot="11206739">
              <a:off x="-2440445" y="1899355"/>
              <a:ext cx="13609512" cy="2777355"/>
            </a:xfrm>
            <a:prstGeom prst="wave">
              <a:avLst>
                <a:gd name="adj1" fmla="val 20000"/>
                <a:gd name="adj2" fmla="val -7391"/>
              </a:avLst>
            </a:prstGeom>
            <a:solidFill>
              <a:srgbClr val="7030A0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/>
            </a:p>
          </p:txBody>
        </p:sp>
        <p:sp>
          <p:nvSpPr>
            <p:cNvPr id="24" name="23 Onda"/>
            <p:cNvSpPr/>
            <p:nvPr userDrawn="1"/>
          </p:nvSpPr>
          <p:spPr>
            <a:xfrm rot="10596159" flipH="1">
              <a:off x="-2288045" y="2051755"/>
              <a:ext cx="13609512" cy="2777355"/>
            </a:xfrm>
            <a:prstGeom prst="wave">
              <a:avLst>
                <a:gd name="adj1" fmla="val 20000"/>
                <a:gd name="adj2" fmla="val -7391"/>
              </a:avLst>
            </a:prstGeom>
            <a:solidFill>
              <a:srgbClr val="08AC6E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/>
            </a:p>
          </p:txBody>
        </p:sp>
        <p:sp>
          <p:nvSpPr>
            <p:cNvPr id="20" name="19 Onda"/>
            <p:cNvSpPr/>
            <p:nvPr userDrawn="1"/>
          </p:nvSpPr>
          <p:spPr>
            <a:xfrm>
              <a:off x="0" y="1825911"/>
              <a:ext cx="9144000" cy="2520280"/>
            </a:xfrm>
            <a:prstGeom prst="wave">
              <a:avLst/>
            </a:prstGeom>
            <a:solidFill>
              <a:srgbClr val="002F8E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/>
            </a:p>
          </p:txBody>
        </p:sp>
      </p:grp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914400" y="2564905"/>
            <a:ext cx="10363200" cy="2061853"/>
          </a:xfrm>
        </p:spPr>
        <p:txBody>
          <a:bodyPr anchor="ctr"/>
          <a:lstStyle>
            <a:lvl1pPr>
              <a:defRPr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pic>
        <p:nvPicPr>
          <p:cNvPr id="2053" name="Picture 5" descr="C:\Users\DELL\Desktop\Imágenes Tiff Palette\Logo Oficial Con Letras (2).t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1" y="5596685"/>
            <a:ext cx="1728191" cy="11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3657600" y="5278355"/>
            <a:ext cx="8534400" cy="550912"/>
          </a:xfrm>
        </p:spPr>
        <p:txBody>
          <a:bodyPr/>
          <a:lstStyle>
            <a:lvl1pPr marL="0" indent="0" algn="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Nombre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6677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" name="9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7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801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8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0" name="9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1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452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" name="9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1" name="10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2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724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rgbClr val="002F8E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rgbClr val="002F8E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2" name="11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3" name="12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4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56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7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9" name="8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0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508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8" name="7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9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264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9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1" name="10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2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1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3EF3A9-EB64-423D-B0CA-A9DF94D91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E9309C-4F29-4434-9C46-5ED0F1ADC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B120F5-16D6-455C-8B17-6BE3FFA38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6C3F-D8EF-4701-806A-48A522B6300E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71C23A-FCB6-4140-B2CA-2AE6B436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7A3953-9248-4FF8-8889-E30AC67E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9BD9-618E-49A5-B15C-6637F6929F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623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9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1" name="10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2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437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9" name="8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0" name="9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1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45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9" name="8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0" name="9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1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81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541721-EFDC-4027-B19D-516D36AD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7D8E83-8C8D-4AE1-BCF2-30A7ABDC6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93BE43-8247-4934-AF38-B33FCDD52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6C3F-D8EF-4701-806A-48A522B6300E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D1553F-F475-4A3C-BA7F-83D78D57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3A7BD3-EC91-4069-B26B-9884E46B0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9BD9-618E-49A5-B15C-6637F6929F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541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36C33D-B036-4903-B732-053B6A42F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236AF8-B4B7-4058-9D87-ED5CCD65B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5A78EE-9874-4DC5-BF02-18EE9D5E6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49EF00-6D84-446A-8E85-3BF059E2A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6C3F-D8EF-4701-806A-48A522B6300E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F13E51-C1BF-4BA8-94B0-2F9E0E757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3B3198-7D59-4865-B6BE-AD37694D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9BD9-618E-49A5-B15C-6637F6929F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211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FE943-F462-4E92-940A-274827002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9EBFF0-D643-4B12-A768-827F81A83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742D57-E902-4B57-97A9-77C401607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860E954-09C7-4365-B101-FFDE9DE0CC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3D477A9-9C08-4B7B-B785-875496184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3577A13-F236-40BA-AE66-FB8FD47BD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6C3F-D8EF-4701-806A-48A522B6300E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7CA21BF-CC00-42F7-9426-A0F424B0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0793351-7234-4C21-8C74-E6717CA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9BD9-618E-49A5-B15C-6637F6929F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537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9F54E2-61BA-4BEC-BB82-1DA23D98C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A7273B-A7B3-4BFF-BBD4-38DEB05C2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6C3F-D8EF-4701-806A-48A522B6300E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05132F0-1704-4646-9B9C-F079B8F7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3B67C8B-E52A-484C-8DB3-C378C85C2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9BD9-618E-49A5-B15C-6637F6929F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558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848C5E-C261-41FC-88B1-253EFAA57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6C3F-D8EF-4701-806A-48A522B6300E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78F88D-1523-4104-AB26-23512674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710410-EFD3-4E7F-9C70-023049362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9BD9-618E-49A5-B15C-6637F6929F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66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C94E44-B8D2-4A29-B1E0-BCD41501F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6A50FE-5E8B-44B2-9A02-832CE828C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35ABA7-1DF3-4446-8F6E-22CEE64B7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213782-F8E6-4FB0-BC1E-5C4ECCD8C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6C3F-D8EF-4701-806A-48A522B6300E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9CB566-1F83-48B8-911B-146E26B04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B49C32-9FC8-4BE9-B1DE-C6859A53F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9BD9-618E-49A5-B15C-6637F6929F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582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539CFE-13F2-47DF-847B-D44B6C21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3D18F5D-3CC7-49FD-B752-1045B8C09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B45593-8211-427D-928A-9FF10A951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E27E5B-FEF2-45D8-A98C-9FD566DC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6C3F-D8EF-4701-806A-48A522B6300E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62E8BD-BE59-4290-89F6-2799FC185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8908CC-841A-4C03-AB13-512F2EE0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9BD9-618E-49A5-B15C-6637F6929F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955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F381E2-447B-4A8C-ADCE-AD4AF9D5A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1E8F08-29C0-4434-94F1-96224892B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32676B-4B65-4970-9FEF-53B9D8D97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66C3F-D8EF-4701-806A-48A522B6300E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99A861-ACBE-4B2A-A57E-97EB95A2F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D5C327-F8DA-4592-94C7-C6420180C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9BD9-618E-49A5-B15C-6637F6929F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588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F7486-D4CB-4DD6-B632-F94CB04FB1EC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8519C-432C-406D-8177-7BAAB016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66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333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002F8E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Trebuchet MS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EPOC (Enfermedad Pulmonar Obstructiva Crónica)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Ruvalcaba Cota Gina Alejandra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672064" y="5661249"/>
            <a:ext cx="5519936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es-MX" sz="1867" dirty="0">
                <a:solidFill>
                  <a:prstClr val="black"/>
                </a:solidFill>
                <a:latin typeface="Calibri"/>
              </a:rPr>
              <a:t>Grupo: III-14</a:t>
            </a:r>
          </a:p>
          <a:p>
            <a:pPr algn="r" defTabSz="1219170"/>
            <a:r>
              <a:rPr lang="es-MX" sz="1867" dirty="0">
                <a:solidFill>
                  <a:prstClr val="black"/>
                </a:solidFill>
                <a:latin typeface="Calibri"/>
              </a:rPr>
              <a:t>Dra. </a:t>
            </a:r>
            <a:r>
              <a:rPr lang="es-MX" sz="1867" dirty="0" err="1">
                <a:solidFill>
                  <a:prstClr val="black"/>
                </a:solidFill>
                <a:latin typeface="Calibri"/>
              </a:rPr>
              <a:t>Thalia</a:t>
            </a:r>
            <a:r>
              <a:rPr lang="es-MX" sz="1867" dirty="0">
                <a:solidFill>
                  <a:prstClr val="black"/>
                </a:solidFill>
                <a:latin typeface="Calibri"/>
              </a:rPr>
              <a:t> Rangel Ramírez</a:t>
            </a:r>
          </a:p>
          <a:p>
            <a:pPr algn="r" defTabSz="1219170"/>
            <a:endParaRPr lang="es-MX" sz="1867" dirty="0">
              <a:solidFill>
                <a:prstClr val="black"/>
              </a:solidFill>
              <a:latin typeface="Calibri"/>
            </a:endParaRPr>
          </a:p>
          <a:p>
            <a:pPr algn="r" defTabSz="1219170"/>
            <a:r>
              <a:rPr lang="es-MX" sz="1867" dirty="0">
                <a:solidFill>
                  <a:prstClr val="black"/>
                </a:solidFill>
                <a:latin typeface="Calibri"/>
              </a:rPr>
              <a:t>Culiacán, Sinaloa </a:t>
            </a:r>
            <a:r>
              <a:rPr lang="es-MX" sz="1867">
                <a:solidFill>
                  <a:prstClr val="black"/>
                </a:solidFill>
                <a:latin typeface="Calibri"/>
              </a:rPr>
              <a:t>a 12 </a:t>
            </a:r>
            <a:r>
              <a:rPr lang="es-MX" sz="1867" dirty="0">
                <a:solidFill>
                  <a:prstClr val="black"/>
                </a:solidFill>
                <a:latin typeface="Calibri"/>
              </a:rPr>
              <a:t>de Enero de 2018</a:t>
            </a:r>
          </a:p>
        </p:txBody>
      </p:sp>
    </p:spTree>
    <p:extLst>
      <p:ext uri="{BB962C8B-B14F-4D97-AF65-F5344CB8AC3E}">
        <p14:creationId xmlns:p14="http://schemas.microsoft.com/office/powerpoint/2010/main" val="2027748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MANIFESTACIONES CLÍNICAS</a:t>
            </a:r>
          </a:p>
        </p:txBody>
      </p:sp>
      <p:pic>
        <p:nvPicPr>
          <p:cNvPr id="4" name="Picture 4" descr="Resultado de imagen para sintomas epoc">
            <a:extLst>
              <a:ext uri="{FF2B5EF4-FFF2-40B4-BE49-F238E27FC236}">
                <a16:creationId xmlns:a16="http://schemas.microsoft.com/office/drawing/2014/main" id="{AE0196DB-6EFE-435B-AD1C-080EEFFDC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1604798"/>
            <a:ext cx="6384032" cy="427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693ACF7-C4B9-4B09-AE41-E05C3506ED22}"/>
              </a:ext>
            </a:extLst>
          </p:cNvPr>
          <p:cNvSpPr txBox="1"/>
          <p:nvPr/>
        </p:nvSpPr>
        <p:spPr>
          <a:xfrm>
            <a:off x="7181255" y="2389864"/>
            <a:ext cx="54434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aire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Opresión en el pecho 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 con expectoración o producción de flemas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Disnea severa y progresiva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Sibilancias</a:t>
            </a:r>
          </a:p>
          <a:p>
            <a:pPr defTabSz="1219170"/>
            <a:endParaRPr lang="es-MX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826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DIAGNÓSTICO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86927E9A-14E3-4F01-855A-8B2AF1B7C624}"/>
              </a:ext>
            </a:extLst>
          </p:cNvPr>
          <p:cNvSpPr txBox="1">
            <a:spLocks/>
          </p:cNvSpPr>
          <p:nvPr/>
        </p:nvSpPr>
        <p:spPr>
          <a:xfrm>
            <a:off x="609600" y="1417639"/>
            <a:ext cx="10972800" cy="11868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 defTabSz="1219170">
              <a:spcBef>
                <a:spcPts val="1333"/>
              </a:spcBef>
            </a:pPr>
            <a:r>
              <a:rPr lang="es-MX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base en los signos y síntomas, los antecedentes médicos y familiares, y los resultados de algunas pruebas.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BD8E9D-AFC3-43CC-8888-79E1C13E346E}"/>
              </a:ext>
            </a:extLst>
          </p:cNvPr>
          <p:cNvSpPr txBox="1"/>
          <p:nvPr/>
        </p:nvSpPr>
        <p:spPr>
          <a:xfrm>
            <a:off x="431371" y="2837777"/>
            <a:ext cx="6816757" cy="2759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s-ES_tradnl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Pruebas de diagnostico:</a:t>
            </a:r>
          </a:p>
          <a:p>
            <a:pPr algn="ctr" defTabSz="1219170"/>
            <a:endParaRPr lang="es-ES_tradnl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algn="just" defTabSz="1219170">
              <a:buFont typeface="Arial" panose="020B0604020202020204" pitchFamily="34" charset="0"/>
              <a:buChar char="•"/>
            </a:pPr>
            <a:r>
              <a:rPr lang="es-ES_tradnl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Espirometría </a:t>
            </a:r>
            <a:endParaRPr lang="es-MX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algn="just" defTabSz="1219170">
              <a:buFont typeface="Arial" panose="020B0604020202020204" pitchFamily="34" charset="0"/>
              <a:buChar char="•"/>
            </a:pPr>
            <a:r>
              <a:rPr lang="es-ES_tradnl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Gasometría arterial</a:t>
            </a:r>
            <a:endParaRPr lang="es-MX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algn="just" defTabSz="1219170">
              <a:buFont typeface="Arial" panose="020B0604020202020204" pitchFamily="34" charset="0"/>
              <a:buChar char="•"/>
            </a:pPr>
            <a:r>
              <a:rPr lang="es-ES_tradnl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Radiografía del tórax</a:t>
            </a:r>
            <a:endParaRPr lang="es-MX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algn="just" defTabSz="1219170">
              <a:buFont typeface="Arial" panose="020B0604020202020204" pitchFamily="34" charset="0"/>
              <a:buChar char="•"/>
            </a:pPr>
            <a:r>
              <a:rPr lang="es-ES_tradnl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Tomografía axial computarizada</a:t>
            </a:r>
            <a:endParaRPr lang="es-MX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algn="just" defTabSz="1219170">
              <a:buFont typeface="Arial" panose="020B0604020202020204" pitchFamily="34" charset="0"/>
              <a:buChar char="•"/>
            </a:pPr>
            <a:r>
              <a:rPr lang="es-ES_tradnl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Pruebas de esfuerzo</a:t>
            </a:r>
            <a:endParaRPr lang="es-MX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170"/>
            <a:endParaRPr lang="es-MX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4" descr="Resultado de imagen para espirometria">
            <a:extLst>
              <a:ext uri="{FF2B5EF4-FFF2-40B4-BE49-F238E27FC236}">
                <a16:creationId xmlns:a16="http://schemas.microsoft.com/office/drawing/2014/main" id="{CBD6BEBE-06C5-4C47-8F4E-2CE2F001F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288" y="2560639"/>
            <a:ext cx="3011233" cy="306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examen de esputo para epoc">
            <a:extLst>
              <a:ext uri="{FF2B5EF4-FFF2-40B4-BE49-F238E27FC236}">
                <a16:creationId xmlns:a16="http://schemas.microsoft.com/office/drawing/2014/main" id="{8AC17C45-CCE3-4BE4-9244-46198F077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6" t="42785" r="8264" b="25843"/>
          <a:stretch/>
        </p:blipFill>
        <p:spPr bwMode="auto">
          <a:xfrm>
            <a:off x="9000301" y="4093073"/>
            <a:ext cx="3191700" cy="19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669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TRATAMIENTO Y CONTROL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F7D477A-8999-4113-B10D-B5EB8A52A9BB}"/>
              </a:ext>
            </a:extLst>
          </p:cNvPr>
          <p:cNvSpPr/>
          <p:nvPr/>
        </p:nvSpPr>
        <p:spPr>
          <a:xfrm>
            <a:off x="1019775" y="1321234"/>
            <a:ext cx="11276525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1219170" fontAlgn="base">
              <a:buFont typeface="Arial" panose="020B0604020202020204" pitchFamily="34" charset="0"/>
              <a:buChar char="•"/>
            </a:pPr>
            <a:r>
              <a:rPr lang="es-MX" sz="2133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EPOC no es curable, pero el tratamiento puede retrasar su progresión.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DEA560-C4C9-4270-A7E8-F826D76DBD9B}"/>
              </a:ext>
            </a:extLst>
          </p:cNvPr>
          <p:cNvSpPr txBox="1"/>
          <p:nvPr/>
        </p:nvSpPr>
        <p:spPr>
          <a:xfrm>
            <a:off x="1089313" y="2060373"/>
            <a:ext cx="3790910" cy="42056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1219170"/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 no farmacológico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DA9C78B-DB74-4C38-AAB1-123D5EE07A36}"/>
              </a:ext>
            </a:extLst>
          </p:cNvPr>
          <p:cNvSpPr txBox="1"/>
          <p:nvPr/>
        </p:nvSpPr>
        <p:spPr>
          <a:xfrm>
            <a:off x="7292167" y="2060373"/>
            <a:ext cx="3410998" cy="42056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1219170"/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 farmacológico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F184302-8FD3-4B2E-9872-9AC4ADD572C9}"/>
              </a:ext>
            </a:extLst>
          </p:cNvPr>
          <p:cNvCxnSpPr>
            <a:cxnSpLocks/>
          </p:cNvCxnSpPr>
          <p:nvPr/>
        </p:nvCxnSpPr>
        <p:spPr>
          <a:xfrm flipH="1">
            <a:off x="9031173" y="2511780"/>
            <a:ext cx="3471" cy="31736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259F054B-9040-44E0-80E0-F5E036E9D5F5}"/>
              </a:ext>
            </a:extLst>
          </p:cNvPr>
          <p:cNvSpPr txBox="1"/>
          <p:nvPr/>
        </p:nvSpPr>
        <p:spPr>
          <a:xfrm>
            <a:off x="653576" y="2909932"/>
            <a:ext cx="5327561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 defTabSz="1219170">
              <a:buFont typeface="Arial" panose="020B0604020202020204" pitchFamily="34" charset="0"/>
              <a:buChar char="•"/>
            </a:pPr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Cese del hábito tabáquico.</a:t>
            </a:r>
          </a:p>
          <a:p>
            <a:pPr marL="380990" indent="-380990" algn="just" defTabSz="1219170">
              <a:buFont typeface="Arial" panose="020B0604020202020204" pitchFamily="34" charset="0"/>
              <a:buChar char="•"/>
            </a:pPr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física regular.</a:t>
            </a:r>
          </a:p>
          <a:p>
            <a:pPr marL="380990" indent="-380990" algn="just" defTabSz="1219170">
              <a:buFont typeface="Arial" panose="020B0604020202020204" pitchFamily="34" charset="0"/>
              <a:buChar char="•"/>
            </a:pPr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Vacunación antigripal (estacional) y antineumocócica.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C3721CE-02C9-48B6-9D04-9C1D11CD97BE}"/>
              </a:ext>
            </a:extLst>
          </p:cNvPr>
          <p:cNvSpPr txBox="1"/>
          <p:nvPr/>
        </p:nvSpPr>
        <p:spPr>
          <a:xfrm>
            <a:off x="6658038" y="2989004"/>
            <a:ext cx="505874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 defTabSz="1219170">
              <a:buFont typeface="Arial" panose="020B0604020202020204" pitchFamily="34" charset="0"/>
              <a:buChar char="•"/>
            </a:pPr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Fármacos broncodilatadores </a:t>
            </a:r>
          </a:p>
          <a:p>
            <a:pPr marL="380990" indent="-380990" algn="just" defTabSz="1219170">
              <a:buFont typeface="Arial" panose="020B0604020202020204" pitchFamily="34" charset="0"/>
              <a:buChar char="•"/>
            </a:pPr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puede combinar con fármacos anti-inflamatorios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endParaRPr lang="es-MX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10EC167C-D140-46AF-8651-6CC91C8BA361}"/>
              </a:ext>
            </a:extLst>
          </p:cNvPr>
          <p:cNvCxnSpPr>
            <a:cxnSpLocks/>
          </p:cNvCxnSpPr>
          <p:nvPr/>
        </p:nvCxnSpPr>
        <p:spPr>
          <a:xfrm flipH="1">
            <a:off x="3004434" y="2515909"/>
            <a:ext cx="3471" cy="31736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Picture 2" descr="Resultado de imagen para dejar de fumar">
            <a:extLst>
              <a:ext uri="{FF2B5EF4-FFF2-40B4-BE49-F238E27FC236}">
                <a16:creationId xmlns:a16="http://schemas.microsoft.com/office/drawing/2014/main" id="{EB4C3A8B-298F-4312-B7D8-4A58E7A9E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28" y="4422878"/>
            <a:ext cx="2198760" cy="164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esultado de imagen para actividad fisica">
            <a:extLst>
              <a:ext uri="{FF2B5EF4-FFF2-40B4-BE49-F238E27FC236}">
                <a16:creationId xmlns:a16="http://schemas.microsoft.com/office/drawing/2014/main" id="{F08B7AAE-DCA7-4E85-AD7C-BE0A2D7DE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0" r="5233"/>
          <a:stretch/>
        </p:blipFill>
        <p:spPr bwMode="auto">
          <a:xfrm>
            <a:off x="3317355" y="4392343"/>
            <a:ext cx="2198760" cy="171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esultado de imagen para salbutamol inhalador">
            <a:extLst>
              <a:ext uri="{FF2B5EF4-FFF2-40B4-BE49-F238E27FC236}">
                <a16:creationId xmlns:a16="http://schemas.microsoft.com/office/drawing/2014/main" id="{2F020D34-DF49-43ED-86D0-D69C73DB5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327" y="4212348"/>
            <a:ext cx="1961467" cy="196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Resultado de imagen para farmacos antiinflamatorios">
            <a:extLst>
              <a:ext uri="{FF2B5EF4-FFF2-40B4-BE49-F238E27FC236}">
                <a16:creationId xmlns:a16="http://schemas.microsoft.com/office/drawing/2014/main" id="{AA542368-9E65-488A-88BD-BF0427423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04" y="4402492"/>
            <a:ext cx="2248387" cy="168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553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TRATAMIENTO Y CONTROL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AAEFB67-4DED-4C09-BC7B-DB4BB844C5E7}"/>
              </a:ext>
            </a:extLst>
          </p:cNvPr>
          <p:cNvSpPr txBox="1"/>
          <p:nvPr/>
        </p:nvSpPr>
        <p:spPr>
          <a:xfrm>
            <a:off x="844322" y="1700809"/>
            <a:ext cx="4360488" cy="46166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1219170"/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 alternativas terapéuticas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5092C01-319C-498B-B2EA-415E098CDACD}"/>
              </a:ext>
            </a:extLst>
          </p:cNvPr>
          <p:cNvSpPr txBox="1"/>
          <p:nvPr/>
        </p:nvSpPr>
        <p:spPr>
          <a:xfrm>
            <a:off x="8007181" y="1700809"/>
            <a:ext cx="3340786" cy="46166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1219170"/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 quirúrgico 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C0374FDD-DA79-44D1-AB7F-DDFFB775FE5B}"/>
              </a:ext>
            </a:extLst>
          </p:cNvPr>
          <p:cNvCxnSpPr/>
          <p:nvPr/>
        </p:nvCxnSpPr>
        <p:spPr>
          <a:xfrm flipH="1">
            <a:off x="2831638" y="2223738"/>
            <a:ext cx="1" cy="505365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6D472C2B-67B5-4C74-90DA-8A70497D9183}"/>
              </a:ext>
            </a:extLst>
          </p:cNvPr>
          <p:cNvCxnSpPr/>
          <p:nvPr/>
        </p:nvCxnSpPr>
        <p:spPr>
          <a:xfrm flipH="1">
            <a:off x="2839861" y="3115656"/>
            <a:ext cx="1" cy="505365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C19C55D-BDA2-4E2B-978E-26EE338E81B0}"/>
              </a:ext>
            </a:extLst>
          </p:cNvPr>
          <p:cNvSpPr txBox="1"/>
          <p:nvPr/>
        </p:nvSpPr>
        <p:spPr>
          <a:xfrm>
            <a:off x="1665506" y="2660916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Oxigenoterapia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03B5716-CFA0-425F-93DF-197A3D3EA1EF}"/>
              </a:ext>
            </a:extLst>
          </p:cNvPr>
          <p:cNvSpPr txBox="1"/>
          <p:nvPr/>
        </p:nvSpPr>
        <p:spPr>
          <a:xfrm>
            <a:off x="1672839" y="3537401"/>
            <a:ext cx="2161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+ 15 horas/día</a:t>
            </a:r>
          </a:p>
        </p:txBody>
      </p:sp>
      <p:pic>
        <p:nvPicPr>
          <p:cNvPr id="26" name="Picture 2" descr="Resultado de imagen para oxigenoterapia">
            <a:extLst>
              <a:ext uri="{FF2B5EF4-FFF2-40B4-BE49-F238E27FC236}">
                <a16:creationId xmlns:a16="http://schemas.microsoft.com/office/drawing/2014/main" id="{4AD60676-CDAA-4E2A-8600-BB712BFAD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26" y="4188176"/>
            <a:ext cx="2903421" cy="193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DE84E9C5-E73D-4E7E-B9B4-EF4FC2470A4C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8194237" y="2162474"/>
            <a:ext cx="1483337" cy="744663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A51380A8-B103-4077-81F2-B8F97F0910E6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9677574" y="2162474"/>
            <a:ext cx="1206109" cy="744663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A9E4E34-5479-4F30-92CC-D9571D611877}"/>
              </a:ext>
            </a:extLst>
          </p:cNvPr>
          <p:cNvSpPr txBox="1"/>
          <p:nvPr/>
        </p:nvSpPr>
        <p:spPr>
          <a:xfrm>
            <a:off x="7200535" y="2935057"/>
            <a:ext cx="1826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Cirugía de reducción de volumen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3FC0E94-B963-4421-91F0-22ABE075FB11}"/>
              </a:ext>
            </a:extLst>
          </p:cNvPr>
          <p:cNvSpPr txBox="1"/>
          <p:nvPr/>
        </p:nvSpPr>
        <p:spPr>
          <a:xfrm>
            <a:off x="10032437" y="3031309"/>
            <a:ext cx="1832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Trasplante pulmonar</a:t>
            </a:r>
          </a:p>
        </p:txBody>
      </p:sp>
      <p:pic>
        <p:nvPicPr>
          <p:cNvPr id="32" name="Picture 6" descr="Imagen relacionada">
            <a:extLst>
              <a:ext uri="{FF2B5EF4-FFF2-40B4-BE49-F238E27FC236}">
                <a16:creationId xmlns:a16="http://schemas.microsoft.com/office/drawing/2014/main" id="{0B5587EE-7624-456D-B364-DDD934618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276" y="4346851"/>
            <a:ext cx="2160907" cy="16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Resultado de imagen para transplante de pulmon">
            <a:extLst>
              <a:ext uri="{FF2B5EF4-FFF2-40B4-BE49-F238E27FC236}">
                <a16:creationId xmlns:a16="http://schemas.microsoft.com/office/drawing/2014/main" id="{9A707F4F-1BD0-42E2-8C34-225F13162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103" y="4017257"/>
            <a:ext cx="1670784" cy="170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810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68627"/>
            <a:ext cx="10972800" cy="1143000"/>
          </a:xfrm>
        </p:spPr>
        <p:txBody>
          <a:bodyPr/>
          <a:lstStyle/>
          <a:p>
            <a:r>
              <a:rPr lang="es-ES_tradnl" dirty="0"/>
              <a:t>BIBLIOGRAFÍA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A01A7D2B-B7FD-45EC-AC20-2768399C4E79}"/>
              </a:ext>
            </a:extLst>
          </p:cNvPr>
          <p:cNvSpPr txBox="1">
            <a:spLocks/>
          </p:cNvSpPr>
          <p:nvPr/>
        </p:nvSpPr>
        <p:spPr>
          <a:xfrm>
            <a:off x="527381" y="1124746"/>
            <a:ext cx="11233248" cy="38404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algn="just" defTabSz="1219170">
              <a:spcBef>
                <a:spcPts val="1333"/>
              </a:spcBef>
              <a:buFont typeface="+mj-lt"/>
              <a:buAutoNum type="arabicPeriod"/>
            </a:pPr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Organización Mundial de la Salud (2013) Enfermedad Pulmonar Obstructiva Crónica. Recuperado el 25 de Noviembre del 2016 de: </a:t>
            </a: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http://www.who.int/mediacentre/factsheets/fs315/es/</a:t>
            </a:r>
          </a:p>
          <a:p>
            <a:pPr marL="457189" indent="-457189" algn="just" defTabSz="1219170">
              <a:spcBef>
                <a:spcPts val="1333"/>
              </a:spcBef>
              <a:buFont typeface="+mj-lt"/>
              <a:buAutoNum type="arabicPeriod"/>
            </a:pPr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Rojas M. William; Anaya C. Juan Manuel. (2015). Inmunología de Rojas (17ª edición).Medellín, Colombia: CIB Fondo Editorial. Paginas 519-520</a:t>
            </a:r>
          </a:p>
          <a:p>
            <a:pPr marL="457189" indent="-457189" algn="just" defTabSz="1219170">
              <a:spcBef>
                <a:spcPts val="1333"/>
              </a:spcBef>
              <a:buFont typeface="+mj-lt"/>
              <a:buAutoNum type="arabicPeriod"/>
            </a:pPr>
            <a:r>
              <a:rPr lang="es-MX" sz="21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MartÍnez</a:t>
            </a:r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-Aguilar NE. Vargas-</a:t>
            </a:r>
            <a:r>
              <a:rPr lang="es-MX" sz="21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Camaño</a:t>
            </a:r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ME. Hernández-Pliego RR. </a:t>
            </a:r>
            <a:r>
              <a:rPr lang="es-MX" sz="21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Chaia</a:t>
            </a:r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-Semerena GM. Pérez-Chavira MR. </a:t>
            </a:r>
            <a:r>
              <a:rPr lang="es-MX" sz="21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Inmunopatología</a:t>
            </a:r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enfermedad pulmonar obstructiva crónica. </a:t>
            </a:r>
            <a:r>
              <a:rPr lang="es-MX" sz="21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Alerg</a:t>
            </a:r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México 2017;64(3):327-346</a:t>
            </a:r>
          </a:p>
          <a:p>
            <a:pPr marL="457189" indent="-457189" algn="just" defTabSz="1219170">
              <a:spcBef>
                <a:spcPts val="1333"/>
              </a:spcBef>
              <a:buFont typeface="+mj-lt"/>
              <a:buAutoNum type="arabicPeriod"/>
            </a:pPr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Iniciativa Global Para La Enfermedad Pulmonar Obstructiva Crónica (Revisada en 2011) Guía para el diagnóstico, tratamiento y prevención de a EPOC.</a:t>
            </a:r>
          </a:p>
          <a:p>
            <a:pPr marL="457189" indent="-457189" algn="just" defTabSz="1219170">
              <a:spcBef>
                <a:spcPts val="1333"/>
              </a:spcBef>
              <a:buFont typeface="+mj-lt"/>
              <a:buAutoNum type="arabicPeriod"/>
            </a:pPr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https://www.news-medical.net/health/History-of-Chronic-Obstructive-Pulmonary-Disease-(Spanish).aspx</a:t>
            </a:r>
          </a:p>
          <a:p>
            <a:pPr marL="457189" indent="-457189" algn="just" defTabSz="1219170">
              <a:spcBef>
                <a:spcPts val="1333"/>
              </a:spcBef>
              <a:buFont typeface="+mj-lt"/>
              <a:buAutoNum type="arabicPeriod"/>
            </a:pPr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http://www.archbronconeumol.org/es/autoinmunidad-epoc/articulo/13092955/</a:t>
            </a:r>
          </a:p>
          <a:p>
            <a:pPr marL="0" indent="0" algn="just" defTabSz="1219170">
              <a:spcBef>
                <a:spcPts val="1333"/>
              </a:spcBef>
              <a:buNone/>
            </a:pPr>
            <a:endParaRPr lang="es-MX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792" indent="-304792" algn="just" defTabSz="1219170">
              <a:spcBef>
                <a:spcPts val="1333"/>
              </a:spcBef>
              <a:buFont typeface="Wingdings" panose="05000000000000000000" pitchFamily="2" charset="2"/>
              <a:buChar char="v"/>
            </a:pPr>
            <a:endParaRPr lang="es-MX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1219170">
              <a:spcBef>
                <a:spcPts val="1333"/>
              </a:spcBef>
              <a:buNone/>
            </a:pPr>
            <a:endParaRPr lang="es-MX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5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DEFINICIÓN</a:t>
            </a:r>
          </a:p>
        </p:txBody>
      </p:sp>
      <p:pic>
        <p:nvPicPr>
          <p:cNvPr id="5" name="Picture 2" descr="Resultado de imagen para epoc">
            <a:extLst>
              <a:ext uri="{FF2B5EF4-FFF2-40B4-BE49-F238E27FC236}">
                <a16:creationId xmlns:a16="http://schemas.microsoft.com/office/drawing/2014/main" id="{992C6825-A5B7-4637-A363-F8F462773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934" y="3109988"/>
            <a:ext cx="3678133" cy="315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7 Marcador de contenido">
            <a:extLst>
              <a:ext uri="{FF2B5EF4-FFF2-40B4-BE49-F238E27FC236}">
                <a16:creationId xmlns:a16="http://schemas.microsoft.com/office/drawing/2014/main" id="{0399D8E0-FC4E-4611-B284-7D105BEFC13F}"/>
              </a:ext>
            </a:extLst>
          </p:cNvPr>
          <p:cNvSpPr txBox="1">
            <a:spLocks/>
          </p:cNvSpPr>
          <p:nvPr/>
        </p:nvSpPr>
        <p:spPr>
          <a:xfrm>
            <a:off x="343876" y="1796197"/>
            <a:ext cx="11416755" cy="16328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 algn="just" defTabSz="1219170">
              <a:lnSpc>
                <a:spcPct val="100000"/>
              </a:lnSpc>
              <a:spcBef>
                <a:spcPts val="1333"/>
              </a:spcBef>
            </a:pPr>
            <a:r>
              <a:rPr lang="es-MX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Enfermedad caracterizada por limitación al flujo aéreo persistente, generalmente progresiva y asociada a una respuesta inflamatoria exagerada de las vías aéreas y del parénquima pulmonar.</a:t>
            </a:r>
          </a:p>
        </p:txBody>
      </p:sp>
    </p:spTree>
    <p:extLst>
      <p:ext uri="{BB962C8B-B14F-4D97-AF65-F5344CB8AC3E}">
        <p14:creationId xmlns:p14="http://schemas.microsoft.com/office/powerpoint/2010/main" val="161338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ANTECEDENTES HISTÓRICOS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EDE7A08-0292-4A21-A70A-D5B4786C5219}"/>
              </a:ext>
            </a:extLst>
          </p:cNvPr>
          <p:cNvSpPr txBox="1"/>
          <p:nvPr/>
        </p:nvSpPr>
        <p:spPr>
          <a:xfrm>
            <a:off x="431371" y="1417639"/>
            <a:ext cx="1309974" cy="4205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1219170"/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Siglo XVI</a:t>
            </a:r>
            <a:endParaRPr lang="es-MX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FE274D7B-A383-482D-BD44-43E5F567D235}"/>
              </a:ext>
            </a:extLst>
          </p:cNvPr>
          <p:cNvCxnSpPr>
            <a:cxnSpLocks/>
            <a:stCxn id="4" idx="3"/>
            <a:endCxn id="10" idx="1"/>
          </p:cNvCxnSpPr>
          <p:nvPr/>
        </p:nvCxnSpPr>
        <p:spPr>
          <a:xfrm>
            <a:off x="1741345" y="1627921"/>
            <a:ext cx="1805038" cy="1403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B217776C-5AD5-4CC1-B585-77C7ACE17EB1}"/>
              </a:ext>
            </a:extLst>
          </p:cNvPr>
          <p:cNvCxnSpPr>
            <a:cxnSpLocks/>
          </p:cNvCxnSpPr>
          <p:nvPr/>
        </p:nvCxnSpPr>
        <p:spPr>
          <a:xfrm>
            <a:off x="1103445" y="1880488"/>
            <a:ext cx="0" cy="39638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BB3D257D-D284-422F-A526-1B1CD28EAD02}"/>
              </a:ext>
            </a:extLst>
          </p:cNvPr>
          <p:cNvSpPr txBox="1"/>
          <p:nvPr/>
        </p:nvSpPr>
        <p:spPr>
          <a:xfrm>
            <a:off x="55407" y="2276872"/>
            <a:ext cx="208860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Aparición de la EPOC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25A953D-EB6D-42D3-9E03-0544806FB794}"/>
              </a:ext>
            </a:extLst>
          </p:cNvPr>
          <p:cNvSpPr txBox="1"/>
          <p:nvPr/>
        </p:nvSpPr>
        <p:spPr>
          <a:xfrm>
            <a:off x="3546383" y="1411125"/>
            <a:ext cx="147027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1219170"/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Siglo XVII</a:t>
            </a:r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13DE49C-0701-4DF7-A26B-407BF23152BF}"/>
              </a:ext>
            </a:extLst>
          </p:cNvPr>
          <p:cNvSpPr txBox="1"/>
          <p:nvPr/>
        </p:nvSpPr>
        <p:spPr>
          <a:xfrm>
            <a:off x="2932292" y="2282520"/>
            <a:ext cx="2729649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EPOC (Enfisema y bronquitis crónica)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B8B7CD46-F3CF-4A0C-BFB2-376DF55F00B3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>
          <a:xfrm flipV="1">
            <a:off x="5016657" y="1626366"/>
            <a:ext cx="1984057" cy="1559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60AFBA-925A-4238-B16A-AB321E8716FA}"/>
              </a:ext>
            </a:extLst>
          </p:cNvPr>
          <p:cNvSpPr txBox="1"/>
          <p:nvPr/>
        </p:nvSpPr>
        <p:spPr>
          <a:xfrm>
            <a:off x="7000714" y="1416084"/>
            <a:ext cx="793807" cy="4205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1219170"/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1679</a:t>
            </a:r>
            <a:endParaRPr lang="es-MX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85D69AD-9415-494F-9A58-E1425EFD06D4}"/>
              </a:ext>
            </a:extLst>
          </p:cNvPr>
          <p:cNvSpPr txBox="1"/>
          <p:nvPr/>
        </p:nvSpPr>
        <p:spPr>
          <a:xfrm>
            <a:off x="6275197" y="2248575"/>
            <a:ext cx="2304256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Bonet - EPOC: “Pulmones voluminosos”</a:t>
            </a:r>
          </a:p>
        </p:txBody>
      </p:sp>
      <p:pic>
        <p:nvPicPr>
          <p:cNvPr id="18" name="Picture 2" descr="Imagen relacionada">
            <a:extLst>
              <a:ext uri="{FF2B5EF4-FFF2-40B4-BE49-F238E27FC236}">
                <a16:creationId xmlns:a16="http://schemas.microsoft.com/office/drawing/2014/main" id="{A84ED4E8-A15E-4292-90B1-6070B3CAC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778" y="2473077"/>
            <a:ext cx="2451108" cy="185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1834D3-F0FA-495A-B37C-56982501EC6C}"/>
              </a:ext>
            </a:extLst>
          </p:cNvPr>
          <p:cNvSpPr txBox="1"/>
          <p:nvPr/>
        </p:nvSpPr>
        <p:spPr>
          <a:xfrm>
            <a:off x="8353832" y="3734668"/>
            <a:ext cx="793807" cy="4205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1219170"/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1789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EC59975-9570-4610-9D2A-16393FAC8804}"/>
              </a:ext>
            </a:extLst>
          </p:cNvPr>
          <p:cNvSpPr/>
          <p:nvPr/>
        </p:nvSpPr>
        <p:spPr>
          <a:xfrm>
            <a:off x="7344139" y="4535506"/>
            <a:ext cx="3430221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/>
            <a:r>
              <a:rPr lang="es-MX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Baillie</a:t>
            </a:r>
            <a:r>
              <a:rPr lang="es-MX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publicó una serie de ejemplos del </a:t>
            </a:r>
            <a:r>
              <a:rPr lang="es-MX" sz="18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pulmón enfisematoso </a:t>
            </a:r>
            <a:r>
              <a:rPr lang="es-MX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presentaba la patología de la enfermedad </a:t>
            </a: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6C561441-2C1E-491E-BD06-A88F2D4306C5}"/>
              </a:ext>
            </a:extLst>
          </p:cNvPr>
          <p:cNvCxnSpPr>
            <a:cxnSpLocks/>
            <a:endCxn id="29" idx="3"/>
          </p:cNvCxnSpPr>
          <p:nvPr/>
        </p:nvCxnSpPr>
        <p:spPr>
          <a:xfrm flipH="1">
            <a:off x="5617169" y="4003019"/>
            <a:ext cx="2736664" cy="1355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737D2F8-12AD-4DE7-BF75-B14B85F42295}"/>
              </a:ext>
            </a:extLst>
          </p:cNvPr>
          <p:cNvSpPr txBox="1"/>
          <p:nvPr/>
        </p:nvSpPr>
        <p:spPr>
          <a:xfrm>
            <a:off x="4823362" y="3806287"/>
            <a:ext cx="793807" cy="4205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1219170"/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1846</a:t>
            </a:r>
            <a:endParaRPr lang="es-MX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5CBC44D-57E1-40A4-B14D-9C8E0026430F}"/>
              </a:ext>
            </a:extLst>
          </p:cNvPr>
          <p:cNvSpPr txBox="1"/>
          <p:nvPr/>
        </p:nvSpPr>
        <p:spPr>
          <a:xfrm>
            <a:off x="3820702" y="4581129"/>
            <a:ext cx="294736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s-MX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inventó el espirómetro</a:t>
            </a:r>
          </a:p>
        </p:txBody>
      </p:sp>
      <p:pic>
        <p:nvPicPr>
          <p:cNvPr id="32" name="Picture 4" descr="Resultado de imagen para espirometro antiguo">
            <a:extLst>
              <a:ext uri="{FF2B5EF4-FFF2-40B4-BE49-F238E27FC236}">
                <a16:creationId xmlns:a16="http://schemas.microsoft.com/office/drawing/2014/main" id="{6792FA84-6F4B-4BC7-BF7E-D192814B5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039" y="4931890"/>
            <a:ext cx="1865205" cy="138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43EE40B3-74CA-468D-A92B-4ACC2676F9BA}"/>
              </a:ext>
            </a:extLst>
          </p:cNvPr>
          <p:cNvSpPr txBox="1"/>
          <p:nvPr/>
        </p:nvSpPr>
        <p:spPr>
          <a:xfrm>
            <a:off x="124488" y="3357439"/>
            <a:ext cx="3763267" cy="21035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 defTabSz="1219170"/>
            <a:r>
              <a:rPr lang="es-MX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años de estudio ha emergido que EPOC refiere a la obstrucción de aerovías en el largo plazo y EPOC incluye:</a:t>
            </a:r>
          </a:p>
          <a:p>
            <a:pPr marL="380990" indent="-380990" algn="just" defTabSz="1219170">
              <a:buFont typeface="Arial" panose="020B0604020202020204" pitchFamily="34" charset="0"/>
              <a:buChar char="•"/>
            </a:pPr>
            <a:r>
              <a:rPr lang="es-MX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Bronquitis crónica</a:t>
            </a:r>
          </a:p>
          <a:p>
            <a:pPr marL="380990" indent="-380990" algn="just" defTabSz="1219170">
              <a:buFont typeface="Arial" panose="020B0604020202020204" pitchFamily="34" charset="0"/>
              <a:buChar char="•"/>
            </a:pPr>
            <a:r>
              <a:rPr lang="es-MX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Enfisema</a:t>
            </a:r>
          </a:p>
          <a:p>
            <a:pPr marL="380990" indent="-380990" algn="just" defTabSz="1219170">
              <a:buFont typeface="Arial" panose="020B0604020202020204" pitchFamily="34" charset="0"/>
              <a:buChar char="•"/>
            </a:pPr>
            <a:r>
              <a:rPr lang="es-MX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Bronquitis asmática crónica</a:t>
            </a:r>
          </a:p>
        </p:txBody>
      </p:sp>
      <p:cxnSp>
        <p:nvCxnSpPr>
          <p:cNvPr id="44" name="Conector: angular 43">
            <a:extLst>
              <a:ext uri="{FF2B5EF4-FFF2-40B4-BE49-F238E27FC236}">
                <a16:creationId xmlns:a16="http://schemas.microsoft.com/office/drawing/2014/main" id="{14F21C52-2EAB-417B-A1F6-5DA390F6CAE5}"/>
              </a:ext>
            </a:extLst>
          </p:cNvPr>
          <p:cNvCxnSpPr>
            <a:cxnSpLocks/>
            <a:stCxn id="14" idx="3"/>
            <a:endCxn id="22" idx="3"/>
          </p:cNvCxnSpPr>
          <p:nvPr/>
        </p:nvCxnSpPr>
        <p:spPr>
          <a:xfrm>
            <a:off x="7794521" y="1626366"/>
            <a:ext cx="1353118" cy="2318584"/>
          </a:xfrm>
          <a:prstGeom prst="bentConnector3">
            <a:avLst>
              <a:gd name="adj1" fmla="val 116894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0F0ED3CB-1028-4C7A-B530-94B07B6A3588}"/>
              </a:ext>
            </a:extLst>
          </p:cNvPr>
          <p:cNvCxnSpPr>
            <a:cxnSpLocks/>
          </p:cNvCxnSpPr>
          <p:nvPr/>
        </p:nvCxnSpPr>
        <p:spPr>
          <a:xfrm>
            <a:off x="4311761" y="1914176"/>
            <a:ext cx="0" cy="39638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7B837EDA-13AA-4558-B808-6E6AF2757535}"/>
              </a:ext>
            </a:extLst>
          </p:cNvPr>
          <p:cNvCxnSpPr>
            <a:cxnSpLocks/>
          </p:cNvCxnSpPr>
          <p:nvPr/>
        </p:nvCxnSpPr>
        <p:spPr>
          <a:xfrm>
            <a:off x="7427325" y="1880488"/>
            <a:ext cx="0" cy="39638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4B3CC928-51EE-4635-90C8-E60A960A3D13}"/>
              </a:ext>
            </a:extLst>
          </p:cNvPr>
          <p:cNvCxnSpPr>
            <a:cxnSpLocks/>
          </p:cNvCxnSpPr>
          <p:nvPr/>
        </p:nvCxnSpPr>
        <p:spPr>
          <a:xfrm>
            <a:off x="8784299" y="4197085"/>
            <a:ext cx="0" cy="39638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10209335-EA41-404A-B124-90B0DBBCADAB}"/>
              </a:ext>
            </a:extLst>
          </p:cNvPr>
          <p:cNvCxnSpPr>
            <a:cxnSpLocks/>
          </p:cNvCxnSpPr>
          <p:nvPr/>
        </p:nvCxnSpPr>
        <p:spPr>
          <a:xfrm>
            <a:off x="5249973" y="4272353"/>
            <a:ext cx="0" cy="39638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245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EPIDEMIOLOGÍA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F3AECB-C82C-4839-92CB-BC3373F4A52D}"/>
              </a:ext>
            </a:extLst>
          </p:cNvPr>
          <p:cNvSpPr txBox="1"/>
          <p:nvPr/>
        </p:nvSpPr>
        <p:spPr>
          <a:xfrm>
            <a:off x="65351" y="1866075"/>
            <a:ext cx="90510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 defTabSz="121917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México afecta al 10 % de la población adulta</a:t>
            </a:r>
            <a:r>
              <a:rPr lang="es-MX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 descr="Resultado de imagen para dia mundial del epoc">
            <a:extLst>
              <a:ext uri="{FF2B5EF4-FFF2-40B4-BE49-F238E27FC236}">
                <a16:creationId xmlns:a16="http://schemas.microsoft.com/office/drawing/2014/main" id="{6B0D4120-3E97-4D55-BDB2-38BAB5218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275" r="64658" b="20098"/>
          <a:stretch/>
        </p:blipFill>
        <p:spPr bwMode="auto">
          <a:xfrm>
            <a:off x="8572127" y="759772"/>
            <a:ext cx="3476535" cy="253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50E1158-16C0-4FE2-A0BA-7FF503230319}"/>
              </a:ext>
            </a:extLst>
          </p:cNvPr>
          <p:cNvSpPr/>
          <p:nvPr/>
        </p:nvSpPr>
        <p:spPr>
          <a:xfrm>
            <a:off x="50167" y="2510894"/>
            <a:ext cx="8734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 defTabSz="1219170" fontAlgn="base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2012 murieron por esta causa más de 3 millones de personas.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D29A44D-7386-43DB-BE89-8737A5750AB3}"/>
              </a:ext>
            </a:extLst>
          </p:cNvPr>
          <p:cNvSpPr/>
          <p:nvPr/>
        </p:nvSpPr>
        <p:spPr>
          <a:xfrm>
            <a:off x="25084" y="3427286"/>
            <a:ext cx="8784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 defTabSz="1219170" fontAlgn="base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+90% de las muertes por EPOC en países de bajos y medianos ingresos.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F814583-1AC1-4F70-80F6-4717CB550FF6}"/>
              </a:ext>
            </a:extLst>
          </p:cNvPr>
          <p:cNvSpPr txBox="1"/>
          <p:nvPr/>
        </p:nvSpPr>
        <p:spPr>
          <a:xfrm>
            <a:off x="25084" y="4634445"/>
            <a:ext cx="6555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4º lugar en mortalidad a nivel mundial.</a:t>
            </a:r>
            <a:endParaRPr lang="es-MX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A38DE0C-9C2E-4664-BF34-F8DED5B252FA}"/>
              </a:ext>
            </a:extLst>
          </p:cNvPr>
          <p:cNvSpPr txBox="1"/>
          <p:nvPr/>
        </p:nvSpPr>
        <p:spPr>
          <a:xfrm>
            <a:off x="25085" y="5472271"/>
            <a:ext cx="10033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 la 3ra causa de muerte en año 2020 a nivel mundial.</a:t>
            </a:r>
          </a:p>
        </p:txBody>
      </p:sp>
      <p:pic>
        <p:nvPicPr>
          <p:cNvPr id="11" name="Picture 6" descr="Resultado de imagen para dia mundial del epoc">
            <a:extLst>
              <a:ext uri="{FF2B5EF4-FFF2-40B4-BE49-F238E27FC236}">
                <a16:creationId xmlns:a16="http://schemas.microsoft.com/office/drawing/2014/main" id="{26E13DF3-DB38-4B52-822C-7E965BCEAC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7" r="5516" b="27736"/>
          <a:stretch/>
        </p:blipFill>
        <p:spPr bwMode="auto">
          <a:xfrm>
            <a:off x="9356461" y="3812356"/>
            <a:ext cx="2529592" cy="226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586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ETIOLOGÍA</a:t>
            </a:r>
          </a:p>
        </p:txBody>
      </p:sp>
      <p:sp>
        <p:nvSpPr>
          <p:cNvPr id="4" name="Pentágono 4">
            <a:extLst>
              <a:ext uri="{FF2B5EF4-FFF2-40B4-BE49-F238E27FC236}">
                <a16:creationId xmlns:a16="http://schemas.microsoft.com/office/drawing/2014/main" id="{109AC3DE-4F19-4EC9-A6BA-45FA4A21EA82}"/>
              </a:ext>
            </a:extLst>
          </p:cNvPr>
          <p:cNvSpPr/>
          <p:nvPr/>
        </p:nvSpPr>
        <p:spPr>
          <a:xfrm>
            <a:off x="239349" y="1316765"/>
            <a:ext cx="3264363" cy="952208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AMBIENTALES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923104-F68E-4951-9646-BF3F2658CD78}"/>
              </a:ext>
            </a:extLst>
          </p:cNvPr>
          <p:cNvSpPr txBox="1"/>
          <p:nvPr/>
        </p:nvSpPr>
        <p:spPr>
          <a:xfrm>
            <a:off x="1786660" y="2276872"/>
            <a:ext cx="5563673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s-MX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Fumar cigarrillo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Humo de leña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Contaminación ambiental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s-ES_tradnl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Exposiciones ocupacionales</a:t>
            </a:r>
            <a:endParaRPr lang="es-MX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ágono 12">
            <a:extLst>
              <a:ext uri="{FF2B5EF4-FFF2-40B4-BE49-F238E27FC236}">
                <a16:creationId xmlns:a16="http://schemas.microsoft.com/office/drawing/2014/main" id="{E0ABA550-1D28-46CC-9309-27F01BD6F1DF}"/>
              </a:ext>
            </a:extLst>
          </p:cNvPr>
          <p:cNvSpPr/>
          <p:nvPr/>
        </p:nvSpPr>
        <p:spPr>
          <a:xfrm>
            <a:off x="239349" y="3813043"/>
            <a:ext cx="3264363" cy="951383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DEL HUESPED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263432-C407-4D90-91BC-A67A81FAFC07}"/>
              </a:ext>
            </a:extLst>
          </p:cNvPr>
          <p:cNvSpPr txBox="1"/>
          <p:nvPr/>
        </p:nvSpPr>
        <p:spPr>
          <a:xfrm>
            <a:off x="1788079" y="4869160"/>
            <a:ext cx="4447504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 defTabSz="1219170">
              <a:buFont typeface="Arial" panose="020B0604020202020204" pitchFamily="34" charset="0"/>
              <a:buChar char="•"/>
            </a:pPr>
            <a:r>
              <a:rPr lang="es-ES_tradnl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Deficiencia de Alfa-1  AAT</a:t>
            </a:r>
          </a:p>
          <a:p>
            <a:pPr marL="380990" indent="-380990" algn="just" defTabSz="1219170">
              <a:buFont typeface="Arial" panose="020B0604020202020204" pitchFamily="34" charset="0"/>
              <a:buChar char="•"/>
            </a:pPr>
            <a:r>
              <a:rPr lang="es-ES_tradnl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Peso bajo al nacer</a:t>
            </a:r>
          </a:p>
          <a:p>
            <a:pPr marL="380990" indent="-380990" algn="just" defTabSz="1219170">
              <a:buFont typeface="Arial" panose="020B0604020202020204" pitchFamily="34" charset="0"/>
              <a:buChar char="•"/>
            </a:pPr>
            <a:r>
              <a:rPr lang="es-ES_tradnl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 de la infancia</a:t>
            </a:r>
            <a:endParaRPr lang="es-MX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170"/>
            <a:endParaRPr lang="es-MX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2" descr="Anatomía patológica &#10; ">
            <a:extLst>
              <a:ext uri="{FF2B5EF4-FFF2-40B4-BE49-F238E27FC236}">
                <a16:creationId xmlns:a16="http://schemas.microsoft.com/office/drawing/2014/main" id="{1A959F58-46D5-4D41-B7B7-7237A00B8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0" t="42468" r="-298" b="16489"/>
          <a:stretch/>
        </p:blipFill>
        <p:spPr bwMode="auto">
          <a:xfrm>
            <a:off x="6110116" y="2001852"/>
            <a:ext cx="1939881" cy="143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: esquinas redondeadas 3">
            <a:extLst>
              <a:ext uri="{FF2B5EF4-FFF2-40B4-BE49-F238E27FC236}">
                <a16:creationId xmlns:a16="http://schemas.microsoft.com/office/drawing/2014/main" id="{80239325-1005-4049-8643-9CDD03FD4609}"/>
              </a:ext>
            </a:extLst>
          </p:cNvPr>
          <p:cNvSpPr/>
          <p:nvPr/>
        </p:nvSpPr>
        <p:spPr>
          <a:xfrm>
            <a:off x="8738984" y="537781"/>
            <a:ext cx="2887501" cy="1987401"/>
          </a:xfrm>
          <a:prstGeom prst="roundRect">
            <a:avLst>
              <a:gd name="adj" fmla="val 34313"/>
            </a:avLst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" name="Picture 18" descr="Resultado de imagen para exposicion laboral a gases">
            <a:extLst>
              <a:ext uri="{FF2B5EF4-FFF2-40B4-BE49-F238E27FC236}">
                <a16:creationId xmlns:a16="http://schemas.microsoft.com/office/drawing/2014/main" id="{53F949A4-AEEA-472A-91D3-8D384B16F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176" y="3648477"/>
            <a:ext cx="2385117" cy="164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n para antitripsina">
            <a:extLst>
              <a:ext uri="{FF2B5EF4-FFF2-40B4-BE49-F238E27FC236}">
                <a16:creationId xmlns:a16="http://schemas.microsoft.com/office/drawing/2014/main" id="{320D262D-BC90-45FF-BBC8-CBAE474D9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07" y="4277551"/>
            <a:ext cx="1396328" cy="183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774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FISIOPATOLOGÍA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C7CF4A-9525-4344-AAA1-DFF44CE555E1}"/>
              </a:ext>
            </a:extLst>
          </p:cNvPr>
          <p:cNvSpPr txBox="1"/>
          <p:nvPr/>
        </p:nvSpPr>
        <p:spPr>
          <a:xfrm>
            <a:off x="425328" y="1109861"/>
            <a:ext cx="11157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s-MX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Alteraciones anatomopatológicas pulmonares: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160231-F0FF-4AA9-B614-D95030B58E5E}"/>
              </a:ext>
            </a:extLst>
          </p:cNvPr>
          <p:cNvSpPr txBox="1"/>
          <p:nvPr/>
        </p:nvSpPr>
        <p:spPr>
          <a:xfrm>
            <a:off x="387262" y="1821973"/>
            <a:ext cx="2377049" cy="830997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/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Limitación del flujo aéreo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4484480-642E-451C-AF07-0146367C473F}"/>
              </a:ext>
            </a:extLst>
          </p:cNvPr>
          <p:cNvSpPr/>
          <p:nvPr/>
        </p:nvSpPr>
        <p:spPr>
          <a:xfrm>
            <a:off x="24189" y="3236979"/>
            <a:ext cx="31031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Inflamación, fibrosis y exudados en las vías respiratorias </a:t>
            </a:r>
            <a:endParaRPr lang="es-MX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2" descr="Resultado de imagen para inflamacion, fibrosis y exudados en las vias respiratorias">
            <a:extLst>
              <a:ext uri="{FF2B5EF4-FFF2-40B4-BE49-F238E27FC236}">
                <a16:creationId xmlns:a16="http://schemas.microsoft.com/office/drawing/2014/main" id="{02F60D76-5474-4F98-8B5D-DE533B6E5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33" y="4847829"/>
            <a:ext cx="1887699" cy="123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7FD0458-7B55-463D-92C4-35CAC420A463}"/>
              </a:ext>
            </a:extLst>
          </p:cNvPr>
          <p:cNvSpPr/>
          <p:nvPr/>
        </p:nvSpPr>
        <p:spPr>
          <a:xfrm>
            <a:off x="3791744" y="1821974"/>
            <a:ext cx="2784309" cy="830997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219170"/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Hiperinsuflación pulmonar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8DAA6732-F64D-4BC8-8E40-FB5E2748A586}"/>
              </a:ext>
            </a:extLst>
          </p:cNvPr>
          <p:cNvCxnSpPr/>
          <p:nvPr/>
        </p:nvCxnSpPr>
        <p:spPr>
          <a:xfrm>
            <a:off x="5191636" y="2706416"/>
            <a:ext cx="1" cy="4426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6932662-6F0F-4774-8CC2-2780046DE72F}"/>
              </a:ext>
            </a:extLst>
          </p:cNvPr>
          <p:cNvSpPr txBox="1"/>
          <p:nvPr/>
        </p:nvSpPr>
        <p:spPr>
          <a:xfrm>
            <a:off x="3503715" y="3104197"/>
            <a:ext cx="3434045" cy="2431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en espacios aéreos situados distalmente al bronquiolo terminal, destrucción de las paredes de los alvéolos pulmonares</a:t>
            </a:r>
          </a:p>
          <a:p>
            <a:pPr algn="ctr" defTabSz="1219170"/>
            <a:endParaRPr lang="es-MX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8D3D92C-0109-4A49-B2AA-8EDF4B854EF4}"/>
              </a:ext>
            </a:extLst>
          </p:cNvPr>
          <p:cNvSpPr txBox="1"/>
          <p:nvPr/>
        </p:nvSpPr>
        <p:spPr>
          <a:xfrm>
            <a:off x="7909428" y="1821973"/>
            <a:ext cx="3295345" cy="830997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/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Alteraciones en el intercambio de gases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A6490E23-4444-4D5A-9ABE-F11BCB640F3D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7649516" y="2652970"/>
            <a:ext cx="1907585" cy="64026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3BDEC32C-CE1D-4FAD-9F82-C9109E11342F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9557101" y="2652970"/>
            <a:ext cx="1721791" cy="61763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99CD98D-0079-4162-857D-AB38BC1E54BD}"/>
              </a:ext>
            </a:extLst>
          </p:cNvPr>
          <p:cNvSpPr/>
          <p:nvPr/>
        </p:nvSpPr>
        <p:spPr>
          <a:xfrm>
            <a:off x="6937759" y="3318550"/>
            <a:ext cx="1641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Hipoxemia</a:t>
            </a:r>
            <a:endParaRPr lang="es-MX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7C3F6C8-64B1-471D-8739-9F006A9AC362}"/>
              </a:ext>
            </a:extLst>
          </p:cNvPr>
          <p:cNvSpPr txBox="1"/>
          <p:nvPr/>
        </p:nvSpPr>
        <p:spPr>
          <a:xfrm>
            <a:off x="10295422" y="3255033"/>
            <a:ext cx="1966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Hipercapnia</a:t>
            </a:r>
          </a:p>
        </p:txBody>
      </p:sp>
      <p:pic>
        <p:nvPicPr>
          <p:cNvPr id="17" name="Picture 2" descr="Resultado de imagen para intercambio gaseoso gif animado">
            <a:extLst>
              <a:ext uri="{FF2B5EF4-FFF2-40B4-BE49-F238E27FC236}">
                <a16:creationId xmlns:a16="http://schemas.microsoft.com/office/drawing/2014/main" id="{EABEB07C-CB2B-44F4-9EF5-D0DAA73FC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51" y="4174267"/>
            <a:ext cx="2564096" cy="174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01BA3151-C09A-453F-855D-E0F3CC1C617F}"/>
              </a:ext>
            </a:extLst>
          </p:cNvPr>
          <p:cNvCxnSpPr/>
          <p:nvPr/>
        </p:nvCxnSpPr>
        <p:spPr>
          <a:xfrm>
            <a:off x="1583500" y="2706416"/>
            <a:ext cx="1" cy="4426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532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FISIOPATOLOGÍA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05A18D4-A571-43BF-9DB4-0DCC01611AA4}"/>
              </a:ext>
            </a:extLst>
          </p:cNvPr>
          <p:cNvSpPr txBox="1"/>
          <p:nvPr/>
        </p:nvSpPr>
        <p:spPr>
          <a:xfrm>
            <a:off x="911074" y="1316746"/>
            <a:ext cx="3700159" cy="420564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170"/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Hipertensión pulmonar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2F50B26C-1D2B-4109-AD3C-1B9C8A927C20}"/>
              </a:ext>
            </a:extLst>
          </p:cNvPr>
          <p:cNvCxnSpPr/>
          <p:nvPr/>
        </p:nvCxnSpPr>
        <p:spPr>
          <a:xfrm flipH="1">
            <a:off x="2798170" y="1753135"/>
            <a:ext cx="1" cy="3055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0936EA2-11C1-4365-AA0B-2911FAA40633}"/>
              </a:ext>
            </a:extLst>
          </p:cNvPr>
          <p:cNvSpPr/>
          <p:nvPr/>
        </p:nvSpPr>
        <p:spPr>
          <a:xfrm>
            <a:off x="1954992" y="1910313"/>
            <a:ext cx="1763624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causa es </a:t>
            </a:r>
            <a:endParaRPr lang="es-MX" sz="213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984EF7F6-91EC-4D68-AFBF-B2C919DB9182}"/>
              </a:ext>
            </a:extLst>
          </p:cNvPr>
          <p:cNvSpPr/>
          <p:nvPr/>
        </p:nvSpPr>
        <p:spPr>
          <a:xfrm>
            <a:off x="1141820" y="2394200"/>
            <a:ext cx="3479293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Vasoconstricción pulmonar </a:t>
            </a:r>
            <a:r>
              <a:rPr lang="es-MX" sz="21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hipóxica</a:t>
            </a:r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13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E5A03A2-3598-4E11-840C-9924528E2930}"/>
              </a:ext>
            </a:extLst>
          </p:cNvPr>
          <p:cNvSpPr/>
          <p:nvPr/>
        </p:nvSpPr>
        <p:spPr>
          <a:xfrm>
            <a:off x="1584581" y="3541283"/>
            <a:ext cx="238879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conducir a </a:t>
            </a:r>
            <a:endParaRPr lang="es-MX" sz="2133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36F89744-DDBE-418C-90E0-0C0D3D09F7D4}"/>
              </a:ext>
            </a:extLst>
          </p:cNvPr>
          <p:cNvCxnSpPr>
            <a:stCxn id="18" idx="1"/>
          </p:cNvCxnSpPr>
          <p:nvPr/>
        </p:nvCxnSpPr>
        <p:spPr>
          <a:xfrm flipH="1">
            <a:off x="706160" y="1527028"/>
            <a:ext cx="204914" cy="15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: angular 42">
            <a:extLst>
              <a:ext uri="{FF2B5EF4-FFF2-40B4-BE49-F238E27FC236}">
                <a16:creationId xmlns:a16="http://schemas.microsoft.com/office/drawing/2014/main" id="{F51C3489-826B-4904-8495-E2F210AB91ED}"/>
              </a:ext>
            </a:extLst>
          </p:cNvPr>
          <p:cNvCxnSpPr>
            <a:cxnSpLocks/>
            <a:stCxn id="18" idx="1"/>
            <a:endCxn id="24" idx="1"/>
          </p:cNvCxnSpPr>
          <p:nvPr/>
        </p:nvCxnSpPr>
        <p:spPr>
          <a:xfrm rot="10800000" flipH="1" flipV="1">
            <a:off x="911073" y="1527027"/>
            <a:ext cx="673507" cy="2224537"/>
          </a:xfrm>
          <a:prstGeom prst="bentConnector3">
            <a:avLst>
              <a:gd name="adj1" fmla="val -33942"/>
            </a:avLst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8BA92C4E-31AD-47D3-AEF1-334960D12C70}"/>
              </a:ext>
            </a:extLst>
          </p:cNvPr>
          <p:cNvCxnSpPr>
            <a:cxnSpLocks/>
          </p:cNvCxnSpPr>
          <p:nvPr/>
        </p:nvCxnSpPr>
        <p:spPr>
          <a:xfrm>
            <a:off x="2792180" y="2276872"/>
            <a:ext cx="0" cy="2353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43EC8818-F690-4BD9-AA2D-0A6DCBBBA8B3}"/>
              </a:ext>
            </a:extLst>
          </p:cNvPr>
          <p:cNvCxnSpPr>
            <a:cxnSpLocks/>
          </p:cNvCxnSpPr>
          <p:nvPr/>
        </p:nvCxnSpPr>
        <p:spPr>
          <a:xfrm flipH="1">
            <a:off x="2760552" y="3918973"/>
            <a:ext cx="1" cy="278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Rectángulo 46">
            <a:extLst>
              <a:ext uri="{FF2B5EF4-FFF2-40B4-BE49-F238E27FC236}">
                <a16:creationId xmlns:a16="http://schemas.microsoft.com/office/drawing/2014/main" id="{EE4720EA-A330-4C66-9A0F-343D11566201}"/>
              </a:ext>
            </a:extLst>
          </p:cNvPr>
          <p:cNvSpPr/>
          <p:nvPr/>
        </p:nvSpPr>
        <p:spPr>
          <a:xfrm>
            <a:off x="1190561" y="4137092"/>
            <a:ext cx="3168352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Hipertrofia ventricular derecha </a:t>
            </a:r>
            <a:endParaRPr lang="es-MX" sz="2133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2FA721CD-1976-4284-8BC6-B91D47696849}"/>
              </a:ext>
            </a:extLst>
          </p:cNvPr>
          <p:cNvCxnSpPr/>
          <p:nvPr/>
        </p:nvCxnSpPr>
        <p:spPr>
          <a:xfrm flipH="1">
            <a:off x="2786908" y="5002655"/>
            <a:ext cx="1" cy="3055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B4158C1-1CBC-4063-92F1-D67CD637A01C}"/>
              </a:ext>
            </a:extLst>
          </p:cNvPr>
          <p:cNvSpPr/>
          <p:nvPr/>
        </p:nvSpPr>
        <p:spPr>
          <a:xfrm>
            <a:off x="2760551" y="4970772"/>
            <a:ext cx="10631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s-MX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Incluso a </a:t>
            </a:r>
            <a:endParaRPr lang="es-MX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BE0C3371-BC3F-4F54-8F40-47AA2DC79611}"/>
              </a:ext>
            </a:extLst>
          </p:cNvPr>
          <p:cNvSpPr txBox="1"/>
          <p:nvPr/>
        </p:nvSpPr>
        <p:spPr>
          <a:xfrm>
            <a:off x="1447221" y="5473516"/>
            <a:ext cx="2679371" cy="4205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/>
            <a:r>
              <a:rPr lang="es-MX" sz="21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pulmonale</a:t>
            </a:r>
            <a:endParaRPr lang="es-MX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Picture 2" descr="Resultado de imagen para cor pulmonale">
            <a:extLst>
              <a:ext uri="{FF2B5EF4-FFF2-40B4-BE49-F238E27FC236}">
                <a16:creationId xmlns:a16="http://schemas.microsoft.com/office/drawing/2014/main" id="{B0C93DA6-ABF2-4353-8CA7-76F185FBB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374" y="2641265"/>
            <a:ext cx="3298975" cy="354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uadroTexto 59">
            <a:extLst>
              <a:ext uri="{FF2B5EF4-FFF2-40B4-BE49-F238E27FC236}">
                <a16:creationId xmlns:a16="http://schemas.microsoft.com/office/drawing/2014/main" id="{96544126-A8A4-40E3-9023-BBD189D7FCCC}"/>
              </a:ext>
            </a:extLst>
          </p:cNvPr>
          <p:cNvSpPr txBox="1"/>
          <p:nvPr/>
        </p:nvSpPr>
        <p:spPr>
          <a:xfrm>
            <a:off x="8249443" y="1279003"/>
            <a:ext cx="3554907" cy="74879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/>
            <a:r>
              <a:rPr lang="es-MX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Hipersecreción mucosa y la disfunción ciliar </a:t>
            </a:r>
          </a:p>
        </p:txBody>
      </p:sp>
      <p:cxnSp>
        <p:nvCxnSpPr>
          <p:cNvPr id="61" name="Conector recto de flecha 60">
            <a:extLst>
              <a:ext uri="{FF2B5EF4-FFF2-40B4-BE49-F238E27FC236}">
                <a16:creationId xmlns:a16="http://schemas.microsoft.com/office/drawing/2014/main" id="{74C10C52-78C9-4D3C-A915-ED617E9449C6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8976320" y="2027798"/>
            <a:ext cx="1050577" cy="7562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>
            <a:extLst>
              <a:ext uri="{FF2B5EF4-FFF2-40B4-BE49-F238E27FC236}">
                <a16:creationId xmlns:a16="http://schemas.microsoft.com/office/drawing/2014/main" id="{4E82EF32-073A-43DB-A85A-142E6A895CFD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10026897" y="2027798"/>
            <a:ext cx="980207" cy="7562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ángulo 62">
            <a:extLst>
              <a:ext uri="{FF2B5EF4-FFF2-40B4-BE49-F238E27FC236}">
                <a16:creationId xmlns:a16="http://schemas.microsoft.com/office/drawing/2014/main" id="{7C97A7D7-BCD6-4747-A0C2-A8575938134A}"/>
              </a:ext>
            </a:extLst>
          </p:cNvPr>
          <p:cNvSpPr/>
          <p:nvPr/>
        </p:nvSpPr>
        <p:spPr>
          <a:xfrm>
            <a:off x="8126724" y="2872261"/>
            <a:ext cx="1461362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/>
            <a:r>
              <a:rPr lang="es-MX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 crónica </a:t>
            </a:r>
            <a:endParaRPr lang="es-MX" sz="186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123CABAA-026C-4CA2-BA3A-B134D4419304}"/>
              </a:ext>
            </a:extLst>
          </p:cNvPr>
          <p:cNvSpPr txBox="1"/>
          <p:nvPr/>
        </p:nvSpPr>
        <p:spPr>
          <a:xfrm>
            <a:off x="9576673" y="2825085"/>
            <a:ext cx="292893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s-MX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de la producción de esputo</a:t>
            </a:r>
          </a:p>
        </p:txBody>
      </p:sp>
      <p:pic>
        <p:nvPicPr>
          <p:cNvPr id="71" name="Picture 6" descr="Resultado de imagen para hipersecreción mucosa">
            <a:extLst>
              <a:ext uri="{FF2B5EF4-FFF2-40B4-BE49-F238E27FC236}">
                <a16:creationId xmlns:a16="http://schemas.microsoft.com/office/drawing/2014/main" id="{2957EC22-806F-434B-8CD4-DE65F01B4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325" y="3594892"/>
            <a:ext cx="2978123" cy="249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931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0">
            <a:extLst>
              <a:ext uri="{FF2B5EF4-FFF2-40B4-BE49-F238E27FC236}">
                <a16:creationId xmlns:a16="http://schemas.microsoft.com/office/drawing/2014/main" id="{7DC2133C-5719-4770-8A70-FC44D875B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35" y="1028733"/>
            <a:ext cx="9697077" cy="529824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INMUNOPATOLOGÍA</a:t>
            </a:r>
          </a:p>
        </p:txBody>
      </p:sp>
    </p:spTree>
    <p:extLst>
      <p:ext uri="{BB962C8B-B14F-4D97-AF65-F5344CB8AC3E}">
        <p14:creationId xmlns:p14="http://schemas.microsoft.com/office/powerpoint/2010/main" val="2785116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>
            <a:extLst>
              <a:ext uri="{FF2B5EF4-FFF2-40B4-BE49-F238E27FC236}">
                <a16:creationId xmlns:a16="http://schemas.microsoft.com/office/drawing/2014/main" id="{CA2FA813-E8CB-4EA6-9D05-37B06A0EA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20" t="21581" r="6646" b="10725"/>
          <a:stretch/>
        </p:blipFill>
        <p:spPr>
          <a:xfrm>
            <a:off x="1391477" y="1220755"/>
            <a:ext cx="8928992" cy="512624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INMUNOPATOLOGÍA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60B365-42B0-4921-BD29-A09838248CF3}"/>
              </a:ext>
            </a:extLst>
          </p:cNvPr>
          <p:cNvSpPr txBox="1"/>
          <p:nvPr/>
        </p:nvSpPr>
        <p:spPr>
          <a:xfrm>
            <a:off x="7536161" y="1700808"/>
            <a:ext cx="904799" cy="420564"/>
          </a:xfrm>
          <a:prstGeom prst="rect">
            <a:avLst/>
          </a:prstGeom>
          <a:solidFill>
            <a:srgbClr val="DADEDE"/>
          </a:solidFill>
        </p:spPr>
        <p:txBody>
          <a:bodyPr wrap="none" rtlCol="0">
            <a:spAutoFit/>
          </a:bodyPr>
          <a:lstStyle/>
          <a:p>
            <a:pPr defTabSz="1219170"/>
            <a:r>
              <a:rPr lang="es-MX" sz="2133" b="1" dirty="0">
                <a:solidFill>
                  <a:prstClr val="black"/>
                </a:solidFill>
                <a:latin typeface="Calibri"/>
              </a:rPr>
              <a:t>TCD8+</a:t>
            </a:r>
            <a:endParaRPr lang="es-MX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9639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</Words>
  <Application>Microsoft Office PowerPoint</Application>
  <PresentationFormat>Panorámica</PresentationFormat>
  <Paragraphs>102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Trebuchet MS</vt:lpstr>
      <vt:lpstr>Wingdings</vt:lpstr>
      <vt:lpstr>Tema de Office</vt:lpstr>
      <vt:lpstr>1_Tema de Office</vt:lpstr>
      <vt:lpstr>EPOC (Enfermedad Pulmonar Obstructiva Crónica)</vt:lpstr>
      <vt:lpstr>DEFINICIÓN</vt:lpstr>
      <vt:lpstr>ANTECEDENTES HISTÓRICOS</vt:lpstr>
      <vt:lpstr>EPIDEMIOLOGÍA</vt:lpstr>
      <vt:lpstr>ETIOLOGÍA</vt:lpstr>
      <vt:lpstr>FISIOPATOLOGÍA</vt:lpstr>
      <vt:lpstr>FISIOPATOLOGÍA</vt:lpstr>
      <vt:lpstr>INMUNOPATOLOGÍA</vt:lpstr>
      <vt:lpstr>INMUNOPATOLOGÍA</vt:lpstr>
      <vt:lpstr>MANIFESTACIONES CLÍNICAS</vt:lpstr>
      <vt:lpstr>DIAGNÓSTICO</vt:lpstr>
      <vt:lpstr>TRATAMIENTO Y CONTROL</vt:lpstr>
      <vt:lpstr>TRATAMIENTO Y CONTROL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EPOC (Enfermedad Pulmonar Obstructiva Crónica)</dc:title>
  <dc:creator>maritza barajas</dc:creator>
  <cp:lastModifiedBy>maritza barajas</cp:lastModifiedBy>
  <cp:revision>1</cp:revision>
  <dcterms:created xsi:type="dcterms:W3CDTF">2018-01-08T23:02:44Z</dcterms:created>
  <dcterms:modified xsi:type="dcterms:W3CDTF">2018-01-08T23:03:08Z</dcterms:modified>
</cp:coreProperties>
</file>