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7" r:id="rId7"/>
    <p:sldId id="262" r:id="rId8"/>
    <p:sldId id="263" r:id="rId9"/>
    <p:sldId id="264" r:id="rId10"/>
    <p:sldId id="265" r:id="rId11"/>
    <p:sldId id="268" r:id="rId12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8E"/>
    <a:srgbClr val="7030A0"/>
    <a:srgbClr val="08AC6E"/>
    <a:srgbClr val="088E5B"/>
    <a:srgbClr val="36259D"/>
    <a:srgbClr val="10C07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2"/>
    <p:restoredTop sz="94015"/>
  </p:normalViewPr>
  <p:slideViewPr>
    <p:cSldViewPr>
      <p:cViewPr>
        <p:scale>
          <a:sx n="65" d="100"/>
          <a:sy n="65" d="100"/>
        </p:scale>
        <p:origin x="1664" y="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CB11A-5DB3-0647-B57D-D0474B44C9E8}" type="doc">
      <dgm:prSet loTypeId="urn:microsoft.com/office/officeart/2005/8/layout/list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4E605B92-676F-9344-8B4C-AC0A88934586}">
      <dgm:prSet phldrT="[Texto]"/>
      <dgm:spPr/>
      <dgm:t>
        <a:bodyPr/>
        <a:lstStyle/>
        <a:p>
          <a:r>
            <a:rPr lang="es-ES_tradnl" dirty="0" smtClean="0"/>
            <a:t>1: Anormalidades en el timo</a:t>
          </a:r>
          <a:endParaRPr lang="es-ES_tradnl" dirty="0"/>
        </a:p>
      </dgm:t>
    </dgm:pt>
    <dgm:pt modelId="{27EE58CA-F962-4345-B035-62755CD384DB}" type="parTrans" cxnId="{E9939841-7C25-0647-BCFD-B7638A1ECD47}">
      <dgm:prSet/>
      <dgm:spPr/>
      <dgm:t>
        <a:bodyPr/>
        <a:lstStyle/>
        <a:p>
          <a:endParaRPr lang="es-ES_tradnl"/>
        </a:p>
      </dgm:t>
    </dgm:pt>
    <dgm:pt modelId="{5AF792EB-64C4-4042-AED9-272029E8822A}" type="sibTrans" cxnId="{E9939841-7C25-0647-BCFD-B7638A1ECD47}">
      <dgm:prSet/>
      <dgm:spPr/>
      <dgm:t>
        <a:bodyPr/>
        <a:lstStyle/>
        <a:p>
          <a:endParaRPr lang="es-ES_tradnl"/>
        </a:p>
      </dgm:t>
    </dgm:pt>
    <dgm:pt modelId="{EBF88CC2-20C0-8643-9E16-E74E2BE4DF38}">
      <dgm:prSet phldrT="[Texto]"/>
      <dgm:spPr/>
      <dgm:t>
        <a:bodyPr/>
        <a:lstStyle/>
        <a:p>
          <a:r>
            <a:rPr lang="es-ES_tradnl" dirty="0" smtClean="0"/>
            <a:t>2: Células </a:t>
          </a:r>
          <a:r>
            <a:rPr lang="es-ES_tradnl" dirty="0" err="1" smtClean="0"/>
            <a:t>mioides</a:t>
          </a:r>
          <a:endParaRPr lang="es-ES_tradnl" dirty="0"/>
        </a:p>
      </dgm:t>
    </dgm:pt>
    <dgm:pt modelId="{510DF30B-4E38-B940-B23D-C857D097BEB9}" type="parTrans" cxnId="{B9BCB39B-5725-9845-90D8-B6DCAC6D5D4E}">
      <dgm:prSet/>
      <dgm:spPr/>
      <dgm:t>
        <a:bodyPr/>
        <a:lstStyle/>
        <a:p>
          <a:endParaRPr lang="es-ES_tradnl"/>
        </a:p>
      </dgm:t>
    </dgm:pt>
    <dgm:pt modelId="{E5D3DB2E-A26B-9043-A801-86AC33FEF0E5}" type="sibTrans" cxnId="{B9BCB39B-5725-9845-90D8-B6DCAC6D5D4E}">
      <dgm:prSet/>
      <dgm:spPr/>
      <dgm:t>
        <a:bodyPr/>
        <a:lstStyle/>
        <a:p>
          <a:endParaRPr lang="es-ES_tradnl"/>
        </a:p>
      </dgm:t>
    </dgm:pt>
    <dgm:pt modelId="{9BFF892C-1A33-F743-AFED-78FF8F32546B}" type="pres">
      <dgm:prSet presAssocID="{160CB11A-5DB3-0647-B57D-D0474B44C9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611E20D-F4EA-E043-8F53-C48A1FFBA09E}" type="pres">
      <dgm:prSet presAssocID="{4E605B92-676F-9344-8B4C-AC0A88934586}" presName="parentLin" presStyleCnt="0"/>
      <dgm:spPr/>
    </dgm:pt>
    <dgm:pt modelId="{C3C1E402-E204-3E44-8CFC-041CBBE9CAD3}" type="pres">
      <dgm:prSet presAssocID="{4E605B92-676F-9344-8B4C-AC0A88934586}" presName="parentLeftMargin" presStyleLbl="node1" presStyleIdx="0" presStyleCnt="2"/>
      <dgm:spPr/>
      <dgm:t>
        <a:bodyPr/>
        <a:lstStyle/>
        <a:p>
          <a:endParaRPr lang="es-ES_tradnl"/>
        </a:p>
      </dgm:t>
    </dgm:pt>
    <dgm:pt modelId="{A28CFAB0-FF30-1A4F-95C2-D769281986C7}" type="pres">
      <dgm:prSet presAssocID="{4E605B92-676F-9344-8B4C-AC0A889345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ED173DA-E28A-BA43-829B-4B5BDE6B707B}" type="pres">
      <dgm:prSet presAssocID="{4E605B92-676F-9344-8B4C-AC0A88934586}" presName="negativeSpace" presStyleCnt="0"/>
      <dgm:spPr/>
    </dgm:pt>
    <dgm:pt modelId="{CCBD05FB-6FF2-E340-81D9-91953E8ECC08}" type="pres">
      <dgm:prSet presAssocID="{4E605B92-676F-9344-8B4C-AC0A8893458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C42F7F1-A033-DF47-9179-FA46F1A184E9}" type="pres">
      <dgm:prSet presAssocID="{5AF792EB-64C4-4042-AED9-272029E8822A}" presName="spaceBetweenRectangles" presStyleCnt="0"/>
      <dgm:spPr/>
    </dgm:pt>
    <dgm:pt modelId="{F61B72D9-4EA9-8248-99E8-A326EF236C85}" type="pres">
      <dgm:prSet presAssocID="{EBF88CC2-20C0-8643-9E16-E74E2BE4DF38}" presName="parentLin" presStyleCnt="0"/>
      <dgm:spPr/>
    </dgm:pt>
    <dgm:pt modelId="{F5C91F06-759F-1844-BDA6-F6856BC7CCF9}" type="pres">
      <dgm:prSet presAssocID="{EBF88CC2-20C0-8643-9E16-E74E2BE4DF38}" presName="parentLeftMargin" presStyleLbl="node1" presStyleIdx="0" presStyleCnt="2"/>
      <dgm:spPr/>
      <dgm:t>
        <a:bodyPr/>
        <a:lstStyle/>
        <a:p>
          <a:endParaRPr lang="es-ES_tradnl"/>
        </a:p>
      </dgm:t>
    </dgm:pt>
    <dgm:pt modelId="{6E43947B-9053-F542-BABC-F7D83F742951}" type="pres">
      <dgm:prSet presAssocID="{EBF88CC2-20C0-8643-9E16-E74E2BE4DF3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4EEB758-8419-C04B-A2BF-34B3410CFFDF}" type="pres">
      <dgm:prSet presAssocID="{EBF88CC2-20C0-8643-9E16-E74E2BE4DF38}" presName="negativeSpace" presStyleCnt="0"/>
      <dgm:spPr/>
    </dgm:pt>
    <dgm:pt modelId="{7B5E68CF-BEDF-4440-860D-5217F9DF1234}" type="pres">
      <dgm:prSet presAssocID="{EBF88CC2-20C0-8643-9E16-E74E2BE4DF3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8BB9979-9CD1-F646-871A-1167B62115E9}" type="presOf" srcId="{4E605B92-676F-9344-8B4C-AC0A88934586}" destId="{A28CFAB0-FF30-1A4F-95C2-D769281986C7}" srcOrd="1" destOrd="0" presId="urn:microsoft.com/office/officeart/2005/8/layout/list1"/>
    <dgm:cxn modelId="{B6A4E175-2E6E-4441-BB8D-CBD3C1AE24CA}" type="presOf" srcId="{160CB11A-5DB3-0647-B57D-D0474B44C9E8}" destId="{9BFF892C-1A33-F743-AFED-78FF8F32546B}" srcOrd="0" destOrd="0" presId="urn:microsoft.com/office/officeart/2005/8/layout/list1"/>
    <dgm:cxn modelId="{B9BCB39B-5725-9845-90D8-B6DCAC6D5D4E}" srcId="{160CB11A-5DB3-0647-B57D-D0474B44C9E8}" destId="{EBF88CC2-20C0-8643-9E16-E74E2BE4DF38}" srcOrd="1" destOrd="0" parTransId="{510DF30B-4E38-B940-B23D-C857D097BEB9}" sibTransId="{E5D3DB2E-A26B-9043-A801-86AC33FEF0E5}"/>
    <dgm:cxn modelId="{E9939841-7C25-0647-BCFD-B7638A1ECD47}" srcId="{160CB11A-5DB3-0647-B57D-D0474B44C9E8}" destId="{4E605B92-676F-9344-8B4C-AC0A88934586}" srcOrd="0" destOrd="0" parTransId="{27EE58CA-F962-4345-B035-62755CD384DB}" sibTransId="{5AF792EB-64C4-4042-AED9-272029E8822A}"/>
    <dgm:cxn modelId="{D2FD8D59-74F9-9145-92D9-D944B610928F}" type="presOf" srcId="{4E605B92-676F-9344-8B4C-AC0A88934586}" destId="{C3C1E402-E204-3E44-8CFC-041CBBE9CAD3}" srcOrd="0" destOrd="0" presId="urn:microsoft.com/office/officeart/2005/8/layout/list1"/>
    <dgm:cxn modelId="{D846A095-5379-AA4B-BC11-6EE5FCA6C482}" type="presOf" srcId="{EBF88CC2-20C0-8643-9E16-E74E2BE4DF38}" destId="{F5C91F06-759F-1844-BDA6-F6856BC7CCF9}" srcOrd="0" destOrd="0" presId="urn:microsoft.com/office/officeart/2005/8/layout/list1"/>
    <dgm:cxn modelId="{D64DFA92-87AE-1942-9157-13E338BF3C3C}" type="presOf" srcId="{EBF88CC2-20C0-8643-9E16-E74E2BE4DF38}" destId="{6E43947B-9053-F542-BABC-F7D83F742951}" srcOrd="1" destOrd="0" presId="urn:microsoft.com/office/officeart/2005/8/layout/list1"/>
    <dgm:cxn modelId="{CD0AB20D-8DEF-364F-82D3-471EEAB7CD62}" type="presParOf" srcId="{9BFF892C-1A33-F743-AFED-78FF8F32546B}" destId="{F611E20D-F4EA-E043-8F53-C48A1FFBA09E}" srcOrd="0" destOrd="0" presId="urn:microsoft.com/office/officeart/2005/8/layout/list1"/>
    <dgm:cxn modelId="{0A281273-4AA9-1042-B513-6999325D57DB}" type="presParOf" srcId="{F611E20D-F4EA-E043-8F53-C48A1FFBA09E}" destId="{C3C1E402-E204-3E44-8CFC-041CBBE9CAD3}" srcOrd="0" destOrd="0" presId="urn:microsoft.com/office/officeart/2005/8/layout/list1"/>
    <dgm:cxn modelId="{455EFDBC-2C79-9C4A-9598-B1883451E14B}" type="presParOf" srcId="{F611E20D-F4EA-E043-8F53-C48A1FFBA09E}" destId="{A28CFAB0-FF30-1A4F-95C2-D769281986C7}" srcOrd="1" destOrd="0" presId="urn:microsoft.com/office/officeart/2005/8/layout/list1"/>
    <dgm:cxn modelId="{BB6B57EE-E393-1143-8951-3BC8D0C7D952}" type="presParOf" srcId="{9BFF892C-1A33-F743-AFED-78FF8F32546B}" destId="{AED173DA-E28A-BA43-829B-4B5BDE6B707B}" srcOrd="1" destOrd="0" presId="urn:microsoft.com/office/officeart/2005/8/layout/list1"/>
    <dgm:cxn modelId="{E21661F0-B0B2-634F-A519-83892A279D9C}" type="presParOf" srcId="{9BFF892C-1A33-F743-AFED-78FF8F32546B}" destId="{CCBD05FB-6FF2-E340-81D9-91953E8ECC08}" srcOrd="2" destOrd="0" presId="urn:microsoft.com/office/officeart/2005/8/layout/list1"/>
    <dgm:cxn modelId="{4F1DE77E-7967-0E4A-843E-4B0210E22B21}" type="presParOf" srcId="{9BFF892C-1A33-F743-AFED-78FF8F32546B}" destId="{5C42F7F1-A033-DF47-9179-FA46F1A184E9}" srcOrd="3" destOrd="0" presId="urn:microsoft.com/office/officeart/2005/8/layout/list1"/>
    <dgm:cxn modelId="{D5ED6093-CB59-CA47-976B-99710A0F7E5C}" type="presParOf" srcId="{9BFF892C-1A33-F743-AFED-78FF8F32546B}" destId="{F61B72D9-4EA9-8248-99E8-A326EF236C85}" srcOrd="4" destOrd="0" presId="urn:microsoft.com/office/officeart/2005/8/layout/list1"/>
    <dgm:cxn modelId="{0B4922CB-ECBE-C448-A533-BDE329761285}" type="presParOf" srcId="{F61B72D9-4EA9-8248-99E8-A326EF236C85}" destId="{F5C91F06-759F-1844-BDA6-F6856BC7CCF9}" srcOrd="0" destOrd="0" presId="urn:microsoft.com/office/officeart/2005/8/layout/list1"/>
    <dgm:cxn modelId="{8F3422FB-AECB-E14B-973B-162BACC6434A}" type="presParOf" srcId="{F61B72D9-4EA9-8248-99E8-A326EF236C85}" destId="{6E43947B-9053-F542-BABC-F7D83F742951}" srcOrd="1" destOrd="0" presId="urn:microsoft.com/office/officeart/2005/8/layout/list1"/>
    <dgm:cxn modelId="{FB0A03A3-02A7-CB48-BB3F-45A990B2880F}" type="presParOf" srcId="{9BFF892C-1A33-F743-AFED-78FF8F32546B}" destId="{94EEB758-8419-C04B-A2BF-34B3410CFFDF}" srcOrd="5" destOrd="0" presId="urn:microsoft.com/office/officeart/2005/8/layout/list1"/>
    <dgm:cxn modelId="{445CB488-7D86-2648-A081-B9F26283822E}" type="presParOf" srcId="{9BFF892C-1A33-F743-AFED-78FF8F32546B}" destId="{7B5E68CF-BEDF-4440-860D-5217F9DF123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D05FB-6FF2-E340-81D9-91953E8ECC08}">
      <dsp:nvSpPr>
        <dsp:cNvPr id="0" name=""/>
        <dsp:cNvSpPr/>
      </dsp:nvSpPr>
      <dsp:spPr>
        <a:xfrm>
          <a:off x="0" y="1048717"/>
          <a:ext cx="6010622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CFAB0-FF30-1A4F-95C2-D769281986C7}">
      <dsp:nvSpPr>
        <dsp:cNvPr id="0" name=""/>
        <dsp:cNvSpPr/>
      </dsp:nvSpPr>
      <dsp:spPr>
        <a:xfrm>
          <a:off x="300531" y="664957"/>
          <a:ext cx="4207435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31" tIns="0" rIns="15903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dirty="0" smtClean="0"/>
            <a:t>1: Anormalidades en el timo</a:t>
          </a:r>
          <a:endParaRPr lang="es-ES_tradnl" sz="2600" kern="1200" dirty="0"/>
        </a:p>
      </dsp:txBody>
      <dsp:txXfrm>
        <a:off x="337998" y="702424"/>
        <a:ext cx="4132501" cy="692586"/>
      </dsp:txXfrm>
    </dsp:sp>
    <dsp:sp modelId="{7B5E68CF-BEDF-4440-860D-5217F9DF1234}">
      <dsp:nvSpPr>
        <dsp:cNvPr id="0" name=""/>
        <dsp:cNvSpPr/>
      </dsp:nvSpPr>
      <dsp:spPr>
        <a:xfrm>
          <a:off x="0" y="2228078"/>
          <a:ext cx="6010622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3947B-9053-F542-BABC-F7D83F742951}">
      <dsp:nvSpPr>
        <dsp:cNvPr id="0" name=""/>
        <dsp:cNvSpPr/>
      </dsp:nvSpPr>
      <dsp:spPr>
        <a:xfrm>
          <a:off x="300531" y="1844318"/>
          <a:ext cx="4207435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31" tIns="0" rIns="15903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dirty="0" smtClean="0"/>
            <a:t>2: Células </a:t>
          </a:r>
          <a:r>
            <a:rPr lang="es-ES_tradnl" sz="2600" kern="1200" dirty="0" err="1" smtClean="0"/>
            <a:t>mioides</a:t>
          </a:r>
          <a:endParaRPr lang="es-ES_tradnl" sz="2600" kern="1200" dirty="0"/>
        </a:p>
      </dsp:txBody>
      <dsp:txXfrm>
        <a:off x="337998" y="1881785"/>
        <a:ext cx="4132501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m.uas.edu.mx/files/img/LOGOS/aguila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7696"/>
            <a:ext cx="1008112" cy="110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f0803b3509dc4a60f4cbac0f92a6f12.png (1596×1498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68" y="136326"/>
            <a:ext cx="1286648" cy="11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 userDrawn="1"/>
        </p:nvSpPr>
        <p:spPr>
          <a:xfrm>
            <a:off x="2761221" y="229592"/>
            <a:ext cx="3621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Trebuchet MS" pitchFamily="34" charset="0"/>
              </a:rPr>
              <a:t>Universidad Autónoma de Sinaloa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  <a:latin typeface="Trebuchet MS" pitchFamily="34" charset="0"/>
              </a:rPr>
              <a:t>Facultad</a:t>
            </a:r>
            <a:r>
              <a:rPr lang="es-MX" baseline="0" dirty="0" smtClean="0">
                <a:solidFill>
                  <a:schemeClr val="tx1"/>
                </a:solidFill>
                <a:latin typeface="Trebuchet MS" pitchFamily="34" charset="0"/>
              </a:rPr>
              <a:t> de Medicina</a:t>
            </a:r>
          </a:p>
          <a:p>
            <a:pPr algn="ctr"/>
            <a:r>
              <a:rPr lang="es-MX" baseline="0" dirty="0" smtClean="0">
                <a:solidFill>
                  <a:schemeClr val="tx1"/>
                </a:solidFill>
                <a:latin typeface="Trebuchet MS" pitchFamily="34" charset="0"/>
              </a:rPr>
              <a:t>Licenciatura en Médico General</a:t>
            </a:r>
          </a:p>
        </p:txBody>
      </p:sp>
      <p:grpSp>
        <p:nvGrpSpPr>
          <p:cNvPr id="25" name="24 Grupo"/>
          <p:cNvGrpSpPr/>
          <p:nvPr userDrawn="1"/>
        </p:nvGrpSpPr>
        <p:grpSpPr>
          <a:xfrm>
            <a:off x="-2440445" y="1563638"/>
            <a:ext cx="13761912" cy="2252399"/>
            <a:chOff x="-2440445" y="1825911"/>
            <a:chExt cx="13761912" cy="3003199"/>
          </a:xfrm>
        </p:grpSpPr>
        <p:sp>
          <p:nvSpPr>
            <p:cNvPr id="23" name="22 Onda"/>
            <p:cNvSpPr/>
            <p:nvPr userDrawn="1"/>
          </p:nvSpPr>
          <p:spPr>
            <a:xfrm rot="11206739">
              <a:off x="-2440445" y="18993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7030A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23 Onda"/>
            <p:cNvSpPr/>
            <p:nvPr userDrawn="1"/>
          </p:nvSpPr>
          <p:spPr>
            <a:xfrm rot="10596159" flipH="1">
              <a:off x="-2288045" y="20517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08AC6E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19 Onda"/>
            <p:cNvSpPr/>
            <p:nvPr userDrawn="1"/>
          </p:nvSpPr>
          <p:spPr>
            <a:xfrm>
              <a:off x="0" y="1825911"/>
              <a:ext cx="9144000" cy="2520280"/>
            </a:xfrm>
            <a:prstGeom prst="wave">
              <a:avLst/>
            </a:prstGeom>
            <a:solidFill>
              <a:srgbClr val="002F8E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1923679"/>
            <a:ext cx="7772400" cy="1546390"/>
          </a:xfrm>
        </p:spPr>
        <p:txBody>
          <a:bodyPr anchor="ctr"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2053" name="Picture 5" descr="C:\Users\DELL\Desktop\Imágenes Tiff Palette\Logo Oficial Con Letras (2)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197514"/>
            <a:ext cx="1296143" cy="8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743200" y="3958766"/>
            <a:ext cx="6400800" cy="41318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Nombre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061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5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3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F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F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12" name="11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9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6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1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9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1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7486-D4CB-4DD6-B632-F94CB04FB1EC}" type="datetimeFigureOut">
              <a:rPr lang="es-MX" smtClean="0"/>
              <a:t>08/01/18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519C-432C-406D-8177-7BAAB0161D2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08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F8E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Miastenia Gravis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Amira Elara Pérez García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4048" y="4245937"/>
            <a:ext cx="413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>
                <a:solidFill>
                  <a:schemeClr val="tx1"/>
                </a:solidFill>
              </a:rPr>
              <a:t>Grupo:</a:t>
            </a:r>
            <a:r>
              <a:rPr lang="es-MX" sz="1400" baseline="0" dirty="0" smtClean="0">
                <a:solidFill>
                  <a:schemeClr val="tx1"/>
                </a:solidFill>
              </a:rPr>
              <a:t> III-14</a:t>
            </a:r>
          </a:p>
          <a:p>
            <a:pPr algn="r"/>
            <a:r>
              <a:rPr lang="es-MX" sz="1400" baseline="0" dirty="0" smtClean="0">
                <a:solidFill>
                  <a:schemeClr val="tx1"/>
                </a:solidFill>
              </a:rPr>
              <a:t>Dra. Thalia Rangel Ramirez </a:t>
            </a:r>
          </a:p>
          <a:p>
            <a:pPr algn="r"/>
            <a:endParaRPr lang="es-MX" sz="1400" baseline="0" dirty="0" smtClean="0">
              <a:solidFill>
                <a:schemeClr val="tx1"/>
              </a:solidFill>
            </a:endParaRPr>
          </a:p>
          <a:p>
            <a:pPr algn="r"/>
            <a:r>
              <a:rPr lang="es-MX" sz="1400" baseline="0" dirty="0" smtClean="0">
                <a:solidFill>
                  <a:schemeClr val="tx1"/>
                </a:solidFill>
              </a:rPr>
              <a:t>Culiacán, Sinaloa a 12 de Enero de 2018</a:t>
            </a:r>
            <a:endParaRPr lang="es-MX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TRATAMIENTO Y CONTROL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Fármacos inhibidores de la acetilcolinesterasa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Corticoides</a:t>
            </a:r>
          </a:p>
          <a:p>
            <a:pPr algn="just">
              <a:lnSpc>
                <a:spcPct val="150000"/>
              </a:lnSpc>
            </a:pPr>
            <a:r>
              <a:rPr lang="es-E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Plasmaféresis</a:t>
            </a:r>
            <a:endParaRPr lang="es-E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Inmunoglobulinas</a:t>
            </a:r>
          </a:p>
          <a:p>
            <a:pPr algn="just">
              <a:lnSpc>
                <a:spcPct val="150000"/>
              </a:lnSpc>
            </a:pPr>
            <a:r>
              <a:rPr lang="es-E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Timectomía</a:t>
            </a:r>
            <a:endParaRPr lang="es-E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1196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Bibliografía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1600" dirty="0"/>
              <a:t>Suárez, G. A. (1999). Miastenia </a:t>
            </a:r>
            <a:r>
              <a:rPr lang="es-ES_tradnl" sz="1600" dirty="0" err="1"/>
              <a:t>gravis</a:t>
            </a:r>
            <a:r>
              <a:rPr lang="es-ES_tradnl" sz="1600" dirty="0"/>
              <a:t>: diagnóstico y tratamiento. </a:t>
            </a:r>
            <a:r>
              <a:rPr lang="es-ES_tradnl" sz="1600" i="1" dirty="0" err="1"/>
              <a:t>Rev</a:t>
            </a:r>
            <a:r>
              <a:rPr lang="es-ES_tradnl" sz="1600" i="1" dirty="0"/>
              <a:t> </a:t>
            </a:r>
            <a:r>
              <a:rPr lang="es-ES_tradnl" sz="1600" i="1" dirty="0" err="1"/>
              <a:t>Neurol</a:t>
            </a:r>
            <a:r>
              <a:rPr lang="es-ES_tradnl" sz="1600" dirty="0"/>
              <a:t>, </a:t>
            </a:r>
            <a:r>
              <a:rPr lang="es-ES_tradnl" sz="1600" i="1" dirty="0"/>
              <a:t>29</a:t>
            </a:r>
            <a:r>
              <a:rPr lang="es-ES_tradnl" sz="1600" dirty="0"/>
              <a:t>(2), 162-165</a:t>
            </a:r>
            <a:r>
              <a:rPr lang="es-ES_tradnl" sz="1600" dirty="0" smtClean="0"/>
              <a:t>.</a:t>
            </a:r>
          </a:p>
          <a:p>
            <a:pPr marL="0" indent="0" algn="just">
              <a:buNone/>
            </a:pPr>
            <a:endParaRPr lang="es-ES_tradnl" sz="1600" dirty="0" smtClean="0"/>
          </a:p>
          <a:p>
            <a:pPr algn="just"/>
            <a:r>
              <a:rPr lang="es-ES_tradnl" sz="1600" dirty="0"/>
              <a:t>Zenteno, T., Francisco, J., Morales Buenrostro, L. E., &amp; Torre Delgadillo, A. (2000). Patogénesis de la miastenia </a:t>
            </a:r>
            <a:r>
              <a:rPr lang="es-ES_tradnl" sz="1600" dirty="0" err="1"/>
              <a:t>gravis</a:t>
            </a:r>
            <a:r>
              <a:rPr lang="es-ES_tradnl" sz="1600" dirty="0"/>
              <a:t>. </a:t>
            </a:r>
            <a:r>
              <a:rPr lang="es-ES_tradnl" sz="1600" i="1" dirty="0" err="1"/>
              <a:t>Rev</a:t>
            </a:r>
            <a:r>
              <a:rPr lang="es-ES_tradnl" sz="1600" i="1" dirty="0"/>
              <a:t> </a:t>
            </a:r>
            <a:r>
              <a:rPr lang="es-ES_tradnl" sz="1600" i="1" dirty="0" err="1"/>
              <a:t>Invest</a:t>
            </a:r>
            <a:r>
              <a:rPr lang="es-ES_tradnl" sz="1600" i="1" dirty="0"/>
              <a:t> </a:t>
            </a:r>
            <a:r>
              <a:rPr lang="es-ES_tradnl" sz="1600" i="1" dirty="0" err="1"/>
              <a:t>Clin</a:t>
            </a:r>
            <a:r>
              <a:rPr lang="es-ES_tradnl" sz="1600" dirty="0"/>
              <a:t>, </a:t>
            </a:r>
            <a:r>
              <a:rPr lang="es-ES_tradnl" sz="1600" i="1" dirty="0"/>
              <a:t>52</a:t>
            </a:r>
            <a:r>
              <a:rPr lang="es-ES_tradnl" sz="1600" dirty="0"/>
              <a:t>(1), 80-5</a:t>
            </a:r>
            <a:r>
              <a:rPr lang="es-ES_tradnl" sz="1600" dirty="0" smtClean="0"/>
              <a:t>.</a:t>
            </a:r>
          </a:p>
          <a:p>
            <a:pPr algn="just"/>
            <a:endParaRPr lang="es-ES_tradnl" sz="1600" dirty="0" smtClean="0"/>
          </a:p>
          <a:p>
            <a:pPr algn="just"/>
            <a:r>
              <a:rPr lang="es-ES_tradnl" sz="1600" dirty="0" err="1"/>
              <a:t>Loscertales</a:t>
            </a:r>
            <a:r>
              <a:rPr lang="es-ES_tradnl" sz="1600" dirty="0"/>
              <a:t>, J., </a:t>
            </a:r>
            <a:r>
              <a:rPr lang="es-ES_tradnl" sz="1600" dirty="0" err="1"/>
              <a:t>Jarne</a:t>
            </a:r>
            <a:r>
              <a:rPr lang="es-ES_tradnl" sz="1600" dirty="0"/>
              <a:t>, J. A., Congregado, M., Tristán, A. A., Merchán, R. J., Arjona, J. G., &amp; Linares, C. A. (2004). </a:t>
            </a:r>
            <a:r>
              <a:rPr lang="es-ES_tradnl" sz="1600" dirty="0" err="1"/>
              <a:t>Timectomía</a:t>
            </a:r>
            <a:r>
              <a:rPr lang="es-ES_tradnl" sz="1600" dirty="0"/>
              <a:t> </a:t>
            </a:r>
            <a:r>
              <a:rPr lang="es-ES_tradnl" sz="1600" dirty="0" err="1"/>
              <a:t>videotoracoscópica</a:t>
            </a:r>
            <a:r>
              <a:rPr lang="es-ES_tradnl" sz="1600" dirty="0"/>
              <a:t> para el tratamiento de la miastenia </a:t>
            </a:r>
            <a:r>
              <a:rPr lang="es-ES_tradnl" sz="1600" dirty="0" err="1"/>
              <a:t>gravis</a:t>
            </a:r>
            <a:r>
              <a:rPr lang="es-ES_tradnl" sz="1600" dirty="0"/>
              <a:t>. </a:t>
            </a:r>
            <a:r>
              <a:rPr lang="es-ES_tradnl" sz="1600" i="1" dirty="0"/>
              <a:t>Archivos de </a:t>
            </a:r>
            <a:r>
              <a:rPr lang="es-ES_tradnl" sz="1600" i="1" dirty="0" err="1"/>
              <a:t>Bronconeumología</a:t>
            </a:r>
            <a:r>
              <a:rPr lang="es-ES_tradnl" sz="1600" dirty="0"/>
              <a:t>, </a:t>
            </a:r>
            <a:r>
              <a:rPr lang="es-ES_tradnl" sz="1600" i="1" dirty="0"/>
              <a:t>40</a:t>
            </a:r>
            <a:r>
              <a:rPr lang="es-ES_tradnl" sz="1600" dirty="0"/>
              <a:t>(9), 409-413</a:t>
            </a:r>
            <a:r>
              <a:rPr lang="es-ES_tradnl" sz="1600" dirty="0" smtClean="0"/>
              <a:t>.</a:t>
            </a:r>
          </a:p>
          <a:p>
            <a:pPr marL="0" indent="0" algn="just">
              <a:buNone/>
            </a:pPr>
            <a:endParaRPr lang="es-ES_tradnl" sz="1600" dirty="0" smtClean="0"/>
          </a:p>
          <a:p>
            <a:pPr algn="just"/>
            <a:r>
              <a:rPr lang="es-ES_tradnl" sz="1600" dirty="0"/>
              <a:t>Pagana, K. D. (2009). </a:t>
            </a:r>
            <a:r>
              <a:rPr lang="es-ES_tradnl" sz="1600" i="1" dirty="0"/>
              <a:t>Guía de pruebas diagnósticas y de laboratorio</a:t>
            </a:r>
            <a:r>
              <a:rPr lang="es-ES_tradnl" sz="1600" dirty="0"/>
              <a:t>. </a:t>
            </a:r>
            <a:r>
              <a:rPr lang="es-ES_tradnl" sz="1600" dirty="0" err="1"/>
              <a:t>Elsevier</a:t>
            </a:r>
            <a:r>
              <a:rPr lang="es-ES_tradnl" sz="1600" dirty="0"/>
              <a:t> </a:t>
            </a:r>
            <a:r>
              <a:rPr lang="es-ES_tradnl" sz="1600" dirty="0" err="1"/>
              <a:t>Health</a:t>
            </a:r>
            <a:r>
              <a:rPr lang="es-ES_tradnl" sz="1600" dirty="0"/>
              <a:t> </a:t>
            </a:r>
            <a:r>
              <a:rPr lang="es-ES_tradnl" sz="1600" dirty="0" err="1"/>
              <a:t>Sciences</a:t>
            </a:r>
            <a:endParaRPr lang="es-ES_tradnl" sz="1600" dirty="0" smtClean="0"/>
          </a:p>
          <a:p>
            <a:pPr algn="just"/>
            <a:endParaRPr lang="es-ES_tradnl" sz="1600" dirty="0" smtClean="0"/>
          </a:p>
          <a:p>
            <a:pPr algn="just"/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6347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ETIMOLOGÍA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Proviene del latín y el griego:</a:t>
            </a:r>
          </a:p>
          <a:p>
            <a:pPr marL="0" indent="0" algn="ctr">
              <a:buNone/>
            </a:pPr>
            <a:r>
              <a:rPr lang="es-ES_tradn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”Debilidad muscular grave”</a:t>
            </a:r>
            <a:endParaRPr lang="es-ES_tradnl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DEFINICIÓN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73311"/>
            <a:ext cx="4114800" cy="2811759"/>
          </a:xfrm>
        </p:spPr>
        <p:txBody>
          <a:bodyPr>
            <a:normAutofit/>
          </a:bodyPr>
          <a:lstStyle/>
          <a:p>
            <a:pPr algn="just"/>
            <a:r>
              <a:rPr lang="es-ES_tradnl" sz="1800" dirty="0"/>
              <a:t>Es una enfermedad neuromuscular autoinmune caracterizada por presentar debilidad muscular fluctuante y fatiga de distintos grupos musculares </a:t>
            </a:r>
            <a:r>
              <a:rPr lang="es-ES_tradnl" sz="1800" dirty="0" smtClean="0"/>
              <a:t> </a:t>
            </a:r>
          </a:p>
          <a:p>
            <a:pPr marL="0" indent="0" algn="just">
              <a:buNone/>
            </a:pPr>
            <a:endParaRPr lang="es-ES_tradnl" sz="1800" dirty="0"/>
          </a:p>
          <a:p>
            <a:pPr algn="just"/>
            <a:r>
              <a:rPr lang="es-ES_tradnl" sz="1800" dirty="0"/>
              <a:t>Resalta la presencia de anticuerpos contra receptores de Acetil colina (ACRA)</a:t>
            </a:r>
          </a:p>
          <a:p>
            <a:pPr algn="just"/>
            <a:endParaRPr lang="es-ES_tradnl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373311"/>
            <a:ext cx="3987807" cy="26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ANTECEDENTES HISTÓRICOS</a:t>
            </a:r>
            <a:endParaRPr lang="es-ES_tradnl" dirty="0"/>
          </a:p>
        </p:txBody>
      </p:sp>
      <p:grpSp>
        <p:nvGrpSpPr>
          <p:cNvPr id="15" name="Agrupar 14"/>
          <p:cNvGrpSpPr/>
          <p:nvPr/>
        </p:nvGrpSpPr>
        <p:grpSpPr>
          <a:xfrm>
            <a:off x="315834" y="1203598"/>
            <a:ext cx="8512332" cy="3072252"/>
            <a:chOff x="291662" y="1610678"/>
            <a:chExt cx="11608676" cy="4846111"/>
          </a:xfrm>
        </p:grpSpPr>
        <p:sp>
          <p:nvSpPr>
            <p:cNvPr id="16" name="Flecha izquierda y derecha 15"/>
            <p:cNvSpPr/>
            <p:nvPr/>
          </p:nvSpPr>
          <p:spPr>
            <a:xfrm>
              <a:off x="291662" y="3153102"/>
              <a:ext cx="11608676" cy="1655380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213945" y="3783723"/>
              <a:ext cx="1939158" cy="3941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1683</a:t>
              </a:r>
              <a:endParaRPr lang="es-ES_tradnl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771572" y="3799486"/>
              <a:ext cx="1939158" cy="3941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1877</a:t>
              </a:r>
              <a:endParaRPr lang="es-ES_tradnl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6405234" y="3799486"/>
              <a:ext cx="1939158" cy="3941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1895</a:t>
              </a:r>
              <a:endParaRPr lang="es-ES_tradnl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038897" y="3788977"/>
              <a:ext cx="1939158" cy="3941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1934</a:t>
              </a:r>
              <a:endParaRPr lang="es-ES_tradnl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213947" y="4854702"/>
              <a:ext cx="2230634" cy="1602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200" smtClean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Thomas Willis describe el fenómeno de debilidad muscular con el ejercicio y de mejoría con el reposo.</a:t>
              </a:r>
              <a:endParaRPr lang="es-MX" sz="12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3645416" y="2076217"/>
              <a:ext cx="2137425" cy="174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200" dirty="0" smtClean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Samuel Wilks describe a un paciente con debilidad muscular y parálisis respiratoria.</a:t>
              </a:r>
            </a:p>
            <a:p>
              <a:pPr algn="just"/>
              <a:endParaRPr lang="es-ES_tradnl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624556" y="4840008"/>
              <a:ext cx="3414342" cy="1602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200" dirty="0" smtClean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F. Jolly describe el comportamiento mioeléctrico de estos pacientes y denomina esta enfermedad como Miastenia Gravis Pseudoparalítica.</a:t>
              </a:r>
            </a:p>
            <a:p>
              <a:pPr algn="just"/>
              <a:endParaRPr lang="es-ES_tradnl" sz="1200" dirty="0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8838000" y="2056010"/>
              <a:ext cx="2340951" cy="1310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2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Mary Walker demuestra la mejoría de estos pacientes con el uso de </a:t>
              </a:r>
              <a:r>
                <a:rPr lang="es-ES" sz="1200" dirty="0" err="1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anticolinesterásicos</a:t>
              </a:r>
              <a:r>
                <a:rPr lang="es-ES" sz="12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es-ES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6285" y="1906554"/>
              <a:ext cx="1896818" cy="1532629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165" y="2109787"/>
              <a:ext cx="1441353" cy="1404631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615" y="1610678"/>
              <a:ext cx="1155198" cy="1015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6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EPIDEMIOLOGÍA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s-E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incidencia anual </a:t>
            </a:r>
            <a:r>
              <a:rPr lang="es-E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 entre 3 y 30 por millón de habitantes.</a:t>
            </a:r>
          </a:p>
          <a:p>
            <a:r>
              <a:rPr lang="es-E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s-E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prevalencia</a:t>
            </a:r>
            <a:r>
              <a:rPr lang="es-E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es aproximadamente 200 por millón de habitantes.</a:t>
            </a:r>
          </a:p>
          <a:p>
            <a:pPr marL="0" indent="0">
              <a:buNone/>
            </a:pPr>
            <a:endParaRPr lang="es-E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Puede ocurrir a cualquier edad, pero se presenta mayormente en:</a:t>
            </a:r>
          </a:p>
          <a:p>
            <a:endParaRPr lang="es-E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s-E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- Mujeres de 20 a 30 años de edad</a:t>
            </a:r>
          </a:p>
          <a:p>
            <a:pPr marL="0" indent="0">
              <a:buNone/>
            </a:pPr>
            <a:r>
              <a:rPr lang="es-E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- Hombres de 60 a 80 años de </a:t>
            </a:r>
            <a:r>
              <a:rPr lang="es-E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edad</a:t>
            </a:r>
            <a:endParaRPr lang="es-E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INMUNOPATOGENIA</a:t>
            </a:r>
            <a:endParaRPr lang="es-ES_tradnl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5537999"/>
              </p:ext>
            </p:extLst>
          </p:nvPr>
        </p:nvGraphicFramePr>
        <p:xfrm>
          <a:off x="1566689" y="987574"/>
          <a:ext cx="6010622" cy="354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smtClean="0"/>
              <a:t>INMUNOPATOLOGÍA Y FISIOPATOLOGÍA</a:t>
            </a:r>
            <a:endParaRPr lang="es-ES_tradnl" sz="2800" dirty="0"/>
          </a:p>
        </p:txBody>
      </p:sp>
      <p:pic>
        <p:nvPicPr>
          <p:cNvPr id="4" name="Picture 2" descr="C:\Users\2sony\Documents\jrc50002f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3144"/>
            <a:ext cx="4631882" cy="36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MANIFESTACIONES CLÍNICAS</a:t>
            </a:r>
            <a:endParaRPr lang="es-ES_tradnl" dirty="0"/>
          </a:p>
        </p:txBody>
      </p:sp>
      <p:sp>
        <p:nvSpPr>
          <p:cNvPr id="4" name="20 CuadroTexto"/>
          <p:cNvSpPr txBox="1">
            <a:spLocks noGrp="1"/>
          </p:cNvSpPr>
          <p:nvPr>
            <p:ph idx="1"/>
          </p:nvPr>
        </p:nvSpPr>
        <p:spPr>
          <a:xfrm>
            <a:off x="457200" y="1200151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charset="0"/>
              <a:buChar char="o"/>
            </a:pPr>
            <a:r>
              <a:rPr lang="es-MX" sz="2000" dirty="0" smtClean="0">
                <a:latin typeface="Segoe UI" pitchFamily="34" charset="0"/>
                <a:cs typeface="Segoe UI" pitchFamily="34" charset="0"/>
              </a:rPr>
              <a:t>Diplopía</a:t>
            </a:r>
          </a:p>
          <a:p>
            <a:pPr marL="342900" indent="-342900">
              <a:lnSpc>
                <a:spcPct val="150000"/>
              </a:lnSpc>
              <a:buFont typeface="Courier New" charset="0"/>
              <a:buChar char="o"/>
            </a:pPr>
            <a:r>
              <a:rPr lang="es-MX" sz="2000" dirty="0" smtClean="0">
                <a:latin typeface="Segoe UI" pitchFamily="34" charset="0"/>
                <a:cs typeface="Segoe UI" pitchFamily="34" charset="0"/>
              </a:rPr>
              <a:t>Ptosis palpebral</a:t>
            </a:r>
          </a:p>
          <a:p>
            <a:pPr marL="342900" indent="-342900">
              <a:lnSpc>
                <a:spcPct val="150000"/>
              </a:lnSpc>
              <a:buFont typeface="Courier New" charset="0"/>
              <a:buChar char="o"/>
            </a:pPr>
            <a:r>
              <a:rPr lang="es-MX" sz="2000" dirty="0" smtClean="0">
                <a:latin typeface="Segoe UI" pitchFamily="34" charset="0"/>
                <a:cs typeface="Segoe UI" pitchFamily="34" charset="0"/>
              </a:rPr>
              <a:t>Debilidad muscular</a:t>
            </a:r>
          </a:p>
          <a:p>
            <a:pPr marL="342900" indent="-342900">
              <a:lnSpc>
                <a:spcPct val="150000"/>
              </a:lnSpc>
              <a:buFont typeface="Courier New" charset="0"/>
              <a:buChar char="o"/>
            </a:pPr>
            <a:r>
              <a:rPr lang="es-MX" sz="2000" dirty="0" smtClean="0">
                <a:latin typeface="Segoe UI" pitchFamily="34" charset="0"/>
                <a:cs typeface="Segoe UI" pitchFamily="34" charset="0"/>
              </a:rPr>
              <a:t>Fatiga</a:t>
            </a:r>
          </a:p>
          <a:p>
            <a:pPr marL="342900" indent="-342900">
              <a:lnSpc>
                <a:spcPct val="150000"/>
              </a:lnSpc>
              <a:buFont typeface="Courier New" charset="0"/>
              <a:buChar char="o"/>
            </a:pPr>
            <a:r>
              <a:rPr lang="es-MX" sz="2000" dirty="0" smtClean="0">
                <a:latin typeface="Segoe UI" pitchFamily="34" charset="0"/>
                <a:cs typeface="Segoe UI" pitchFamily="34" charset="0"/>
              </a:rPr>
              <a:t>Disfagia</a:t>
            </a:r>
          </a:p>
          <a:p>
            <a:pPr marL="342900" indent="-342900">
              <a:lnSpc>
                <a:spcPct val="150000"/>
              </a:lnSpc>
              <a:buFont typeface="Courier New" charset="0"/>
              <a:buChar char="o"/>
            </a:pPr>
            <a:r>
              <a:rPr lang="es-MX" sz="2000" dirty="0" smtClean="0">
                <a:latin typeface="Segoe UI" pitchFamily="34" charset="0"/>
                <a:cs typeface="Segoe UI" pitchFamily="34" charset="0"/>
              </a:rPr>
              <a:t>Afección en la musculatura respiratoria</a:t>
            </a:r>
            <a:endParaRPr lang="es-MX" sz="1800" dirty="0" smtClean="0"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sz="18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79" y="1283770"/>
            <a:ext cx="2399060" cy="13605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00" y="3272735"/>
            <a:ext cx="2432114" cy="11310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57" y="2333183"/>
            <a:ext cx="27363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DIAGNÓSTICO</a:t>
            </a:r>
            <a:endParaRPr lang="es-ES_tradnl" dirty="0"/>
          </a:p>
        </p:txBody>
      </p:sp>
      <p:sp>
        <p:nvSpPr>
          <p:cNvPr id="4" name="20 CuadroTexto"/>
          <p:cNvSpPr txBox="1">
            <a:spLocks noGrp="1"/>
          </p:cNvSpPr>
          <p:nvPr>
            <p:ph idx="1"/>
          </p:nvPr>
        </p:nvSpPr>
        <p:spPr>
          <a:xfrm>
            <a:off x="539552" y="915566"/>
            <a:ext cx="10515600" cy="43513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Cuadro clínico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Test de </a:t>
            </a:r>
            <a:r>
              <a:rPr lang="es-MX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Tensilon</a:t>
            </a:r>
            <a:endPara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EMG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Medición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de Anticuerpos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Anti-</a:t>
            </a:r>
            <a:r>
              <a:rPr lang="es-MX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AchR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2" descr="http://www.dalcame.com/images/emgfo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90" y="1107606"/>
            <a:ext cx="2376264" cy="178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t="5324" r="1510" b="38052"/>
          <a:stretch/>
        </p:blipFill>
        <p:spPr>
          <a:xfrm>
            <a:off x="6041724" y="2571750"/>
            <a:ext cx="2381241" cy="169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261</Words>
  <Application>Microsoft Macintosh PowerPoint</Application>
  <PresentationFormat>Presentación en pantalla (16:9)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Calibri</vt:lpstr>
      <vt:lpstr>Courier New</vt:lpstr>
      <vt:lpstr>Segoe UI</vt:lpstr>
      <vt:lpstr>Trebuchet MS</vt:lpstr>
      <vt:lpstr>Wingdings</vt:lpstr>
      <vt:lpstr>Arial</vt:lpstr>
      <vt:lpstr>Tema de Office</vt:lpstr>
      <vt:lpstr>Miastenia Gravis</vt:lpstr>
      <vt:lpstr>ETIMOLOGÍA</vt:lpstr>
      <vt:lpstr>DEFINICIÓN</vt:lpstr>
      <vt:lpstr>ANTECEDENTES HISTÓRICOS</vt:lpstr>
      <vt:lpstr>EPIDEMIOLOGÍA</vt:lpstr>
      <vt:lpstr>INMUNOPATOGENIA</vt:lpstr>
      <vt:lpstr>INMUNOPATOLOGÍA Y FISIOPATOLOGÍA</vt:lpstr>
      <vt:lpstr>MANIFESTACIONES CLÍNICAS</vt:lpstr>
      <vt:lpstr>DIAGNÓSTICO</vt:lpstr>
      <vt:lpstr>TRATAMIENTO Y CONTROL</vt:lpstr>
      <vt:lpstr>Bibliografía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Amira Elara Perez Garcia</cp:lastModifiedBy>
  <cp:revision>33</cp:revision>
  <dcterms:created xsi:type="dcterms:W3CDTF">2017-12-10T02:45:38Z</dcterms:created>
  <dcterms:modified xsi:type="dcterms:W3CDTF">2018-01-09T05:28:16Z</dcterms:modified>
</cp:coreProperties>
</file>