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70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5" autoAdjust="0"/>
    <p:restoredTop sz="94660"/>
  </p:normalViewPr>
  <p:slideViewPr>
    <p:cSldViewPr snapToGrid="0">
      <p:cViewPr varScale="1">
        <p:scale>
          <a:sx n="77" d="100"/>
          <a:sy n="77" d="100"/>
        </p:scale>
        <p:origin x="30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tif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085A9B-19BF-4852-97DC-CF4F3ED2CE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4613015-18BE-4E64-8399-88C943CD0B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A924A2-471D-448B-BC28-8291CD398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4CB46-ABB1-4DD5-A38C-4CFF957F0EE0}" type="datetimeFigureOut">
              <a:rPr lang="es-MX" smtClean="0"/>
              <a:t>08/01/2018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79A9F71-911C-4329-B895-88D3694EF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7905BB-5B42-4206-A841-FD0D0B950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546A6-F0A2-48F6-8DF6-E0F4BB73214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6672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542DD3-8187-4240-8668-569FD3695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E258CB8-47BB-4E76-925F-B3613456EA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5AB4A8-46F6-4277-B6E7-6D9C61F58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4CB46-ABB1-4DD5-A38C-4CFF957F0EE0}" type="datetimeFigureOut">
              <a:rPr lang="es-MX" smtClean="0"/>
              <a:t>08/01/2018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AE7B42-22A4-4A86-90B8-97E8C8114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5F4B22-109F-4DC0-A409-A8AFCADFC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546A6-F0A2-48F6-8DF6-E0F4BB73214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76621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DF0C367-6F61-4E9A-8040-038FE4F025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C4E7506-53B0-4403-A837-F8278C5039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77AA841-FDB0-4DDF-9781-8FDF835AF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4CB46-ABB1-4DD5-A38C-4CFF957F0EE0}" type="datetimeFigureOut">
              <a:rPr lang="es-MX" smtClean="0"/>
              <a:t>08/01/2018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9F4E23-1F11-4064-935E-C728A8FFD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030171-EF50-46BD-A9AF-5CAFB7DF6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546A6-F0A2-48F6-8DF6-E0F4BB73214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82295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im.uas.edu.mx/files/img/LOGOS/aguila_color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46" y="183595"/>
            <a:ext cx="1344149" cy="147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4f0803b3509dc4a60f4cbac0f92a6f12.png (1596×1498)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3024" y="181768"/>
            <a:ext cx="1715531" cy="147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CuadroTexto"/>
          <p:cNvSpPr txBox="1"/>
          <p:nvPr userDrawn="1"/>
        </p:nvSpPr>
        <p:spPr>
          <a:xfrm>
            <a:off x="3710258" y="306123"/>
            <a:ext cx="47714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dirty="0">
                <a:solidFill>
                  <a:schemeClr val="tx1"/>
                </a:solidFill>
                <a:latin typeface="Trebuchet MS" pitchFamily="34" charset="0"/>
              </a:rPr>
              <a:t>Universidad Autónoma de Sinaloa</a:t>
            </a:r>
          </a:p>
          <a:p>
            <a:pPr algn="ctr"/>
            <a:r>
              <a:rPr lang="es-MX" sz="2400" dirty="0">
                <a:solidFill>
                  <a:schemeClr val="tx1"/>
                </a:solidFill>
                <a:latin typeface="Trebuchet MS" pitchFamily="34" charset="0"/>
              </a:rPr>
              <a:t>Facultad</a:t>
            </a:r>
            <a:r>
              <a:rPr lang="es-MX" sz="2400" baseline="0" dirty="0">
                <a:solidFill>
                  <a:schemeClr val="tx1"/>
                </a:solidFill>
                <a:latin typeface="Trebuchet MS" pitchFamily="34" charset="0"/>
              </a:rPr>
              <a:t> de Medicina</a:t>
            </a:r>
          </a:p>
          <a:p>
            <a:pPr algn="ctr"/>
            <a:r>
              <a:rPr lang="es-MX" sz="2400" baseline="0" dirty="0">
                <a:solidFill>
                  <a:schemeClr val="tx1"/>
                </a:solidFill>
                <a:latin typeface="Trebuchet MS" pitchFamily="34" charset="0"/>
              </a:rPr>
              <a:t>Licenciatura en Médico General</a:t>
            </a:r>
          </a:p>
        </p:txBody>
      </p:sp>
      <p:grpSp>
        <p:nvGrpSpPr>
          <p:cNvPr id="25" name="24 Grupo"/>
          <p:cNvGrpSpPr/>
          <p:nvPr userDrawn="1"/>
        </p:nvGrpSpPr>
        <p:grpSpPr>
          <a:xfrm>
            <a:off x="-3253927" y="2084851"/>
            <a:ext cx="18349216" cy="3003199"/>
            <a:chOff x="-2440445" y="1825911"/>
            <a:chExt cx="13761912" cy="3003199"/>
          </a:xfrm>
        </p:grpSpPr>
        <p:sp>
          <p:nvSpPr>
            <p:cNvPr id="23" name="22 Onda"/>
            <p:cNvSpPr/>
            <p:nvPr userDrawn="1"/>
          </p:nvSpPr>
          <p:spPr>
            <a:xfrm rot="11206739">
              <a:off x="-2440445" y="1899355"/>
              <a:ext cx="13609512" cy="2777355"/>
            </a:xfrm>
            <a:prstGeom prst="wave">
              <a:avLst>
                <a:gd name="adj1" fmla="val 20000"/>
                <a:gd name="adj2" fmla="val -7391"/>
              </a:avLst>
            </a:prstGeom>
            <a:solidFill>
              <a:srgbClr val="7030A0">
                <a:alpha val="6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2400"/>
            </a:p>
          </p:txBody>
        </p:sp>
        <p:sp>
          <p:nvSpPr>
            <p:cNvPr id="24" name="23 Onda"/>
            <p:cNvSpPr/>
            <p:nvPr userDrawn="1"/>
          </p:nvSpPr>
          <p:spPr>
            <a:xfrm rot="10596159" flipH="1">
              <a:off x="-2288045" y="2051755"/>
              <a:ext cx="13609512" cy="2777355"/>
            </a:xfrm>
            <a:prstGeom prst="wave">
              <a:avLst>
                <a:gd name="adj1" fmla="val 20000"/>
                <a:gd name="adj2" fmla="val -7391"/>
              </a:avLst>
            </a:prstGeom>
            <a:solidFill>
              <a:srgbClr val="08AC6E">
                <a:alpha val="6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2400"/>
            </a:p>
          </p:txBody>
        </p:sp>
        <p:sp>
          <p:nvSpPr>
            <p:cNvPr id="20" name="19 Onda"/>
            <p:cNvSpPr/>
            <p:nvPr userDrawn="1"/>
          </p:nvSpPr>
          <p:spPr>
            <a:xfrm>
              <a:off x="0" y="1825911"/>
              <a:ext cx="9144000" cy="2520280"/>
            </a:xfrm>
            <a:prstGeom prst="wave">
              <a:avLst/>
            </a:prstGeom>
            <a:solidFill>
              <a:srgbClr val="002F8E">
                <a:alpha val="4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2400"/>
            </a:p>
          </p:txBody>
        </p:sp>
      </p:grpSp>
      <p:sp>
        <p:nvSpPr>
          <p:cNvPr id="2" name="1 Título"/>
          <p:cNvSpPr>
            <a:spLocks noGrp="1"/>
          </p:cNvSpPr>
          <p:nvPr>
            <p:ph type="ctrTitle" hasCustomPrompt="1"/>
          </p:nvPr>
        </p:nvSpPr>
        <p:spPr>
          <a:xfrm>
            <a:off x="914400" y="2564905"/>
            <a:ext cx="10363200" cy="2061853"/>
          </a:xfrm>
        </p:spPr>
        <p:txBody>
          <a:bodyPr anchor="ctr"/>
          <a:lstStyle>
            <a:lvl1pPr>
              <a:defRPr b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pic>
        <p:nvPicPr>
          <p:cNvPr id="2053" name="Picture 5" descr="C:\Users\DELL\Desktop\Imágenes Tiff Palette\Logo Oficial Con Letras (2).tif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41" y="5596685"/>
            <a:ext cx="1728191" cy="114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3657600" y="5278355"/>
            <a:ext cx="8534400" cy="550912"/>
          </a:xfrm>
        </p:spPr>
        <p:txBody>
          <a:bodyPr/>
          <a:lstStyle>
            <a:lvl1pPr marL="0" indent="0" algn="r"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Nombre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2435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 userDrawn="1"/>
        </p:nvSpPr>
        <p:spPr>
          <a:xfrm>
            <a:off x="623392" y="6525012"/>
            <a:ext cx="10945216" cy="7234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2500">
                <a:srgbClr val="36259D"/>
              </a:gs>
              <a:gs pos="50000">
                <a:srgbClr val="36259D"/>
              </a:gs>
              <a:gs pos="85850">
                <a:srgbClr val="36259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0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10" name="9 Rectángulo"/>
          <p:cNvSpPr/>
          <p:nvPr userDrawn="1"/>
        </p:nvSpPr>
        <p:spPr>
          <a:xfrm>
            <a:off x="4415814" y="6381997"/>
            <a:ext cx="3360373" cy="3593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00"/>
          </a:p>
        </p:txBody>
      </p:sp>
      <p:pic>
        <p:nvPicPr>
          <p:cNvPr id="7" name="Picture 2" descr="C:\Users\DELL\Desktop\Imágenes Tiff Palette\Logo Oficial Vertical (2)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15" y="6381997"/>
            <a:ext cx="2879785" cy="35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374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9" name="8 Rectángulo"/>
          <p:cNvSpPr/>
          <p:nvPr userDrawn="1"/>
        </p:nvSpPr>
        <p:spPr>
          <a:xfrm>
            <a:off x="623392" y="6525012"/>
            <a:ext cx="10945216" cy="7234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2500">
                <a:srgbClr val="36259D"/>
              </a:gs>
              <a:gs pos="50000">
                <a:srgbClr val="36259D"/>
              </a:gs>
              <a:gs pos="85850">
                <a:srgbClr val="36259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00"/>
          </a:p>
        </p:txBody>
      </p:sp>
      <p:sp>
        <p:nvSpPr>
          <p:cNvPr id="10" name="9 Rectángulo"/>
          <p:cNvSpPr/>
          <p:nvPr userDrawn="1"/>
        </p:nvSpPr>
        <p:spPr>
          <a:xfrm>
            <a:off x="4415814" y="6381997"/>
            <a:ext cx="3360373" cy="3593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00"/>
          </a:p>
        </p:txBody>
      </p:sp>
      <p:pic>
        <p:nvPicPr>
          <p:cNvPr id="11" name="Picture 2" descr="C:\Users\DELL\Desktop\Imágenes Tiff Palette\Logo Oficial Vertical (2)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15" y="6381997"/>
            <a:ext cx="2879785" cy="35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428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10" name="9 Rectángulo"/>
          <p:cNvSpPr/>
          <p:nvPr userDrawn="1"/>
        </p:nvSpPr>
        <p:spPr>
          <a:xfrm>
            <a:off x="623392" y="6525012"/>
            <a:ext cx="10945216" cy="7234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2500">
                <a:srgbClr val="36259D"/>
              </a:gs>
              <a:gs pos="50000">
                <a:srgbClr val="36259D"/>
              </a:gs>
              <a:gs pos="85850">
                <a:srgbClr val="36259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00"/>
          </a:p>
        </p:txBody>
      </p:sp>
      <p:sp>
        <p:nvSpPr>
          <p:cNvPr id="11" name="10 Rectángulo"/>
          <p:cNvSpPr/>
          <p:nvPr userDrawn="1"/>
        </p:nvSpPr>
        <p:spPr>
          <a:xfrm>
            <a:off x="4415814" y="6381997"/>
            <a:ext cx="3360373" cy="3593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00"/>
          </a:p>
        </p:txBody>
      </p:sp>
      <p:pic>
        <p:nvPicPr>
          <p:cNvPr id="12" name="Picture 2" descr="C:\Users\DELL\Desktop\Imágenes Tiff Palette\Logo Oficial Vertical (2)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15" y="6381997"/>
            <a:ext cx="2879785" cy="35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080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 algn="ctr">
              <a:buNone/>
              <a:defRPr sz="3200" b="1">
                <a:solidFill>
                  <a:srgbClr val="002F8E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3"/>
          </a:xfrm>
        </p:spPr>
        <p:txBody>
          <a:bodyPr anchor="b"/>
          <a:lstStyle>
            <a:lvl1pPr marL="0" indent="0" algn="ctr">
              <a:buNone/>
              <a:defRPr sz="3200" b="1">
                <a:solidFill>
                  <a:srgbClr val="002F8E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12" name="11 Rectángulo"/>
          <p:cNvSpPr/>
          <p:nvPr userDrawn="1"/>
        </p:nvSpPr>
        <p:spPr>
          <a:xfrm>
            <a:off x="623392" y="6525012"/>
            <a:ext cx="10945216" cy="7234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2500">
                <a:srgbClr val="36259D"/>
              </a:gs>
              <a:gs pos="50000">
                <a:srgbClr val="36259D"/>
              </a:gs>
              <a:gs pos="85850">
                <a:srgbClr val="36259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00"/>
          </a:p>
        </p:txBody>
      </p:sp>
      <p:sp>
        <p:nvSpPr>
          <p:cNvPr id="13" name="12 Rectángulo"/>
          <p:cNvSpPr/>
          <p:nvPr userDrawn="1"/>
        </p:nvSpPr>
        <p:spPr>
          <a:xfrm>
            <a:off x="4415814" y="6381997"/>
            <a:ext cx="3360373" cy="3593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00"/>
          </a:p>
        </p:txBody>
      </p:sp>
      <p:pic>
        <p:nvPicPr>
          <p:cNvPr id="14" name="Picture 2" descr="C:\Users\DELL\Desktop\Imágenes Tiff Palette\Logo Oficial Vertical (2)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15" y="6381997"/>
            <a:ext cx="2879785" cy="35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1068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8" name="7 Rectángulo"/>
          <p:cNvSpPr/>
          <p:nvPr userDrawn="1"/>
        </p:nvSpPr>
        <p:spPr>
          <a:xfrm>
            <a:off x="623392" y="6525012"/>
            <a:ext cx="10945216" cy="7234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2500">
                <a:srgbClr val="36259D"/>
              </a:gs>
              <a:gs pos="50000">
                <a:srgbClr val="36259D"/>
              </a:gs>
              <a:gs pos="85850">
                <a:srgbClr val="36259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00"/>
          </a:p>
        </p:txBody>
      </p:sp>
      <p:sp>
        <p:nvSpPr>
          <p:cNvPr id="9" name="8 Rectángulo"/>
          <p:cNvSpPr/>
          <p:nvPr userDrawn="1"/>
        </p:nvSpPr>
        <p:spPr>
          <a:xfrm>
            <a:off x="4415814" y="6381997"/>
            <a:ext cx="3360373" cy="3593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00"/>
          </a:p>
        </p:txBody>
      </p:sp>
      <p:pic>
        <p:nvPicPr>
          <p:cNvPr id="10" name="Picture 2" descr="C:\Users\DELL\Desktop\Imágenes Tiff Palette\Logo Oficial Vertical (2)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15" y="6381997"/>
            <a:ext cx="2879785" cy="35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278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 userDrawn="1"/>
        </p:nvSpPr>
        <p:spPr>
          <a:xfrm>
            <a:off x="623392" y="6525012"/>
            <a:ext cx="10945216" cy="7234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2500">
                <a:srgbClr val="36259D"/>
              </a:gs>
              <a:gs pos="50000">
                <a:srgbClr val="36259D"/>
              </a:gs>
              <a:gs pos="85850">
                <a:srgbClr val="36259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00"/>
          </a:p>
        </p:txBody>
      </p:sp>
      <p:sp>
        <p:nvSpPr>
          <p:cNvPr id="8" name="7 Rectángulo"/>
          <p:cNvSpPr/>
          <p:nvPr userDrawn="1"/>
        </p:nvSpPr>
        <p:spPr>
          <a:xfrm>
            <a:off x="4415814" y="6381997"/>
            <a:ext cx="3360373" cy="3593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00"/>
          </a:p>
        </p:txBody>
      </p:sp>
      <p:pic>
        <p:nvPicPr>
          <p:cNvPr id="9" name="Picture 2" descr="C:\Users\DELL\Desktop\Imágenes Tiff Palette\Logo Oficial Vertical (2)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15" y="6381997"/>
            <a:ext cx="2879785" cy="35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214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0" name="9 Rectángulo"/>
          <p:cNvSpPr/>
          <p:nvPr userDrawn="1"/>
        </p:nvSpPr>
        <p:spPr>
          <a:xfrm>
            <a:off x="623392" y="6525012"/>
            <a:ext cx="10945216" cy="7234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2500">
                <a:srgbClr val="36259D"/>
              </a:gs>
              <a:gs pos="50000">
                <a:srgbClr val="36259D"/>
              </a:gs>
              <a:gs pos="85850">
                <a:srgbClr val="36259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00"/>
          </a:p>
        </p:txBody>
      </p:sp>
      <p:sp>
        <p:nvSpPr>
          <p:cNvPr id="11" name="10 Rectángulo"/>
          <p:cNvSpPr/>
          <p:nvPr userDrawn="1"/>
        </p:nvSpPr>
        <p:spPr>
          <a:xfrm>
            <a:off x="4415814" y="6381997"/>
            <a:ext cx="3360373" cy="3593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00"/>
          </a:p>
        </p:txBody>
      </p:sp>
      <p:pic>
        <p:nvPicPr>
          <p:cNvPr id="12" name="Picture 2" descr="C:\Users\DELL\Desktop\Imágenes Tiff Palette\Logo Oficial Vertical (2)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15" y="6381997"/>
            <a:ext cx="2879785" cy="35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238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9C2872-14F2-4B1F-9124-0A52941F0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109DAD-FED7-4F41-A51C-F0860B01FC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B88880-352C-4456-83EB-EF97232FD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4CB46-ABB1-4DD5-A38C-4CFF957F0EE0}" type="datetimeFigureOut">
              <a:rPr lang="es-MX" smtClean="0"/>
              <a:t>08/01/2018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1631BA-DC7B-4314-BACB-A398268BD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0072F8-9F0B-4854-8C08-2F36C5E81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546A6-F0A2-48F6-8DF6-E0F4BB73214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370234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0" name="9 Rectángulo"/>
          <p:cNvSpPr/>
          <p:nvPr userDrawn="1"/>
        </p:nvSpPr>
        <p:spPr>
          <a:xfrm>
            <a:off x="623392" y="6525012"/>
            <a:ext cx="10945216" cy="7234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2500">
                <a:srgbClr val="36259D"/>
              </a:gs>
              <a:gs pos="50000">
                <a:srgbClr val="36259D"/>
              </a:gs>
              <a:gs pos="85850">
                <a:srgbClr val="36259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00"/>
          </a:p>
        </p:txBody>
      </p:sp>
      <p:sp>
        <p:nvSpPr>
          <p:cNvPr id="11" name="10 Rectángulo"/>
          <p:cNvSpPr/>
          <p:nvPr userDrawn="1"/>
        </p:nvSpPr>
        <p:spPr>
          <a:xfrm>
            <a:off x="4415814" y="6381997"/>
            <a:ext cx="3360373" cy="3593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00"/>
          </a:p>
        </p:txBody>
      </p:sp>
      <p:pic>
        <p:nvPicPr>
          <p:cNvPr id="12" name="Picture 2" descr="C:\Users\DELL\Desktop\Imágenes Tiff Palette\Logo Oficial Vertical (2)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15" y="6381997"/>
            <a:ext cx="2879785" cy="35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730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9" name="8 Rectángulo"/>
          <p:cNvSpPr/>
          <p:nvPr userDrawn="1"/>
        </p:nvSpPr>
        <p:spPr>
          <a:xfrm>
            <a:off x="623392" y="6525012"/>
            <a:ext cx="10945216" cy="7234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2500">
                <a:srgbClr val="36259D"/>
              </a:gs>
              <a:gs pos="50000">
                <a:srgbClr val="36259D"/>
              </a:gs>
              <a:gs pos="85850">
                <a:srgbClr val="36259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00"/>
          </a:p>
        </p:txBody>
      </p:sp>
      <p:sp>
        <p:nvSpPr>
          <p:cNvPr id="10" name="9 Rectángulo"/>
          <p:cNvSpPr/>
          <p:nvPr userDrawn="1"/>
        </p:nvSpPr>
        <p:spPr>
          <a:xfrm>
            <a:off x="4415814" y="6381997"/>
            <a:ext cx="3360373" cy="3593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00"/>
          </a:p>
        </p:txBody>
      </p:sp>
      <p:pic>
        <p:nvPicPr>
          <p:cNvPr id="11" name="Picture 2" descr="C:\Users\DELL\Desktop\Imágenes Tiff Palette\Logo Oficial Vertical (2)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15" y="6381997"/>
            <a:ext cx="2879785" cy="35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278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9" name="8 Rectángulo"/>
          <p:cNvSpPr/>
          <p:nvPr userDrawn="1"/>
        </p:nvSpPr>
        <p:spPr>
          <a:xfrm>
            <a:off x="623392" y="6525012"/>
            <a:ext cx="10945216" cy="7234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2500">
                <a:srgbClr val="36259D"/>
              </a:gs>
              <a:gs pos="50000">
                <a:srgbClr val="36259D"/>
              </a:gs>
              <a:gs pos="85850">
                <a:srgbClr val="36259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00"/>
          </a:p>
        </p:txBody>
      </p:sp>
      <p:sp>
        <p:nvSpPr>
          <p:cNvPr id="10" name="9 Rectángulo"/>
          <p:cNvSpPr/>
          <p:nvPr userDrawn="1"/>
        </p:nvSpPr>
        <p:spPr>
          <a:xfrm>
            <a:off x="4415814" y="6381997"/>
            <a:ext cx="3360373" cy="3593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400"/>
          </a:p>
        </p:txBody>
      </p:sp>
      <p:pic>
        <p:nvPicPr>
          <p:cNvPr id="11" name="Picture 2" descr="C:\Users\DELL\Desktop\Imágenes Tiff Palette\Logo Oficial Vertical (2).ti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15" y="6381997"/>
            <a:ext cx="2879785" cy="35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091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B3748C-3298-43B8-A31B-3A9A5B186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C586D06-6BDD-4A0E-AB33-AAEEB9A15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AA7E53-1931-4814-BF77-0B89E2A92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4CB46-ABB1-4DD5-A38C-4CFF957F0EE0}" type="datetimeFigureOut">
              <a:rPr lang="es-MX" smtClean="0"/>
              <a:t>08/01/2018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FF9469-E2F0-46F3-8F2D-0237B1DFE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FEEEF0C-D541-40EC-8939-A4CCFF572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546A6-F0A2-48F6-8DF6-E0F4BB73214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44659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C1C7D4-AF8E-48B5-8A51-8904B6257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6804E92-552C-4399-8F77-70146701E1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B5B719-7BC3-4411-BF84-EF7BF22BE8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E119961-6DAA-45F4-BCF6-917EDF5DD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4CB46-ABB1-4DD5-A38C-4CFF957F0EE0}" type="datetimeFigureOut">
              <a:rPr lang="es-MX" smtClean="0"/>
              <a:t>08/01/2018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93937A0-125D-4C24-A9C6-B881083C6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B663BCB-C402-4FD8-B513-327354B27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546A6-F0A2-48F6-8DF6-E0F4BB73214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90214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BC06D3-65AB-4FD8-86FF-A4CDBD6BA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CAA0BB-5CD0-442C-A01A-1AB04E6FD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43D3616-884D-4321-B27D-180A14214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3D6D942-74DB-4447-9D1A-CDACAB1D52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7240050-2B62-4821-A870-5B5D6F81AD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9400333-F42A-450C-93A5-42E90B90D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4CB46-ABB1-4DD5-A38C-4CFF957F0EE0}" type="datetimeFigureOut">
              <a:rPr lang="es-MX" smtClean="0"/>
              <a:t>08/01/2018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04FF4B5-86F3-4E93-90E3-D3378450F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B3E0BC9-E52A-434D-B1E3-E3A11B8B6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546A6-F0A2-48F6-8DF6-E0F4BB73214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85647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856A2B-C132-4E86-8B67-46E457BA5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2D91002-2C41-4FF5-BD1C-64BF5DE42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4CB46-ABB1-4DD5-A38C-4CFF957F0EE0}" type="datetimeFigureOut">
              <a:rPr lang="es-MX" smtClean="0"/>
              <a:t>08/01/2018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25291AC-AF47-4009-BEC2-7CFC980B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DAFA4E3-6AD3-4485-9B87-A65725D84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546A6-F0A2-48F6-8DF6-E0F4BB73214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2276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857D1DF-6773-45A0-8B6D-1C53A6525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4CB46-ABB1-4DD5-A38C-4CFF957F0EE0}" type="datetimeFigureOut">
              <a:rPr lang="es-MX" smtClean="0"/>
              <a:t>08/01/2018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609696C-4189-409A-984E-2062A0EDA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258B321-16EF-4667-ACCC-B83654691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546A6-F0A2-48F6-8DF6-E0F4BB73214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3988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DC8279-DB09-49B9-B768-5B0179DDE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0772D46-12A6-436A-8F5B-524D475037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77DE389-62DC-4340-ACE0-AEEAE8A87C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C1C12C6-8E9A-4B3F-9DFC-B1554BC2F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4CB46-ABB1-4DD5-A38C-4CFF957F0EE0}" type="datetimeFigureOut">
              <a:rPr lang="es-MX" smtClean="0"/>
              <a:t>08/01/2018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46ADF8E-D62F-4080-AD0A-74377C14B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C59CA5F-80EE-441C-88D8-04A803533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546A6-F0A2-48F6-8DF6-E0F4BB73214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7765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149936-5DB3-4B68-85B3-3EE20EEA8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37CE175-7399-4E7F-B03B-803B147573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D1A710F-669C-4D5D-B874-64882DBE0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26A62E6-4009-415E-BDF4-B0E947C6B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4CB46-ABB1-4DD5-A38C-4CFF957F0EE0}" type="datetimeFigureOut">
              <a:rPr lang="es-MX" smtClean="0"/>
              <a:t>08/01/2018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8459AD7-0E40-47F8-B173-D255AD64A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FD69955-AB85-42ED-A53C-998690345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546A6-F0A2-48F6-8DF6-E0F4BB73214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46035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736705E-5888-452E-A34E-3C5624462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AFF02B8-2E84-41A9-8646-FE027F3E7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6E0C1A-6F23-4BA0-8234-C4AA96A19D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4CB46-ABB1-4DD5-A38C-4CFF957F0EE0}" type="datetimeFigureOut">
              <a:rPr lang="es-MX" smtClean="0"/>
              <a:t>08/01/2018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BA1C31-3052-482C-A5FC-4E21361DF8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1635961-70C5-49F5-9AAC-A86276288A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8546A6-F0A2-48F6-8DF6-E0F4BB73214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7631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F7486-D4CB-4DD6-B632-F94CB04FB1EC}" type="datetimeFigureOut">
              <a:rPr lang="es-MX" smtClean="0"/>
              <a:t>08/01/2018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8519C-432C-406D-8177-7BAAB0161D2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1165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333" b="1" kern="1200" cap="none" spc="0">
          <a:ln w="17780" cmpd="sng">
            <a:solidFill>
              <a:schemeClr val="accent1">
                <a:tint val="3000"/>
              </a:schemeClr>
            </a:solidFill>
            <a:prstDash val="solid"/>
            <a:miter lim="800000"/>
          </a:ln>
          <a:solidFill>
            <a:srgbClr val="002F8E"/>
          </a:solidFill>
          <a:effectLst>
            <a:outerShdw blurRad="55000" dist="50800" dir="5400000" algn="tl">
              <a:srgbClr val="000000">
                <a:alpha val="33000"/>
              </a:srgbClr>
            </a:outerShdw>
          </a:effectLst>
          <a:latin typeface="Trebuchet MS" pitchFamily="34" charset="0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egastro.es/sites/default/files/archivos/ayudas-practicas/51_Hepatitis_autoinmune.pdf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/>
              <a:t>Hepatitis autoinmune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s-MX" dirty="0"/>
              <a:t>Meza Murillo José Antonio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6672064" y="5661249"/>
            <a:ext cx="5519936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/>
            <a:r>
              <a:rPr lang="es-MX" sz="1867" dirty="0">
                <a:solidFill>
                  <a:prstClr val="black"/>
                </a:solidFill>
                <a:latin typeface="Calibri"/>
              </a:rPr>
              <a:t>Grupo: III-8</a:t>
            </a:r>
          </a:p>
          <a:p>
            <a:pPr algn="r" defTabSz="1219170"/>
            <a:r>
              <a:rPr lang="es-MX" sz="1867" dirty="0">
                <a:solidFill>
                  <a:prstClr val="black"/>
                </a:solidFill>
                <a:latin typeface="Calibri"/>
              </a:rPr>
              <a:t>Dra. </a:t>
            </a:r>
            <a:r>
              <a:rPr lang="es-MX" sz="1867" dirty="0" err="1">
                <a:solidFill>
                  <a:prstClr val="black"/>
                </a:solidFill>
                <a:latin typeface="Calibri"/>
              </a:rPr>
              <a:t>Thalia</a:t>
            </a:r>
            <a:r>
              <a:rPr lang="es-MX" sz="1867" dirty="0">
                <a:solidFill>
                  <a:prstClr val="black"/>
                </a:solidFill>
                <a:latin typeface="Calibri"/>
              </a:rPr>
              <a:t> Rangel Ramírez</a:t>
            </a:r>
          </a:p>
          <a:p>
            <a:pPr algn="r" defTabSz="1219170"/>
            <a:r>
              <a:rPr lang="es-MX" sz="1867" dirty="0">
                <a:solidFill>
                  <a:prstClr val="black"/>
                </a:solidFill>
                <a:latin typeface="Calibri"/>
              </a:rPr>
              <a:t>Culiacán, Sinaloa a 11 de Enero de 2018</a:t>
            </a:r>
          </a:p>
        </p:txBody>
      </p:sp>
    </p:spTree>
    <p:extLst>
      <p:ext uri="{BB962C8B-B14F-4D97-AF65-F5344CB8AC3E}">
        <p14:creationId xmlns:p14="http://schemas.microsoft.com/office/powerpoint/2010/main" val="511869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n 30">
            <a:extLst>
              <a:ext uri="{FF2B5EF4-FFF2-40B4-BE49-F238E27FC236}">
                <a16:creationId xmlns:a16="http://schemas.microsoft.com/office/drawing/2014/main" id="{7C1449FE-E7BB-499D-9BAC-56992CD4C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9151" y="3993893"/>
            <a:ext cx="2589076" cy="2348663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7A64B888-2863-45C9-9DA5-3DDD9DBF6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85" y="4581128"/>
            <a:ext cx="2719211" cy="1903448"/>
          </a:xfrm>
          <a:prstGeom prst="rect">
            <a:avLst/>
          </a:prstGeom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1B65D1CD-7B61-4C86-9878-4CBE1387F243}"/>
              </a:ext>
            </a:extLst>
          </p:cNvPr>
          <p:cNvSpPr/>
          <p:nvPr/>
        </p:nvSpPr>
        <p:spPr>
          <a:xfrm>
            <a:off x="661779" y="123228"/>
            <a:ext cx="3224107" cy="1093725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s-MX" sz="2133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ANA (anticuerpos antinucleares)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2C855653-0951-4809-9992-D4E9AF287E8A}"/>
              </a:ext>
            </a:extLst>
          </p:cNvPr>
          <p:cNvGrpSpPr/>
          <p:nvPr/>
        </p:nvGrpSpPr>
        <p:grpSpPr>
          <a:xfrm>
            <a:off x="4579749" y="1258363"/>
            <a:ext cx="2668695" cy="3026963"/>
            <a:chOff x="933189" y="1095290"/>
            <a:chExt cx="2467628" cy="2045336"/>
          </a:xfrm>
        </p:grpSpPr>
        <p:sp>
          <p:nvSpPr>
            <p:cNvPr id="6" name="Rectángulo: esquinas redondeadas 5">
              <a:extLst>
                <a:ext uri="{FF2B5EF4-FFF2-40B4-BE49-F238E27FC236}">
                  <a16:creationId xmlns:a16="http://schemas.microsoft.com/office/drawing/2014/main" id="{21809EFF-D1F6-4D05-A4A6-AA4DAB20CEBA}"/>
                </a:ext>
              </a:extLst>
            </p:cNvPr>
            <p:cNvSpPr/>
            <p:nvPr/>
          </p:nvSpPr>
          <p:spPr>
            <a:xfrm>
              <a:off x="933189" y="1750689"/>
              <a:ext cx="2467628" cy="1389937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1219170"/>
              <a:r>
                <a:rPr lang="es-MX" sz="2133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Sustancias del núcleo celular como:</a:t>
              </a:r>
            </a:p>
            <a:p>
              <a:pPr marL="380990" indent="-380990" defTabSz="1219170">
                <a:buFont typeface="Arial" pitchFamily="34" charset="0"/>
                <a:buChar char="•"/>
              </a:pPr>
              <a:r>
                <a:rPr lang="es-MX" sz="2133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ADN</a:t>
              </a:r>
            </a:p>
            <a:p>
              <a:pPr marL="380990" indent="-380990" defTabSz="1219170">
                <a:buFont typeface="Arial" pitchFamily="34" charset="0"/>
                <a:buChar char="•"/>
              </a:pPr>
              <a:r>
                <a:rPr lang="es-MX" sz="2133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Histonas</a:t>
              </a: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E17E4C7C-502A-4550-AFE5-94B285855C8A}"/>
                </a:ext>
              </a:extLst>
            </p:cNvPr>
            <p:cNvSpPr txBox="1"/>
            <p:nvPr/>
          </p:nvSpPr>
          <p:spPr>
            <a:xfrm>
              <a:off x="1315232" y="1095290"/>
              <a:ext cx="1703541" cy="284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s-MX" sz="1867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Dirigidos</a:t>
              </a:r>
              <a:r>
                <a:rPr lang="es-MX" sz="2133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</p:txBody>
        </p:sp>
        <p:cxnSp>
          <p:nvCxnSpPr>
            <p:cNvPr id="8" name="Conector recto de flecha 7">
              <a:extLst>
                <a:ext uri="{FF2B5EF4-FFF2-40B4-BE49-F238E27FC236}">
                  <a16:creationId xmlns:a16="http://schemas.microsoft.com/office/drawing/2014/main" id="{3AEB5742-01B2-4094-8E3A-665806201BF1}"/>
                </a:ext>
              </a:extLst>
            </p:cNvPr>
            <p:cNvCxnSpPr>
              <a:cxnSpLocks/>
              <a:endCxn id="6" idx="0"/>
            </p:cNvCxnSpPr>
            <p:nvPr/>
          </p:nvCxnSpPr>
          <p:spPr>
            <a:xfrm>
              <a:off x="2167004" y="1476401"/>
              <a:ext cx="0" cy="27428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77591BCC-FC11-4676-B01C-CEC73C6C0361}"/>
              </a:ext>
            </a:extLst>
          </p:cNvPr>
          <p:cNvSpPr/>
          <p:nvPr/>
        </p:nvSpPr>
        <p:spPr>
          <a:xfrm>
            <a:off x="688887" y="2196210"/>
            <a:ext cx="2668695" cy="222876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1219170"/>
            <a:r>
              <a:rPr lang="es-MX" sz="21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Proteínas del citoesqueleto como: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</a:pPr>
            <a:r>
              <a:rPr lang="es-MX" sz="21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Actina 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</a:pPr>
            <a:r>
              <a:rPr lang="es-MX" sz="21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Troponina 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</a:pPr>
            <a:r>
              <a:rPr lang="es-MX" sz="21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Tropomiosina.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4597317-ECC0-4CDE-A7F8-0B41071B1B8E}"/>
              </a:ext>
            </a:extLst>
          </p:cNvPr>
          <p:cNvSpPr txBox="1"/>
          <p:nvPr/>
        </p:nvSpPr>
        <p:spPr>
          <a:xfrm>
            <a:off x="1102059" y="1212979"/>
            <a:ext cx="184234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s-MX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Dirigidos</a:t>
            </a:r>
            <a:r>
              <a:rPr lang="es-MX" sz="1867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84CBB51C-4524-4B02-9B4B-24B66873B717}"/>
              </a:ext>
            </a:extLst>
          </p:cNvPr>
          <p:cNvCxnSpPr>
            <a:cxnSpLocks/>
            <a:stCxn id="10" idx="2"/>
            <a:endCxn id="9" idx="0"/>
          </p:cNvCxnSpPr>
          <p:nvPr/>
        </p:nvCxnSpPr>
        <p:spPr>
          <a:xfrm>
            <a:off x="2023233" y="1592635"/>
            <a:ext cx="2" cy="6035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10680604-5365-4A6C-92AA-AE6ECDE3FA74}"/>
              </a:ext>
            </a:extLst>
          </p:cNvPr>
          <p:cNvSpPr/>
          <p:nvPr/>
        </p:nvSpPr>
        <p:spPr>
          <a:xfrm>
            <a:off x="4464603" y="164638"/>
            <a:ext cx="2898988" cy="1093725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s-MX" sz="2133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SMA (anticuerpos </a:t>
            </a:r>
            <a:r>
              <a:rPr lang="es-MX" sz="2133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antimusculo</a:t>
            </a:r>
            <a:r>
              <a:rPr lang="es-MX" sz="2133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liso)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7D9ACCAB-0A69-4E45-BAA0-B8FF4F5ABF87}"/>
              </a:ext>
            </a:extLst>
          </p:cNvPr>
          <p:cNvGrpSpPr/>
          <p:nvPr/>
        </p:nvGrpSpPr>
        <p:grpSpPr>
          <a:xfrm>
            <a:off x="7849507" y="1805224"/>
            <a:ext cx="2668695" cy="2378992"/>
            <a:chOff x="933189" y="1183974"/>
            <a:chExt cx="2467628" cy="1607498"/>
          </a:xfrm>
        </p:grpSpPr>
        <p:sp>
          <p:nvSpPr>
            <p:cNvPr id="14" name="Rectángulo: esquinas redondeadas 13">
              <a:extLst>
                <a:ext uri="{FF2B5EF4-FFF2-40B4-BE49-F238E27FC236}">
                  <a16:creationId xmlns:a16="http://schemas.microsoft.com/office/drawing/2014/main" id="{8CFB64BB-84EC-482F-814B-EE8B7A20A277}"/>
                </a:ext>
              </a:extLst>
            </p:cNvPr>
            <p:cNvSpPr/>
            <p:nvPr/>
          </p:nvSpPr>
          <p:spPr>
            <a:xfrm>
              <a:off x="933189" y="1770866"/>
              <a:ext cx="2467628" cy="102060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s-MX" sz="2133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Citoqueratina</a:t>
              </a:r>
              <a:r>
                <a:rPr lang="es-MX" sz="2133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8 y 18 del citoplasma de los hepatocitos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FE50AA19-A753-45AA-ADF5-ADB95C838C75}"/>
                </a:ext>
              </a:extLst>
            </p:cNvPr>
            <p:cNvSpPr txBox="1"/>
            <p:nvPr/>
          </p:nvSpPr>
          <p:spPr>
            <a:xfrm>
              <a:off x="1315233" y="1183974"/>
              <a:ext cx="1703541" cy="25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s-MX" sz="1867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Dirigidos</a:t>
              </a:r>
              <a:r>
                <a:rPr lang="es-MX" sz="1867" dirty="0">
                  <a:solidFill>
                    <a:prstClr val="black"/>
                  </a:solidFill>
                  <a:latin typeface="Calibri"/>
                </a:rPr>
                <a:t> </a:t>
              </a:r>
            </a:p>
          </p:txBody>
        </p:sp>
        <p:cxnSp>
          <p:nvCxnSpPr>
            <p:cNvPr id="16" name="Conector recto de flecha 15">
              <a:extLst>
                <a:ext uri="{FF2B5EF4-FFF2-40B4-BE49-F238E27FC236}">
                  <a16:creationId xmlns:a16="http://schemas.microsoft.com/office/drawing/2014/main" id="{6A5ADECB-A780-45F5-ADBA-4CBE1B2766FE}"/>
                </a:ext>
              </a:extLst>
            </p:cNvPr>
            <p:cNvCxnSpPr>
              <a:cxnSpLocks/>
              <a:stCxn id="15" idx="2"/>
              <a:endCxn id="14" idx="0"/>
            </p:cNvCxnSpPr>
            <p:nvPr/>
          </p:nvCxnSpPr>
          <p:spPr>
            <a:xfrm flipH="1">
              <a:off x="2167003" y="1440510"/>
              <a:ext cx="1" cy="3303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88442D83-A542-4967-8E8E-6C67F6D0ADEA}"/>
              </a:ext>
            </a:extLst>
          </p:cNvPr>
          <p:cNvSpPr/>
          <p:nvPr/>
        </p:nvSpPr>
        <p:spPr>
          <a:xfrm>
            <a:off x="7711487" y="119254"/>
            <a:ext cx="3386668" cy="109372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s-MX" sz="2133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Anticuerpos contra los antígenos hepáticos solubles (anti-SLA)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D5881B0F-B31C-476D-B9BF-27F17917B079}"/>
              </a:ext>
            </a:extLst>
          </p:cNvPr>
          <p:cNvSpPr/>
          <p:nvPr/>
        </p:nvSpPr>
        <p:spPr>
          <a:xfrm>
            <a:off x="10360891" y="1381330"/>
            <a:ext cx="1792654" cy="129245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s-MX" sz="213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Antígeno hígado-páncreas (anti-LP)</a:t>
            </a:r>
          </a:p>
        </p:txBody>
      </p: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25E9D66F-D841-4262-9733-2E0AFADAF877}"/>
              </a:ext>
            </a:extLst>
          </p:cNvPr>
          <p:cNvCxnSpPr>
            <a:endCxn id="15" idx="0"/>
          </p:cNvCxnSpPr>
          <p:nvPr/>
        </p:nvCxnSpPr>
        <p:spPr>
          <a:xfrm>
            <a:off x="9183855" y="1212979"/>
            <a:ext cx="1" cy="5922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B28F083D-49C2-4DF5-9394-10AD1A0FF683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9734359" y="2010410"/>
            <a:ext cx="626532" cy="171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n 28">
            <a:extLst>
              <a:ext uri="{FF2B5EF4-FFF2-40B4-BE49-F238E27FC236}">
                <a16:creationId xmlns:a16="http://schemas.microsoft.com/office/drawing/2014/main" id="{36D0A588-2223-4DFC-A42A-BA6DC5F6B9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67" r="24583"/>
          <a:stretch/>
        </p:blipFill>
        <p:spPr>
          <a:xfrm>
            <a:off x="4965802" y="4439344"/>
            <a:ext cx="2133265" cy="176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04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EB8F4367-5294-454E-ACE3-D1ECD16DA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2580" y="4072760"/>
            <a:ext cx="3653955" cy="2056048"/>
          </a:xfrm>
          <a:prstGeom prst="rect">
            <a:avLst/>
          </a:prstGeom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ABF77AE1-7E73-4A43-B8EC-627691B002A8}"/>
              </a:ext>
            </a:extLst>
          </p:cNvPr>
          <p:cNvSpPr/>
          <p:nvPr/>
        </p:nvSpPr>
        <p:spPr>
          <a:xfrm>
            <a:off x="265723" y="356659"/>
            <a:ext cx="5254212" cy="92519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s-MX" sz="2133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Anticuerpos contra los microsomas </a:t>
            </a:r>
            <a:r>
              <a:rPr lang="es-MX" sz="2133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hepato</a:t>
            </a:r>
            <a:r>
              <a:rPr lang="es-MX" sz="2133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-renales (anti-LKM)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8E8355BD-53D3-4BB6-B572-8404367D4689}"/>
              </a:ext>
            </a:extLst>
          </p:cNvPr>
          <p:cNvGrpSpPr/>
          <p:nvPr/>
        </p:nvGrpSpPr>
        <p:grpSpPr>
          <a:xfrm>
            <a:off x="1054951" y="1399437"/>
            <a:ext cx="3028516" cy="2673323"/>
            <a:chOff x="933189" y="1183974"/>
            <a:chExt cx="2467628" cy="2135422"/>
          </a:xfrm>
        </p:grpSpPr>
        <p:sp>
          <p:nvSpPr>
            <p:cNvPr id="6" name="Rectángulo: esquinas redondeadas 5">
              <a:extLst>
                <a:ext uri="{FF2B5EF4-FFF2-40B4-BE49-F238E27FC236}">
                  <a16:creationId xmlns:a16="http://schemas.microsoft.com/office/drawing/2014/main" id="{1474AD26-909D-4445-A8B5-E70A51D5A276}"/>
                </a:ext>
              </a:extLst>
            </p:cNvPr>
            <p:cNvSpPr/>
            <p:nvPr/>
          </p:nvSpPr>
          <p:spPr>
            <a:xfrm>
              <a:off x="933189" y="1923009"/>
              <a:ext cx="2467628" cy="139638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s-MX" sz="2133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Auto-antígeno de membrana del hepatocito</a:t>
              </a:r>
            </a:p>
            <a:p>
              <a:pPr marL="380990" indent="-380990" algn="ctr" defTabSz="1219170">
                <a:buFont typeface="Arial" panose="020B0604020202020204" pitchFamily="34" charset="0"/>
                <a:buChar char="•"/>
              </a:pPr>
              <a:r>
                <a:rPr lang="es-MX" sz="2133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CYP450 2D6</a:t>
              </a:r>
            </a:p>
            <a:p>
              <a:pPr marL="380990" indent="-380990" algn="ctr" defTabSz="1219170">
                <a:buFont typeface="Arial" panose="020B0604020202020204" pitchFamily="34" charset="0"/>
                <a:buChar char="•"/>
              </a:pPr>
              <a:endParaRPr lang="es-MX" sz="2133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A9BC6A85-93A6-4BCA-9CFA-AC0CABBD2CBB}"/>
                </a:ext>
              </a:extLst>
            </p:cNvPr>
            <p:cNvSpPr txBox="1"/>
            <p:nvPr/>
          </p:nvSpPr>
          <p:spPr>
            <a:xfrm>
              <a:off x="1315232" y="1183974"/>
              <a:ext cx="1703540" cy="33594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1219170"/>
              <a:r>
                <a:rPr lang="es-MX" sz="1867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Dirigidos</a:t>
              </a:r>
              <a:r>
                <a:rPr lang="es-MX" sz="2133" dirty="0">
                  <a:solidFill>
                    <a:prstClr val="black"/>
                  </a:solidFill>
                  <a:latin typeface="Calibri"/>
                </a:rPr>
                <a:t> </a:t>
              </a:r>
            </a:p>
          </p:txBody>
        </p:sp>
        <p:cxnSp>
          <p:nvCxnSpPr>
            <p:cNvPr id="8" name="Conector recto de flecha 7">
              <a:extLst>
                <a:ext uri="{FF2B5EF4-FFF2-40B4-BE49-F238E27FC236}">
                  <a16:creationId xmlns:a16="http://schemas.microsoft.com/office/drawing/2014/main" id="{9A35160F-9A16-457B-AD59-B637BF82155F}"/>
                </a:ext>
              </a:extLst>
            </p:cNvPr>
            <p:cNvCxnSpPr>
              <a:cxnSpLocks/>
              <a:stCxn id="7" idx="2"/>
              <a:endCxn id="6" idx="0"/>
            </p:cNvCxnSpPr>
            <p:nvPr/>
          </p:nvCxnSpPr>
          <p:spPr>
            <a:xfrm>
              <a:off x="2167002" y="1519916"/>
              <a:ext cx="1" cy="40309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</p:grp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FDABF06F-6718-4CCC-9671-84F01929F30E}"/>
              </a:ext>
            </a:extLst>
          </p:cNvPr>
          <p:cNvSpPr/>
          <p:nvPr/>
        </p:nvSpPr>
        <p:spPr>
          <a:xfrm>
            <a:off x="6700212" y="379875"/>
            <a:ext cx="4582137" cy="92519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s-MX" sz="2133" dirty="0">
                <a:solidFill>
                  <a:prstClr val="white"/>
                </a:solidFill>
                <a:latin typeface="Calibri"/>
              </a:rPr>
              <a:t>Anticuerpos frente al receptor de </a:t>
            </a:r>
            <a:r>
              <a:rPr lang="es-MX" sz="2133" dirty="0" err="1">
                <a:solidFill>
                  <a:prstClr val="white"/>
                </a:solidFill>
                <a:latin typeface="Calibri"/>
              </a:rPr>
              <a:t>asialoglucoproteína</a:t>
            </a:r>
            <a:r>
              <a:rPr lang="es-MX" sz="2133" dirty="0">
                <a:solidFill>
                  <a:prstClr val="white"/>
                </a:solidFill>
                <a:latin typeface="Calibri"/>
              </a:rPr>
              <a:t> (anti-ASGP-R)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79E01B3E-17F4-400C-A375-615099C4DC7F}"/>
              </a:ext>
            </a:extLst>
          </p:cNvPr>
          <p:cNvGrpSpPr/>
          <p:nvPr/>
        </p:nvGrpSpPr>
        <p:grpSpPr>
          <a:xfrm>
            <a:off x="7242579" y="1435157"/>
            <a:ext cx="3497399" cy="2393080"/>
            <a:chOff x="818368" y="1183974"/>
            <a:chExt cx="2849672" cy="1911567"/>
          </a:xfrm>
        </p:grpSpPr>
        <p:sp>
          <p:nvSpPr>
            <p:cNvPr id="11" name="Rectángulo: esquinas redondeadas 10">
              <a:extLst>
                <a:ext uri="{FF2B5EF4-FFF2-40B4-BE49-F238E27FC236}">
                  <a16:creationId xmlns:a16="http://schemas.microsoft.com/office/drawing/2014/main" id="{FB5DE380-F58E-4A77-AC7C-906B4ED22225}"/>
                </a:ext>
              </a:extLst>
            </p:cNvPr>
            <p:cNvSpPr/>
            <p:nvPr/>
          </p:nvSpPr>
          <p:spPr>
            <a:xfrm>
              <a:off x="818368" y="1699154"/>
              <a:ext cx="2849672" cy="139638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380990" indent="-380990" algn="ctr" defTabSz="1219170">
                <a:buFont typeface="Arial" panose="020B0604020202020204" pitchFamily="34" charset="0"/>
                <a:buChar char="•"/>
              </a:pPr>
              <a:r>
                <a:rPr lang="es-MX" sz="2133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El receptor de </a:t>
              </a:r>
              <a:r>
                <a:rPr lang="es-MX" sz="2133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asialoglucoproteína</a:t>
              </a:r>
              <a:r>
                <a:rPr lang="es-MX" sz="2133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(ASGP-R)  en membrana del hepatocito 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EC074D5F-5FF6-45EB-97FF-30A60042482C}"/>
                </a:ext>
              </a:extLst>
            </p:cNvPr>
            <p:cNvSpPr txBox="1"/>
            <p:nvPr/>
          </p:nvSpPr>
          <p:spPr>
            <a:xfrm>
              <a:off x="1391434" y="1183974"/>
              <a:ext cx="1703540" cy="335942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1219170"/>
              <a:r>
                <a:rPr lang="es-MX" sz="2133" dirty="0">
                  <a:solidFill>
                    <a:prstClr val="black"/>
                  </a:solidFill>
                  <a:latin typeface="Calibri"/>
                </a:rPr>
                <a:t>Dirigidos </a:t>
              </a:r>
            </a:p>
          </p:txBody>
        </p:sp>
        <p:cxnSp>
          <p:nvCxnSpPr>
            <p:cNvPr id="13" name="Conector recto de flecha 12">
              <a:extLst>
                <a:ext uri="{FF2B5EF4-FFF2-40B4-BE49-F238E27FC236}">
                  <a16:creationId xmlns:a16="http://schemas.microsoft.com/office/drawing/2014/main" id="{40662373-EE06-48A5-9C46-84DEA2ED9E41}"/>
                </a:ext>
              </a:extLst>
            </p:cNvPr>
            <p:cNvCxnSpPr>
              <a:cxnSpLocks/>
              <a:stCxn id="12" idx="2"/>
              <a:endCxn id="11" idx="0"/>
            </p:cNvCxnSpPr>
            <p:nvPr/>
          </p:nvCxnSpPr>
          <p:spPr>
            <a:xfrm>
              <a:off x="2243204" y="1519916"/>
              <a:ext cx="0" cy="17923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73AE2091-2387-49DA-B875-5541F8292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964" y="4225613"/>
            <a:ext cx="2537593" cy="190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438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Imagen que contiene ropa, persona, cielo, mujer&#10;&#10;Descripción generada con confianza muy alta">
            <a:extLst>
              <a:ext uri="{FF2B5EF4-FFF2-40B4-BE49-F238E27FC236}">
                <a16:creationId xmlns:a16="http://schemas.microsoft.com/office/drawing/2014/main" id="{6F3DA852-AB36-40D7-ADE4-F0F05607B7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7666969" y="1508787"/>
            <a:ext cx="2867024" cy="1877900"/>
          </a:xfrm>
          <a:custGeom>
            <a:avLst/>
            <a:gdLst>
              <a:gd name="connsiteX0" fmla="*/ 0 w 4636009"/>
              <a:gd name="connsiteY0" fmla="*/ 0 h 5032375"/>
              <a:gd name="connsiteX1" fmla="*/ 4636009 w 4636009"/>
              <a:gd name="connsiteY1" fmla="*/ 0 h 5032375"/>
              <a:gd name="connsiteX2" fmla="*/ 4636009 w 4636009"/>
              <a:gd name="connsiteY2" fmla="*/ 5032375 h 5032375"/>
              <a:gd name="connsiteX3" fmla="*/ 0 w 4636009"/>
              <a:gd name="connsiteY3" fmla="*/ 5032375 h 50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  <p:pic>
        <p:nvPicPr>
          <p:cNvPr id="14" name="Imagen 13" descr="Imagen que contiene persona, interior, hombre, ropa&#10;&#10;Descripción generada con confianza muy alta">
            <a:extLst>
              <a:ext uri="{FF2B5EF4-FFF2-40B4-BE49-F238E27FC236}">
                <a16:creationId xmlns:a16="http://schemas.microsoft.com/office/drawing/2014/main" id="{21EB52EC-72CF-41F6-AAAC-3F2069FD0B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9250549" y="3723989"/>
            <a:ext cx="2566887" cy="1906497"/>
          </a:xfrm>
          <a:custGeom>
            <a:avLst/>
            <a:gdLst>
              <a:gd name="connsiteX0" fmla="*/ 0 w 4636009"/>
              <a:gd name="connsiteY0" fmla="*/ 0 h 5032375"/>
              <a:gd name="connsiteX1" fmla="*/ 4636009 w 4636009"/>
              <a:gd name="connsiteY1" fmla="*/ 0 h 5032375"/>
              <a:gd name="connsiteX2" fmla="*/ 4636009 w 4636009"/>
              <a:gd name="connsiteY2" fmla="*/ 5032375 h 5032375"/>
              <a:gd name="connsiteX3" fmla="*/ 0 w 4636009"/>
              <a:gd name="connsiteY3" fmla="*/ 5032375 h 50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  <p:pic>
        <p:nvPicPr>
          <p:cNvPr id="16" name="Imagen 15" descr="Imagen que contiene interior&#10;&#10;Descripción generada con confianza alta">
            <a:extLst>
              <a:ext uri="{FF2B5EF4-FFF2-40B4-BE49-F238E27FC236}">
                <a16:creationId xmlns:a16="http://schemas.microsoft.com/office/drawing/2014/main" id="{0F2D088B-687A-42D0-97B2-A229D5DD4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989" y="3621021"/>
            <a:ext cx="2150057" cy="211243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71729"/>
            <a:ext cx="10515600" cy="1325564"/>
          </a:xfrm>
        </p:spPr>
        <p:txBody>
          <a:bodyPr>
            <a:normAutofit/>
          </a:bodyPr>
          <a:lstStyle/>
          <a:p>
            <a:r>
              <a:rPr lang="es-ES_tradnl" dirty="0"/>
              <a:t>MANIFESTACIONES CLÍNICAS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2015406"/>
            <a:ext cx="5097779" cy="382583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numCol="2" anchor="t">
            <a:normAutofit/>
          </a:bodyPr>
          <a:lstStyle/>
          <a:p>
            <a:r>
              <a:rPr lang="es-ES_tradnl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Fatiga</a:t>
            </a:r>
          </a:p>
          <a:p>
            <a:r>
              <a:rPr lang="es-ES_tradnl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Prurito  </a:t>
            </a:r>
          </a:p>
          <a:p>
            <a:r>
              <a:rPr lang="es-ES_tradnl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Inapetencia</a:t>
            </a:r>
          </a:p>
          <a:p>
            <a:r>
              <a:rPr lang="es-ES_tradnl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Nauseas</a:t>
            </a:r>
          </a:p>
          <a:p>
            <a:r>
              <a:rPr lang="es-ES_tradnl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Artralgias</a:t>
            </a:r>
          </a:p>
          <a:p>
            <a:r>
              <a:rPr lang="es-ES_tradnl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Ictericia</a:t>
            </a:r>
          </a:p>
          <a:p>
            <a:endParaRPr lang="es-ES_tradnl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s-ES_tradnl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s-ES_tradnl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s-ES_tradnl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_tradnl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Diarrea</a:t>
            </a:r>
          </a:p>
          <a:p>
            <a:r>
              <a:rPr lang="es-ES_tradnl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Encefalopatía </a:t>
            </a:r>
          </a:p>
          <a:p>
            <a:r>
              <a:rPr lang="es-ES_tradnl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Ascitis </a:t>
            </a:r>
          </a:p>
          <a:p>
            <a:r>
              <a:rPr lang="es-ES_tradnl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Mialgias</a:t>
            </a:r>
          </a:p>
          <a:p>
            <a:r>
              <a:rPr lang="es-ES_tradnl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Hepatomegalia </a:t>
            </a:r>
          </a:p>
          <a:p>
            <a:r>
              <a:rPr lang="es-ES_tradnl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Esplenomegalia  </a:t>
            </a:r>
          </a:p>
          <a:p>
            <a:endParaRPr lang="es-ES_tradnl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507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-123395"/>
            <a:ext cx="10972800" cy="1143000"/>
          </a:xfrm>
        </p:spPr>
        <p:txBody>
          <a:bodyPr/>
          <a:lstStyle/>
          <a:p>
            <a:r>
              <a:rPr lang="es-ES_tradnl" dirty="0"/>
              <a:t>DIAGNÓSTICO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64FA0AF-681A-4145-8846-798A22EDA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81" y="837183"/>
            <a:ext cx="7488832" cy="5243965"/>
          </a:xfrm>
          <a:prstGeom prst="rect">
            <a:avLst/>
          </a:prstGeom>
        </p:spPr>
      </p:pic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0E15EB21-5B04-4781-AD79-F19B5835A65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208235" y="2372883"/>
          <a:ext cx="3722590" cy="1544320"/>
        </p:xfrm>
        <a:graphic>
          <a:graphicData uri="http://schemas.openxmlformats.org/drawingml/2006/table">
            <a:tbl>
              <a:tblPr bandRow="1">
                <a:tableStyleId>{D113A9D2-9D6B-4929-AA2D-F23B5EE8CBE7}</a:tableStyleId>
              </a:tblPr>
              <a:tblGrid>
                <a:gridCol w="1861295">
                  <a:extLst>
                    <a:ext uri="{9D8B030D-6E8A-4147-A177-3AD203B41FA5}">
                      <a16:colId xmlns:a16="http://schemas.microsoft.com/office/drawing/2014/main" val="3748777589"/>
                    </a:ext>
                  </a:extLst>
                </a:gridCol>
                <a:gridCol w="1861295">
                  <a:extLst>
                    <a:ext uri="{9D8B030D-6E8A-4147-A177-3AD203B41FA5}">
                      <a16:colId xmlns:a16="http://schemas.microsoft.com/office/drawing/2014/main" val="692471888"/>
                    </a:ext>
                  </a:extLst>
                </a:gridCol>
              </a:tblGrid>
              <a:tr h="772160">
                <a:tc>
                  <a:txBody>
                    <a:bodyPr/>
                    <a:lstStyle/>
                    <a:p>
                      <a:r>
                        <a:rPr lang="es-MX" sz="2100" dirty="0">
                          <a:latin typeface="Arial" pitchFamily="34" charset="0"/>
                          <a:cs typeface="Arial" pitchFamily="34" charset="0"/>
                        </a:rPr>
                        <a:t>Diagnostico probable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s-MX" sz="2100" dirty="0">
                          <a:latin typeface="Arial" pitchFamily="34" charset="0"/>
                          <a:cs typeface="Arial" pitchFamily="34" charset="0"/>
                        </a:rPr>
                        <a:t>10-15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76132675"/>
                  </a:ext>
                </a:extLst>
              </a:tr>
              <a:tr h="772160">
                <a:tc>
                  <a:txBody>
                    <a:bodyPr/>
                    <a:lstStyle/>
                    <a:p>
                      <a:r>
                        <a:rPr lang="es-MX" sz="2100" dirty="0">
                          <a:latin typeface="Arial" pitchFamily="34" charset="0"/>
                          <a:cs typeface="Arial" pitchFamily="34" charset="0"/>
                        </a:rPr>
                        <a:t>Diagnostico definitivo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s-MX" sz="2100" dirty="0">
                          <a:latin typeface="Arial" pitchFamily="34" charset="0"/>
                          <a:cs typeface="Arial" pitchFamily="34" charset="0"/>
                        </a:rPr>
                        <a:t>&gt;15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7591622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4340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TRATAMIENTO Y CONTROL</a:t>
            </a:r>
          </a:p>
        </p:txBody>
      </p:sp>
      <p:pic>
        <p:nvPicPr>
          <p:cNvPr id="4" name="Marcador de contenido 5">
            <a:extLst>
              <a:ext uri="{FF2B5EF4-FFF2-40B4-BE49-F238E27FC236}">
                <a16:creationId xmlns:a16="http://schemas.microsoft.com/office/drawing/2014/main" id="{C7D1FBE8-CDE0-4852-B46F-4ED0CC323B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4502" y="1220755"/>
            <a:ext cx="10712085" cy="509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86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BIBLIOGRAFÍA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s-MX" sz="3333" dirty="0"/>
              <a:t>1. </a:t>
            </a:r>
            <a:r>
              <a:rPr lang="es-MX" sz="3333" dirty="0" err="1"/>
              <a:t>autoinmunitaria</a:t>
            </a:r>
            <a:r>
              <a:rPr lang="es-MX" sz="3333" dirty="0"/>
              <a:t> H. Hepatitis autoinmunitaria: MedlinePlus enciclopedia médica [Internet]. Medlineplus.gov. 2017 [</a:t>
            </a:r>
            <a:r>
              <a:rPr lang="es-MX" sz="3333" dirty="0" err="1"/>
              <a:t>cited</a:t>
            </a:r>
            <a:r>
              <a:rPr lang="es-MX" sz="3333" dirty="0"/>
              <a:t> 19 </a:t>
            </a:r>
            <a:r>
              <a:rPr lang="es-MX" sz="3333" dirty="0" err="1"/>
              <a:t>December</a:t>
            </a:r>
            <a:r>
              <a:rPr lang="es-MX" sz="3333" dirty="0"/>
              <a:t> 2017]. </a:t>
            </a:r>
            <a:r>
              <a:rPr lang="es-MX" sz="3333" dirty="0" err="1"/>
              <a:t>Available</a:t>
            </a:r>
            <a:r>
              <a:rPr lang="es-MX" sz="3333" dirty="0"/>
              <a:t> </a:t>
            </a:r>
            <a:r>
              <a:rPr lang="es-MX" sz="3333" dirty="0" err="1"/>
              <a:t>from</a:t>
            </a:r>
            <a:r>
              <a:rPr lang="es-MX" sz="3333" dirty="0"/>
              <a:t>: https://medlineplus.gov/spanish/ency/article/000245.htm</a:t>
            </a:r>
          </a:p>
          <a:p>
            <a:pPr marL="0" indent="0">
              <a:buNone/>
            </a:pPr>
            <a:endParaRPr lang="es-MX" sz="3333" dirty="0"/>
          </a:p>
          <a:p>
            <a:pPr marL="0" indent="0">
              <a:buNone/>
            </a:pPr>
            <a:r>
              <a:rPr lang="es-MX" sz="3333" dirty="0"/>
              <a:t>2. hepatitis autoinmune [Internet]. </a:t>
            </a:r>
            <a:r>
              <a:rPr lang="es-MX" sz="3333" dirty="0" err="1"/>
              <a:t>asscat</a:t>
            </a:r>
            <a:r>
              <a:rPr lang="es-MX" sz="3333" dirty="0"/>
              <a:t>. 2015 [</a:t>
            </a:r>
            <a:r>
              <a:rPr lang="es-MX" sz="3333" dirty="0" err="1"/>
              <a:t>cited</a:t>
            </a:r>
            <a:r>
              <a:rPr lang="es-MX" sz="3333" dirty="0"/>
              <a:t> 19 </a:t>
            </a:r>
            <a:r>
              <a:rPr lang="es-MX" sz="3333" dirty="0" err="1"/>
              <a:t>December</a:t>
            </a:r>
            <a:r>
              <a:rPr lang="es-MX" sz="3333" dirty="0"/>
              <a:t> 2017]. </a:t>
            </a:r>
            <a:r>
              <a:rPr lang="es-MX" sz="3333" dirty="0" err="1"/>
              <a:t>Available</a:t>
            </a:r>
            <a:r>
              <a:rPr lang="es-MX" sz="3333" dirty="0"/>
              <a:t> </a:t>
            </a:r>
            <a:r>
              <a:rPr lang="es-MX" sz="3333" dirty="0" err="1"/>
              <a:t>from</a:t>
            </a:r>
            <a:r>
              <a:rPr lang="es-MX" sz="3333" dirty="0"/>
              <a:t>: http://asscat-hepatitis.org/otras-hepatitis/hepatitis-autoinmune/</a:t>
            </a:r>
          </a:p>
          <a:p>
            <a:pPr marL="0" indent="0">
              <a:buNone/>
            </a:pPr>
            <a:endParaRPr lang="es-MX" sz="3333" dirty="0"/>
          </a:p>
          <a:p>
            <a:pPr marL="0" indent="0">
              <a:buNone/>
            </a:pPr>
            <a:r>
              <a:rPr lang="es-MX" sz="3333" dirty="0"/>
              <a:t>3. </a:t>
            </a:r>
            <a:r>
              <a:rPr lang="es-MX" sz="3333" dirty="0" err="1"/>
              <a:t>Orts</a:t>
            </a:r>
            <a:r>
              <a:rPr lang="es-MX" sz="3333" dirty="0"/>
              <a:t> Costa J, Zúñiga Cabrera A, Alarcón Torres I. Hepatitis autoinmune [Internet]. Scielo.isciii.es. 2004 [</a:t>
            </a:r>
            <a:r>
              <a:rPr lang="es-MX" sz="3333" dirty="0" err="1"/>
              <a:t>cited</a:t>
            </a:r>
            <a:r>
              <a:rPr lang="es-MX" sz="3333" dirty="0"/>
              <a:t> 19 </a:t>
            </a:r>
            <a:r>
              <a:rPr lang="es-MX" sz="3333" dirty="0" err="1"/>
              <a:t>December</a:t>
            </a:r>
            <a:r>
              <a:rPr lang="es-MX" sz="3333" dirty="0"/>
              <a:t> 2017]. </a:t>
            </a:r>
            <a:r>
              <a:rPr lang="es-MX" sz="3333" dirty="0" err="1"/>
              <a:t>Available</a:t>
            </a:r>
            <a:r>
              <a:rPr lang="es-MX" sz="3333" dirty="0"/>
              <a:t> </a:t>
            </a:r>
            <a:r>
              <a:rPr lang="es-MX" sz="3333" dirty="0" err="1"/>
              <a:t>from</a:t>
            </a:r>
            <a:r>
              <a:rPr lang="es-MX" sz="3333" dirty="0"/>
              <a:t>: http://scielo.isciii.es/scielo.php?script=sci_arttext&amp;pid=S0212-71992004000700008</a:t>
            </a:r>
          </a:p>
          <a:p>
            <a:pPr marL="0" indent="0">
              <a:buNone/>
            </a:pPr>
            <a:endParaRPr lang="es-MX" sz="3333" dirty="0"/>
          </a:p>
          <a:p>
            <a:pPr marL="0" indent="0">
              <a:buNone/>
            </a:pPr>
            <a:r>
              <a:rPr lang="es-MX" sz="3333" dirty="0"/>
              <a:t>4. Morillas R, Planas R. Hepatitis autoinmune [Internet]. Aegastro.es. 2010 [</a:t>
            </a:r>
            <a:r>
              <a:rPr lang="es-MX" sz="3333" dirty="0" err="1"/>
              <a:t>cited</a:t>
            </a:r>
            <a:r>
              <a:rPr lang="es-MX" sz="3333" dirty="0"/>
              <a:t> 19 </a:t>
            </a:r>
            <a:r>
              <a:rPr lang="es-MX" sz="3333" dirty="0" err="1"/>
              <a:t>December</a:t>
            </a:r>
            <a:r>
              <a:rPr lang="es-MX" sz="3333" dirty="0"/>
              <a:t> 2017]. </a:t>
            </a:r>
            <a:r>
              <a:rPr lang="es-MX" sz="3333" dirty="0" err="1"/>
              <a:t>Available</a:t>
            </a:r>
            <a:r>
              <a:rPr lang="es-MX" sz="3333" dirty="0"/>
              <a:t> </a:t>
            </a:r>
            <a:r>
              <a:rPr lang="es-MX" sz="3333" dirty="0" err="1"/>
              <a:t>from</a:t>
            </a:r>
            <a:r>
              <a:rPr lang="es-MX" sz="3333" dirty="0"/>
              <a:t>: </a:t>
            </a:r>
            <a:r>
              <a:rPr lang="es-MX" sz="3333" dirty="0">
                <a:hlinkClick r:id="rId2"/>
              </a:rPr>
              <a:t>http://www.aegastro.es/sites/default/files/archivos/ayudas-practicas/51_Hepatitis_autoinmune.pdf</a:t>
            </a:r>
            <a:endParaRPr lang="es-MX" sz="3333" dirty="0"/>
          </a:p>
          <a:p>
            <a:pPr marL="0" indent="0">
              <a:buNone/>
            </a:pPr>
            <a:r>
              <a:rPr lang="es-MX" sz="3333" dirty="0"/>
              <a:t>5.Intermedicina.com [Internet]. </a:t>
            </a:r>
            <a:r>
              <a:rPr lang="es-MX" sz="3333" dirty="0" err="1"/>
              <a:t>Intermedicina</a:t>
            </a:r>
            <a:r>
              <a:rPr lang="es-MX" sz="3333" dirty="0"/>
              <a:t>; 2000 [actualizado el 1 de Marzo del 2002; citado el 19 de diciembre del 2017]. Disponible en: http://www.intermedicina.com/Avances/Clinica/ACL65.htm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234632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9EBDEDB-A553-47FE-B4A3-01DD8D4F2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096" y="1600201"/>
            <a:ext cx="5029651" cy="282917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DEFINICIÓN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09600" y="1600201"/>
            <a:ext cx="6350496" cy="4805129"/>
          </a:xfrm>
        </p:spPr>
        <p:txBody>
          <a:bodyPr>
            <a:normAutofit/>
          </a:bodyPr>
          <a:lstStyle/>
          <a:p>
            <a:r>
              <a:rPr lang="es-MX" sz="3200" dirty="0"/>
              <a:t>Enfermedad hepática autoinmune</a:t>
            </a:r>
          </a:p>
          <a:p>
            <a:r>
              <a:rPr lang="es-MX" sz="2400" dirty="0"/>
              <a:t>Es la inflamación del hígado que sucede cuando las células inmunitarias confunden a las células normales del hígado con invasores dañinos y las atacan.</a:t>
            </a:r>
          </a:p>
          <a:p>
            <a:r>
              <a:rPr lang="es-MX" sz="2400" dirty="0"/>
              <a:t>Es una enfermedad autoinmunitaria de causas desconocidas </a:t>
            </a:r>
          </a:p>
          <a:p>
            <a:pPr lvl="1"/>
            <a:r>
              <a:rPr lang="es-MX" sz="2133" dirty="0"/>
              <a:t>Posibles causas genéticas y toxicas 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29442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21A4933-847C-43A0-B43B-C757E2608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1614" y="1974645"/>
            <a:ext cx="3623293" cy="377653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ANTECEDENTES HISTÓRICOS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A0FF8E5C-7197-4EF8-9E8E-7765CB7B97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5361" y="1600196"/>
            <a:ext cx="7840240" cy="452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52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F24D1FA2-47A0-4602-BB99-D6F4EEBC83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80"/>
          <a:stretch/>
        </p:blipFill>
        <p:spPr>
          <a:xfrm>
            <a:off x="6187039" y="2650016"/>
            <a:ext cx="5290851" cy="344370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68729"/>
            <a:ext cx="10972800" cy="1143000"/>
          </a:xfrm>
        </p:spPr>
        <p:txBody>
          <a:bodyPr/>
          <a:lstStyle/>
          <a:p>
            <a:r>
              <a:rPr lang="es-ES_tradnl" dirty="0"/>
              <a:t>EPIDEMIOLOGÍA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27E8E944-122A-4E6B-A037-63AC756B8273}"/>
              </a:ext>
            </a:extLst>
          </p:cNvPr>
          <p:cNvSpPr/>
          <p:nvPr/>
        </p:nvSpPr>
        <p:spPr>
          <a:xfrm>
            <a:off x="1734773" y="2100364"/>
            <a:ext cx="3168352" cy="1440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s-MX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Casos nuevos</a:t>
            </a:r>
          </a:p>
          <a:p>
            <a:pPr algn="ctr" defTabSz="1219170"/>
            <a:r>
              <a:rPr lang="es-MX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0,1-1,9/100,000 habitantes</a:t>
            </a: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A7ED47DB-F4E1-46D8-8C7E-AFAB4DAD80F2}"/>
              </a:ext>
            </a:extLst>
          </p:cNvPr>
          <p:cNvSpPr/>
          <p:nvPr/>
        </p:nvSpPr>
        <p:spPr>
          <a:xfrm>
            <a:off x="1679509" y="4005064"/>
            <a:ext cx="3168352" cy="1440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s-MX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Prevalencia </a:t>
            </a:r>
          </a:p>
          <a:p>
            <a:pPr algn="ctr" defTabSz="1219170"/>
            <a:r>
              <a:rPr lang="es-MX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2-17/100,000 habitantes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6621992-ABF7-4E37-894C-7B0945093346}"/>
              </a:ext>
            </a:extLst>
          </p:cNvPr>
          <p:cNvSpPr/>
          <p:nvPr/>
        </p:nvSpPr>
        <p:spPr>
          <a:xfrm>
            <a:off x="8400256" y="1124744"/>
            <a:ext cx="2688299" cy="12481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s-MX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Afecta:</a:t>
            </a:r>
          </a:p>
          <a:p>
            <a:pPr algn="ctr" defTabSz="1219170"/>
            <a:r>
              <a:rPr lang="es-MX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Ambos sexos</a:t>
            </a:r>
          </a:p>
          <a:p>
            <a:pPr algn="ctr" defTabSz="1219170"/>
            <a:r>
              <a:rPr lang="es-MX" sz="1867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Cualquier edad y etnia</a:t>
            </a:r>
            <a:r>
              <a:rPr lang="es-MX" sz="2400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7563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392" y="0"/>
            <a:ext cx="10972800" cy="1143000"/>
          </a:xfrm>
        </p:spPr>
        <p:txBody>
          <a:bodyPr/>
          <a:lstStyle/>
          <a:p>
            <a:r>
              <a:rPr lang="es-ES_tradnl" dirty="0"/>
              <a:t>ETIOLOGÍA </a:t>
            </a:r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DDE851F1-DBB9-4E81-95AB-CB076A35EA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3446" y="1124745"/>
            <a:ext cx="10286932" cy="511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34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ETIOLOGÍA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581278B-EAA4-4857-81CD-13DBA47C6F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4158" y="1417639"/>
            <a:ext cx="9583684" cy="455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164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EE61B6-C33C-40A1-9666-4578834DF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FISIOPATOLOGÍA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1D7E9A27-80F4-40C4-B723-73B87E775C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48053" y="3216058"/>
            <a:ext cx="3487585" cy="248006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C7FFE00-8B47-4992-A947-69FE3FD75016}"/>
              </a:ext>
            </a:extLst>
          </p:cNvPr>
          <p:cNvSpPr/>
          <p:nvPr/>
        </p:nvSpPr>
        <p:spPr>
          <a:xfrm>
            <a:off x="8026509" y="2075986"/>
            <a:ext cx="2730674" cy="613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Cirrosis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4DB3B67-9453-4974-8286-33EC11F347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609" b="23637"/>
          <a:stretch/>
        </p:blipFill>
        <p:spPr>
          <a:xfrm>
            <a:off x="2527939" y="2841741"/>
            <a:ext cx="2078606" cy="3612293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532D3AF5-9568-4678-9318-4C264C21B6E6}"/>
              </a:ext>
            </a:extLst>
          </p:cNvPr>
          <p:cNvSpPr/>
          <p:nvPr/>
        </p:nvSpPr>
        <p:spPr>
          <a:xfrm>
            <a:off x="2201905" y="1881832"/>
            <a:ext cx="2730674" cy="8079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Rosetas de hepatocitos </a:t>
            </a:r>
          </a:p>
        </p:txBody>
      </p:sp>
    </p:spTree>
    <p:extLst>
      <p:ext uri="{BB962C8B-B14F-4D97-AF65-F5344CB8AC3E}">
        <p14:creationId xmlns:p14="http://schemas.microsoft.com/office/powerpoint/2010/main" val="2860678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INMUNOPATOLOGÍA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12A48FEB-79D4-4C06-A7F3-DD4F2C75B6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3446" y="1417640"/>
            <a:ext cx="10587687" cy="470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83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AUTO-ANTICUERPOS 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EE886C63-9D4F-446F-BCE5-BD6633133D3C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endParaRPr lang="es-MX" dirty="0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8FCC7FE5-4E87-43AD-8A82-3A3F7B2A1F76}"/>
              </a:ext>
            </a:extLst>
          </p:cNvPr>
          <p:cNvSpPr/>
          <p:nvPr/>
        </p:nvSpPr>
        <p:spPr>
          <a:xfrm>
            <a:off x="304356" y="1570397"/>
            <a:ext cx="11713301" cy="452596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s-MX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651E9221-579F-4BD7-B177-24B6C22EDB87}"/>
              </a:ext>
            </a:extLst>
          </p:cNvPr>
          <p:cNvSpPr/>
          <p:nvPr/>
        </p:nvSpPr>
        <p:spPr>
          <a:xfrm>
            <a:off x="609599" y="1894644"/>
            <a:ext cx="5294380" cy="102155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s-MX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ANA (anticuerpos antinucleares)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6210CA78-ED8F-4161-80CB-5CAA795B65A4}"/>
              </a:ext>
            </a:extLst>
          </p:cNvPr>
          <p:cNvSpPr/>
          <p:nvPr/>
        </p:nvSpPr>
        <p:spPr>
          <a:xfrm>
            <a:off x="6288025" y="4329550"/>
            <a:ext cx="5294380" cy="102155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s-MX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Anticuerpos frente al receptor de </a:t>
            </a:r>
            <a:r>
              <a:rPr lang="es-MX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asialoglucoproteína</a:t>
            </a:r>
            <a:r>
              <a:rPr lang="es-MX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(anti-ASGP-R)</a:t>
            </a: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C0086F84-74E6-4A30-BFB1-28D83A62B115}"/>
              </a:ext>
            </a:extLst>
          </p:cNvPr>
          <p:cNvSpPr/>
          <p:nvPr/>
        </p:nvSpPr>
        <p:spPr>
          <a:xfrm>
            <a:off x="6288025" y="3140969"/>
            <a:ext cx="5294380" cy="102155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s-MX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Anticuerpos contra los microsomas </a:t>
            </a:r>
            <a:r>
              <a:rPr lang="es-MX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hepato</a:t>
            </a:r>
            <a:r>
              <a:rPr lang="es-MX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-renales (anti-LKM)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175BDF69-1B20-4B66-8F6E-A55A61AD0084}"/>
              </a:ext>
            </a:extLst>
          </p:cNvPr>
          <p:cNvSpPr/>
          <p:nvPr/>
        </p:nvSpPr>
        <p:spPr>
          <a:xfrm>
            <a:off x="609599" y="3140969"/>
            <a:ext cx="5294380" cy="102155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s-MX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SMA (anticuerpos </a:t>
            </a:r>
            <a:r>
              <a:rPr lang="es-MX" sz="2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antimusculo</a:t>
            </a:r>
            <a:r>
              <a:rPr lang="es-MX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liso)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D3DF214A-FECA-4A34-8770-8F4183AB8CEF}"/>
              </a:ext>
            </a:extLst>
          </p:cNvPr>
          <p:cNvSpPr/>
          <p:nvPr/>
        </p:nvSpPr>
        <p:spPr>
          <a:xfrm>
            <a:off x="609599" y="4329550"/>
            <a:ext cx="5294380" cy="102155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s-MX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Anticuerpos contra los antígenos hepáticos solubles (anti-SLA)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1073A137-C454-4A75-ADBC-D270F81469ED}"/>
              </a:ext>
            </a:extLst>
          </p:cNvPr>
          <p:cNvSpPr/>
          <p:nvPr/>
        </p:nvSpPr>
        <p:spPr>
          <a:xfrm>
            <a:off x="6288025" y="1894644"/>
            <a:ext cx="5294380" cy="102155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s-MX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Antígeno hígado-páncreas (anti-LP)</a:t>
            </a:r>
          </a:p>
        </p:txBody>
      </p:sp>
    </p:spTree>
    <p:extLst>
      <p:ext uri="{BB962C8B-B14F-4D97-AF65-F5344CB8AC3E}">
        <p14:creationId xmlns:p14="http://schemas.microsoft.com/office/powerpoint/2010/main" val="27769502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476</Words>
  <Application>Microsoft Office PowerPoint</Application>
  <PresentationFormat>Panorámica</PresentationFormat>
  <Paragraphs>86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Trebuchet MS</vt:lpstr>
      <vt:lpstr>Tema de Office</vt:lpstr>
      <vt:lpstr>1_Tema de Office</vt:lpstr>
      <vt:lpstr>Hepatitis autoinmune</vt:lpstr>
      <vt:lpstr>DEFINICIÓN</vt:lpstr>
      <vt:lpstr>ANTECEDENTES HISTÓRICOS</vt:lpstr>
      <vt:lpstr>EPIDEMIOLOGÍA</vt:lpstr>
      <vt:lpstr>ETIOLOGÍA </vt:lpstr>
      <vt:lpstr>ETIOLOGÍA</vt:lpstr>
      <vt:lpstr>FISIOPATOLOGÍA</vt:lpstr>
      <vt:lpstr>INMUNOPATOLOGÍA</vt:lpstr>
      <vt:lpstr>AUTO-ANTICUERPOS </vt:lpstr>
      <vt:lpstr>Presentación de PowerPoint</vt:lpstr>
      <vt:lpstr>Presentación de PowerPoint</vt:lpstr>
      <vt:lpstr>MANIFESTACIONES CLÍNICAS</vt:lpstr>
      <vt:lpstr>DIAGNÓSTICO</vt:lpstr>
      <vt:lpstr>TRATAMIENTO Y CONTROL</vt:lpstr>
      <vt:lpstr>BIBLIOGRAFÍA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Hepatitis autoinmune</dc:title>
  <dc:creator>maritza barajas</dc:creator>
  <cp:lastModifiedBy>antonio meza</cp:lastModifiedBy>
  <cp:revision>3</cp:revision>
  <dcterms:created xsi:type="dcterms:W3CDTF">2018-01-08T22:53:05Z</dcterms:created>
  <dcterms:modified xsi:type="dcterms:W3CDTF">2018-01-09T06:08:09Z</dcterms:modified>
</cp:coreProperties>
</file>