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9" r:id="rId3"/>
    <p:sldId id="257" r:id="rId4"/>
    <p:sldId id="261" r:id="rId5"/>
    <p:sldId id="272" r:id="rId6"/>
    <p:sldId id="273" r:id="rId7"/>
    <p:sldId id="263" r:id="rId8"/>
    <p:sldId id="264" r:id="rId9"/>
    <p:sldId id="267" r:id="rId10"/>
    <p:sldId id="266" r:id="rId11"/>
    <p:sldId id="276" r:id="rId12"/>
    <p:sldId id="277" r:id="rId13"/>
    <p:sldId id="268" r:id="rId14"/>
    <p:sldId id="274" r:id="rId15"/>
    <p:sldId id="269" r:id="rId16"/>
    <p:sldId id="270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879EE"/>
    <a:srgbClr val="FF0066"/>
    <a:srgbClr val="8C4A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85333" autoAdjust="0"/>
  </p:normalViewPr>
  <p:slideViewPr>
    <p:cSldViewPr>
      <p:cViewPr varScale="1">
        <p:scale>
          <a:sx n="67" d="100"/>
          <a:sy n="67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Pt>
            <c:idx val="1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Pt>
            <c:idx val="2"/>
            <c:spPr>
              <a:solidFill>
                <a:srgbClr val="1879EE"/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Pt>
            <c:idx val="3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Lbls>
            <c:dLbl>
              <c:idx val="1"/>
              <c:layout>
                <c:manualLayout>
                  <c:x val="0.17327780511811022"/>
                  <c:y val="-8.830314960629923E-2"/>
                </c:manualLayout>
              </c:layout>
              <c:showPercent val="1"/>
            </c:dLbl>
            <c:dLbl>
              <c:idx val="3"/>
              <c:layout>
                <c:manualLayout>
                  <c:x val="1.6621062992125988E-2"/>
                  <c:y val="0.11874999999999999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es-MX"/>
              </a:p>
            </c:txPr>
            <c:showPercent val="1"/>
            <c:showLeaderLines val="1"/>
          </c:dLbls>
          <c:cat>
            <c:strRef>
              <c:f>Hoja1!$A$2:$A$5</c:f>
              <c:strCache>
                <c:ptCount val="4"/>
                <c:pt idx="0">
                  <c:v>Asia</c:v>
                </c:pt>
                <c:pt idx="1">
                  <c:v>Africa</c:v>
                </c:pt>
                <c:pt idx="2">
                  <c:v>Region Mediterrania Oriental</c:v>
                </c:pt>
                <c:pt idx="3">
                  <c:v>Americas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0.30000000000000004</c:v>
                </c:pt>
                <c:pt idx="2">
                  <c:v>7.0000000000000021E-2</c:v>
                </c:pt>
                <c:pt idx="3">
                  <c:v>3.0000000000000006E-2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88C30-3023-4F35-A6F4-D505DA51A935}" type="doc">
      <dgm:prSet loTypeId="urn:microsoft.com/office/officeart/2005/8/layout/cycle4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0CE746-D90D-4D4E-BB40-5FD1D53BEEA2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 smtClean="0"/>
            <a:t>Ancianos</a:t>
          </a:r>
          <a:endParaRPr lang="es-MX" b="1" dirty="0"/>
        </a:p>
      </dgm:t>
    </dgm:pt>
    <dgm:pt modelId="{BCFC9197-6259-43FC-8E50-875924016603}" type="parTrans" cxnId="{F1048E25-FD8F-45C8-A40A-E72D15700945}">
      <dgm:prSet/>
      <dgm:spPr/>
      <dgm:t>
        <a:bodyPr/>
        <a:lstStyle/>
        <a:p>
          <a:endParaRPr lang="es-MX"/>
        </a:p>
      </dgm:t>
    </dgm:pt>
    <dgm:pt modelId="{55861C87-1D41-4E84-A723-FB788344CFED}" type="sibTrans" cxnId="{F1048E25-FD8F-45C8-A40A-E72D15700945}">
      <dgm:prSet/>
      <dgm:spPr/>
      <dgm:t>
        <a:bodyPr/>
        <a:lstStyle/>
        <a:p>
          <a:endParaRPr lang="es-MX"/>
        </a:p>
      </dgm:t>
    </dgm:pt>
    <dgm:pt modelId="{5898B1AE-14EF-44EB-A408-B8756D857199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E73C37E5-6825-417A-B4EA-68EED21064A9}" type="parTrans" cxnId="{675EF506-7367-42E4-8AA4-E03A549D20A3}">
      <dgm:prSet/>
      <dgm:spPr/>
      <dgm:t>
        <a:bodyPr/>
        <a:lstStyle/>
        <a:p>
          <a:endParaRPr lang="es-MX"/>
        </a:p>
      </dgm:t>
    </dgm:pt>
    <dgm:pt modelId="{C8FE0A59-164A-4095-B68D-E40282E27639}" type="sibTrans" cxnId="{675EF506-7367-42E4-8AA4-E03A549D20A3}">
      <dgm:prSet/>
      <dgm:spPr/>
      <dgm:t>
        <a:bodyPr/>
        <a:lstStyle/>
        <a:p>
          <a:endParaRPr lang="es-MX"/>
        </a:p>
      </dgm:t>
    </dgm:pt>
    <dgm:pt modelId="{CABBC317-83F2-435D-A008-7955C3F5A651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 smtClean="0"/>
            <a:t>Bebes</a:t>
          </a:r>
          <a:endParaRPr lang="es-MX" b="1" dirty="0"/>
        </a:p>
      </dgm:t>
    </dgm:pt>
    <dgm:pt modelId="{0EE4F1BE-E494-457E-A6C0-5165CBFFBC1F}" type="parTrans" cxnId="{7DCF7C98-3F60-4198-883D-B2870C3BF580}">
      <dgm:prSet/>
      <dgm:spPr/>
      <dgm:t>
        <a:bodyPr/>
        <a:lstStyle/>
        <a:p>
          <a:endParaRPr lang="es-MX"/>
        </a:p>
      </dgm:t>
    </dgm:pt>
    <dgm:pt modelId="{3B5C1751-368C-4FC3-93D3-2F3178884091}" type="sibTrans" cxnId="{7DCF7C98-3F60-4198-883D-B2870C3BF580}">
      <dgm:prSet/>
      <dgm:spPr/>
      <dgm:t>
        <a:bodyPr/>
        <a:lstStyle/>
        <a:p>
          <a:endParaRPr lang="es-MX"/>
        </a:p>
      </dgm:t>
    </dgm:pt>
    <dgm:pt modelId="{33A063E8-1F95-4C6C-9F0F-D76BA6F483B1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7F0E593-AA4D-47E9-ABD9-94E29792C091}" type="parTrans" cxnId="{DE0D9753-C9BD-4A9E-95DF-DF3339CBCA6E}">
      <dgm:prSet/>
      <dgm:spPr/>
      <dgm:t>
        <a:bodyPr/>
        <a:lstStyle/>
        <a:p>
          <a:endParaRPr lang="es-MX"/>
        </a:p>
      </dgm:t>
    </dgm:pt>
    <dgm:pt modelId="{0BA996C8-84B8-4CF1-A3DE-D0A80E3F4320}" type="sibTrans" cxnId="{DE0D9753-C9BD-4A9E-95DF-DF3339CBCA6E}">
      <dgm:prSet/>
      <dgm:spPr/>
      <dgm:t>
        <a:bodyPr/>
        <a:lstStyle/>
        <a:p>
          <a:endParaRPr lang="es-MX"/>
        </a:p>
      </dgm:t>
    </dgm:pt>
    <dgm:pt modelId="{8656FAED-2680-4571-BA88-4AFD909EDCD3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 smtClean="0"/>
            <a:t>Sistemas  inmunitarios  debilitados</a:t>
          </a:r>
          <a:endParaRPr lang="es-MX" b="1" dirty="0"/>
        </a:p>
      </dgm:t>
    </dgm:pt>
    <dgm:pt modelId="{22344A42-47E1-4196-B74F-6D4DF3C621D4}" type="parTrans" cxnId="{B39B119B-3936-4818-8367-BF76FA2FBC28}">
      <dgm:prSet/>
      <dgm:spPr/>
      <dgm:t>
        <a:bodyPr/>
        <a:lstStyle/>
        <a:p>
          <a:endParaRPr lang="es-MX"/>
        </a:p>
      </dgm:t>
    </dgm:pt>
    <dgm:pt modelId="{8E94FD0C-9952-433E-86AD-5C737676B1F7}" type="sibTrans" cxnId="{B39B119B-3936-4818-8367-BF76FA2FBC28}">
      <dgm:prSet/>
      <dgm:spPr/>
      <dgm:t>
        <a:bodyPr/>
        <a:lstStyle/>
        <a:p>
          <a:endParaRPr lang="es-MX"/>
        </a:p>
      </dgm:t>
    </dgm:pt>
    <dgm:pt modelId="{E9951F06-B31D-4CF4-9F11-B66D9FC6C5EB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9B43721-0AD8-44F2-9E15-EABD2AC52BE7}" type="parTrans" cxnId="{DA01ED94-1848-42AE-A791-29527ABE5D2D}">
      <dgm:prSet/>
      <dgm:spPr/>
      <dgm:t>
        <a:bodyPr/>
        <a:lstStyle/>
        <a:p>
          <a:endParaRPr lang="es-MX"/>
        </a:p>
      </dgm:t>
    </dgm:pt>
    <dgm:pt modelId="{B7CB9656-9C5C-4281-AFF2-9886887AC8F7}" type="sibTrans" cxnId="{DA01ED94-1848-42AE-A791-29527ABE5D2D}">
      <dgm:prSet/>
      <dgm:spPr/>
      <dgm:t>
        <a:bodyPr/>
        <a:lstStyle/>
        <a:p>
          <a:endParaRPr lang="es-MX"/>
        </a:p>
      </dgm:t>
    </dgm:pt>
    <dgm:pt modelId="{3CB0049B-EA38-4C54-9818-536426FC7188}">
      <dgm:prSet phldrT="[Texto]"/>
      <dgm:spPr/>
      <dgm:t>
        <a:bodyPr/>
        <a:lstStyle/>
        <a:p>
          <a:r>
            <a:rPr lang="es-MX" b="1" dirty="0" smtClean="0"/>
            <a:t>Desnutrición</a:t>
          </a:r>
          <a:endParaRPr lang="es-MX" b="1" dirty="0"/>
        </a:p>
      </dgm:t>
    </dgm:pt>
    <dgm:pt modelId="{88E2B594-EA52-4FDD-9D34-C50131919571}" type="parTrans" cxnId="{5FB59BEE-80F2-49C3-88B9-D86A7F379F1C}">
      <dgm:prSet/>
      <dgm:spPr/>
      <dgm:t>
        <a:bodyPr/>
        <a:lstStyle/>
        <a:p>
          <a:endParaRPr lang="es-MX"/>
        </a:p>
      </dgm:t>
    </dgm:pt>
    <dgm:pt modelId="{AD4B308C-BDB7-4AA8-AE19-7EFC258C9938}" type="sibTrans" cxnId="{5FB59BEE-80F2-49C3-88B9-D86A7F379F1C}">
      <dgm:prSet/>
      <dgm:spPr/>
      <dgm:t>
        <a:bodyPr/>
        <a:lstStyle/>
        <a:p>
          <a:endParaRPr lang="es-MX"/>
        </a:p>
      </dgm:t>
    </dgm:pt>
    <dgm:pt modelId="{0F4C6CC5-FB30-43AB-ACA6-8F6ACC9B5A32}">
      <dgm:prSet phldrT="[Texto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45EE2D13-8D5C-4A71-8B71-9EA537B4B930}" type="sibTrans" cxnId="{9AA32AE2-EB23-4DF3-AC69-A2907408B06B}">
      <dgm:prSet/>
      <dgm:spPr/>
      <dgm:t>
        <a:bodyPr/>
        <a:lstStyle/>
        <a:p>
          <a:endParaRPr lang="es-MX"/>
        </a:p>
      </dgm:t>
    </dgm:pt>
    <dgm:pt modelId="{249D82C3-B2DD-4523-A05D-9597B83605F3}" type="parTrans" cxnId="{9AA32AE2-EB23-4DF3-AC69-A2907408B06B}">
      <dgm:prSet/>
      <dgm:spPr/>
      <dgm:t>
        <a:bodyPr/>
        <a:lstStyle/>
        <a:p>
          <a:endParaRPr lang="es-MX"/>
        </a:p>
      </dgm:t>
    </dgm:pt>
    <dgm:pt modelId="{9E374502-1EF0-4E6D-BB5D-F97FF6D45183}" type="pres">
      <dgm:prSet presAssocID="{5C588C30-3023-4F35-A6F4-D505DA51A93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45543F6-B24C-4183-9B16-301B1655C280}" type="pres">
      <dgm:prSet presAssocID="{5C588C30-3023-4F35-A6F4-D505DA51A935}" presName="children" presStyleCnt="0"/>
      <dgm:spPr/>
    </dgm:pt>
    <dgm:pt modelId="{07696E3F-AE03-4306-9FEA-D70147E90C0A}" type="pres">
      <dgm:prSet presAssocID="{5C588C30-3023-4F35-A6F4-D505DA51A935}" presName="child1group" presStyleCnt="0"/>
      <dgm:spPr/>
    </dgm:pt>
    <dgm:pt modelId="{889FC22D-799A-4D2F-8126-F9A68BFA60A2}" type="pres">
      <dgm:prSet presAssocID="{5C588C30-3023-4F35-A6F4-D505DA51A935}" presName="child1" presStyleLbl="bgAcc1" presStyleIdx="0" presStyleCnt="4"/>
      <dgm:spPr/>
      <dgm:t>
        <a:bodyPr/>
        <a:lstStyle/>
        <a:p>
          <a:endParaRPr lang="es-MX"/>
        </a:p>
      </dgm:t>
    </dgm:pt>
    <dgm:pt modelId="{3549D76D-8918-4500-B35A-5A5410C25EA8}" type="pres">
      <dgm:prSet presAssocID="{5C588C30-3023-4F35-A6F4-D505DA51A93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3B149B-4285-404C-B81F-F2BF6E077808}" type="pres">
      <dgm:prSet presAssocID="{5C588C30-3023-4F35-A6F4-D505DA51A935}" presName="child2group" presStyleCnt="0"/>
      <dgm:spPr/>
    </dgm:pt>
    <dgm:pt modelId="{1B7197DB-955B-4563-B322-3FA8FAD315DA}" type="pres">
      <dgm:prSet presAssocID="{5C588C30-3023-4F35-A6F4-D505DA51A935}" presName="child2" presStyleLbl="bgAcc1" presStyleIdx="1" presStyleCnt="4"/>
      <dgm:spPr/>
      <dgm:t>
        <a:bodyPr/>
        <a:lstStyle/>
        <a:p>
          <a:endParaRPr lang="es-MX"/>
        </a:p>
      </dgm:t>
    </dgm:pt>
    <dgm:pt modelId="{E4159262-1CA5-406A-B000-9A0CD80A0BE3}" type="pres">
      <dgm:prSet presAssocID="{5C588C30-3023-4F35-A6F4-D505DA51A93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EBD152-028F-4576-ADB6-34C3373C4D8B}" type="pres">
      <dgm:prSet presAssocID="{5C588C30-3023-4F35-A6F4-D505DA51A935}" presName="child3group" presStyleCnt="0"/>
      <dgm:spPr/>
    </dgm:pt>
    <dgm:pt modelId="{AD609EC0-5C63-49D2-A363-9FC7A7A503A5}" type="pres">
      <dgm:prSet presAssocID="{5C588C30-3023-4F35-A6F4-D505DA51A935}" presName="child3" presStyleLbl="bgAcc1" presStyleIdx="2" presStyleCnt="4"/>
      <dgm:spPr/>
      <dgm:t>
        <a:bodyPr/>
        <a:lstStyle/>
        <a:p>
          <a:endParaRPr lang="es-MX"/>
        </a:p>
      </dgm:t>
    </dgm:pt>
    <dgm:pt modelId="{3B0A333C-E002-41CE-8184-3FBC5CDAD583}" type="pres">
      <dgm:prSet presAssocID="{5C588C30-3023-4F35-A6F4-D505DA51A93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1180AB-3E8C-4F4C-95B3-9A95961F50F4}" type="pres">
      <dgm:prSet presAssocID="{5C588C30-3023-4F35-A6F4-D505DA51A935}" presName="child4group" presStyleCnt="0"/>
      <dgm:spPr/>
    </dgm:pt>
    <dgm:pt modelId="{3784284F-2510-4DB7-A933-401ADC322F3C}" type="pres">
      <dgm:prSet presAssocID="{5C588C30-3023-4F35-A6F4-D505DA51A935}" presName="child4" presStyleLbl="bgAcc1" presStyleIdx="3" presStyleCnt="4" custLinFactNeighborX="-18043" custLinFactNeighborY="4891"/>
      <dgm:spPr/>
      <dgm:t>
        <a:bodyPr/>
        <a:lstStyle/>
        <a:p>
          <a:endParaRPr lang="es-MX"/>
        </a:p>
      </dgm:t>
    </dgm:pt>
    <dgm:pt modelId="{66D186CF-7958-40CE-B24D-0D67215C7963}" type="pres">
      <dgm:prSet presAssocID="{5C588C30-3023-4F35-A6F4-D505DA51A93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2BAB2C-B3D8-4FE9-B302-1BCDE82BCE6A}" type="pres">
      <dgm:prSet presAssocID="{5C588C30-3023-4F35-A6F4-D505DA51A935}" presName="childPlaceholder" presStyleCnt="0"/>
      <dgm:spPr/>
    </dgm:pt>
    <dgm:pt modelId="{C4D87E65-E5B6-48ED-A7D6-0EDC0A170E15}" type="pres">
      <dgm:prSet presAssocID="{5C588C30-3023-4F35-A6F4-D505DA51A935}" presName="circle" presStyleCnt="0"/>
      <dgm:spPr/>
    </dgm:pt>
    <dgm:pt modelId="{0A4DB563-7935-4847-BDE9-5095B922DFEF}" type="pres">
      <dgm:prSet presAssocID="{5C588C30-3023-4F35-A6F4-D505DA51A93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E784EB-B1B6-4894-AAA5-ED7B9E3D747E}" type="pres">
      <dgm:prSet presAssocID="{5C588C30-3023-4F35-A6F4-D505DA51A93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CE6B23-A663-488E-9164-5A0C423B5234}" type="pres">
      <dgm:prSet presAssocID="{5C588C30-3023-4F35-A6F4-D505DA51A93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DF12B0-8C44-4DD1-85B9-A3A35720DE4A}" type="pres">
      <dgm:prSet presAssocID="{5C588C30-3023-4F35-A6F4-D505DA51A93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2A897C-5D4C-44B6-946C-D967C2A53960}" type="pres">
      <dgm:prSet presAssocID="{5C588C30-3023-4F35-A6F4-D505DA51A935}" presName="quadrantPlaceholder" presStyleCnt="0"/>
      <dgm:spPr/>
    </dgm:pt>
    <dgm:pt modelId="{B6AD7199-0C25-485E-B4A9-F5247EA96B2B}" type="pres">
      <dgm:prSet presAssocID="{5C588C30-3023-4F35-A6F4-D505DA51A935}" presName="center1" presStyleLbl="fgShp" presStyleIdx="0" presStyleCnt="2"/>
      <dgm:spPr/>
    </dgm:pt>
    <dgm:pt modelId="{9B3CA947-3254-432C-BA90-A47111F38C68}" type="pres">
      <dgm:prSet presAssocID="{5C588C30-3023-4F35-A6F4-D505DA51A935}" presName="center2" presStyleLbl="fgShp" presStyleIdx="1" presStyleCnt="2"/>
      <dgm:spPr/>
    </dgm:pt>
  </dgm:ptLst>
  <dgm:cxnLst>
    <dgm:cxn modelId="{A82D3735-C2F4-4FAB-9110-DEBF872881CE}" type="presOf" srcId="{8656FAED-2680-4571-BA88-4AFD909EDCD3}" destId="{54CE6B23-A663-488E-9164-5A0C423B5234}" srcOrd="0" destOrd="0" presId="urn:microsoft.com/office/officeart/2005/8/layout/cycle4"/>
    <dgm:cxn modelId="{1F50AAB4-6630-444B-8DB7-C8A6DE2434C6}" type="presOf" srcId="{5898B1AE-14EF-44EB-A408-B8756D857199}" destId="{889FC22D-799A-4D2F-8126-F9A68BFA60A2}" srcOrd="0" destOrd="0" presId="urn:microsoft.com/office/officeart/2005/8/layout/cycle4"/>
    <dgm:cxn modelId="{B9AED8C8-1923-4435-B7F9-B6CBB764F306}" type="presOf" srcId="{5898B1AE-14EF-44EB-A408-B8756D857199}" destId="{3549D76D-8918-4500-B35A-5A5410C25EA8}" srcOrd="1" destOrd="0" presId="urn:microsoft.com/office/officeart/2005/8/layout/cycle4"/>
    <dgm:cxn modelId="{5FB59BEE-80F2-49C3-88B9-D86A7F379F1C}" srcId="{5C588C30-3023-4F35-A6F4-D505DA51A935}" destId="{3CB0049B-EA38-4C54-9818-536426FC7188}" srcOrd="3" destOrd="0" parTransId="{88E2B594-EA52-4FDD-9D34-C50131919571}" sibTransId="{AD4B308C-BDB7-4AA8-AE19-7EFC258C9938}"/>
    <dgm:cxn modelId="{DE0D9753-C9BD-4A9E-95DF-DF3339CBCA6E}" srcId="{CABBC317-83F2-435D-A008-7955C3F5A651}" destId="{33A063E8-1F95-4C6C-9F0F-D76BA6F483B1}" srcOrd="0" destOrd="0" parTransId="{67F0E593-AA4D-47E9-ABD9-94E29792C091}" sibTransId="{0BA996C8-84B8-4CF1-A3DE-D0A80E3F4320}"/>
    <dgm:cxn modelId="{63F27858-ED19-4A5B-9524-181B065410C6}" type="presOf" srcId="{160CE746-D90D-4D4E-BB40-5FD1D53BEEA2}" destId="{0A4DB563-7935-4847-BDE9-5095B922DFEF}" srcOrd="0" destOrd="0" presId="urn:microsoft.com/office/officeart/2005/8/layout/cycle4"/>
    <dgm:cxn modelId="{1A47B122-BE68-4A2D-9397-898B7C5A2D9C}" type="presOf" srcId="{33A063E8-1F95-4C6C-9F0F-D76BA6F483B1}" destId="{1B7197DB-955B-4563-B322-3FA8FAD315DA}" srcOrd="0" destOrd="0" presId="urn:microsoft.com/office/officeart/2005/8/layout/cycle4"/>
    <dgm:cxn modelId="{F1048E25-FD8F-45C8-A40A-E72D15700945}" srcId="{5C588C30-3023-4F35-A6F4-D505DA51A935}" destId="{160CE746-D90D-4D4E-BB40-5FD1D53BEEA2}" srcOrd="0" destOrd="0" parTransId="{BCFC9197-6259-43FC-8E50-875924016603}" sibTransId="{55861C87-1D41-4E84-A723-FB788344CFED}"/>
    <dgm:cxn modelId="{675EF506-7367-42E4-8AA4-E03A549D20A3}" srcId="{160CE746-D90D-4D4E-BB40-5FD1D53BEEA2}" destId="{5898B1AE-14EF-44EB-A408-B8756D857199}" srcOrd="0" destOrd="0" parTransId="{E73C37E5-6825-417A-B4EA-68EED21064A9}" sibTransId="{C8FE0A59-164A-4095-B68D-E40282E27639}"/>
    <dgm:cxn modelId="{B37A5414-B402-4D0E-9528-808440D5D8D5}" type="presOf" srcId="{E9951F06-B31D-4CF4-9F11-B66D9FC6C5EB}" destId="{3B0A333C-E002-41CE-8184-3FBC5CDAD583}" srcOrd="1" destOrd="0" presId="urn:microsoft.com/office/officeart/2005/8/layout/cycle4"/>
    <dgm:cxn modelId="{83B44B51-0C48-4D65-AE3A-EC429A2C51DE}" type="presOf" srcId="{E9951F06-B31D-4CF4-9F11-B66D9FC6C5EB}" destId="{AD609EC0-5C63-49D2-A363-9FC7A7A503A5}" srcOrd="0" destOrd="0" presId="urn:microsoft.com/office/officeart/2005/8/layout/cycle4"/>
    <dgm:cxn modelId="{9AA32AE2-EB23-4DF3-AC69-A2907408B06B}" srcId="{3CB0049B-EA38-4C54-9818-536426FC7188}" destId="{0F4C6CC5-FB30-43AB-ACA6-8F6ACC9B5A32}" srcOrd="0" destOrd="0" parTransId="{249D82C3-B2DD-4523-A05D-9597B83605F3}" sibTransId="{45EE2D13-8D5C-4A71-8B71-9EA537B4B930}"/>
    <dgm:cxn modelId="{138CE198-B3CF-4E25-AF75-827F3FE95FE4}" type="presOf" srcId="{0F4C6CC5-FB30-43AB-ACA6-8F6ACC9B5A32}" destId="{66D186CF-7958-40CE-B24D-0D67215C7963}" srcOrd="1" destOrd="0" presId="urn:microsoft.com/office/officeart/2005/8/layout/cycle4"/>
    <dgm:cxn modelId="{F8634327-E6AC-4A10-AA4B-998DA39F5D79}" type="presOf" srcId="{3CB0049B-EA38-4C54-9818-536426FC7188}" destId="{74DF12B0-8C44-4DD1-85B9-A3A35720DE4A}" srcOrd="0" destOrd="0" presId="urn:microsoft.com/office/officeart/2005/8/layout/cycle4"/>
    <dgm:cxn modelId="{354B6DB4-EB36-4F80-AA6F-2B0A41F9957E}" type="presOf" srcId="{CABBC317-83F2-435D-A008-7955C3F5A651}" destId="{94E784EB-B1B6-4894-AAA5-ED7B9E3D747E}" srcOrd="0" destOrd="0" presId="urn:microsoft.com/office/officeart/2005/8/layout/cycle4"/>
    <dgm:cxn modelId="{7DCF7C98-3F60-4198-883D-B2870C3BF580}" srcId="{5C588C30-3023-4F35-A6F4-D505DA51A935}" destId="{CABBC317-83F2-435D-A008-7955C3F5A651}" srcOrd="1" destOrd="0" parTransId="{0EE4F1BE-E494-457E-A6C0-5165CBFFBC1F}" sibTransId="{3B5C1751-368C-4FC3-93D3-2F3178884091}"/>
    <dgm:cxn modelId="{73C6016B-1C29-42D4-80EE-DCEDEB0F3AF5}" type="presOf" srcId="{0F4C6CC5-FB30-43AB-ACA6-8F6ACC9B5A32}" destId="{3784284F-2510-4DB7-A933-401ADC322F3C}" srcOrd="0" destOrd="0" presId="urn:microsoft.com/office/officeart/2005/8/layout/cycle4"/>
    <dgm:cxn modelId="{7F2F9E4F-75D3-42C1-A050-693C8F65EAA4}" type="presOf" srcId="{33A063E8-1F95-4C6C-9F0F-D76BA6F483B1}" destId="{E4159262-1CA5-406A-B000-9A0CD80A0BE3}" srcOrd="1" destOrd="0" presId="urn:microsoft.com/office/officeart/2005/8/layout/cycle4"/>
    <dgm:cxn modelId="{F3AD9BD4-B3E9-4E35-B225-BFF81A7D42E9}" type="presOf" srcId="{5C588C30-3023-4F35-A6F4-D505DA51A935}" destId="{9E374502-1EF0-4E6D-BB5D-F97FF6D45183}" srcOrd="0" destOrd="0" presId="urn:microsoft.com/office/officeart/2005/8/layout/cycle4"/>
    <dgm:cxn modelId="{B39B119B-3936-4818-8367-BF76FA2FBC28}" srcId="{5C588C30-3023-4F35-A6F4-D505DA51A935}" destId="{8656FAED-2680-4571-BA88-4AFD909EDCD3}" srcOrd="2" destOrd="0" parTransId="{22344A42-47E1-4196-B74F-6D4DF3C621D4}" sibTransId="{8E94FD0C-9952-433E-86AD-5C737676B1F7}"/>
    <dgm:cxn modelId="{DA01ED94-1848-42AE-A791-29527ABE5D2D}" srcId="{8656FAED-2680-4571-BA88-4AFD909EDCD3}" destId="{E9951F06-B31D-4CF4-9F11-B66D9FC6C5EB}" srcOrd="0" destOrd="0" parTransId="{C9B43721-0AD8-44F2-9E15-EABD2AC52BE7}" sibTransId="{B7CB9656-9C5C-4281-AFF2-9886887AC8F7}"/>
    <dgm:cxn modelId="{9D4E2037-59E9-4F1B-9DDD-734651A7F826}" type="presParOf" srcId="{9E374502-1EF0-4E6D-BB5D-F97FF6D45183}" destId="{F45543F6-B24C-4183-9B16-301B1655C280}" srcOrd="0" destOrd="0" presId="urn:microsoft.com/office/officeart/2005/8/layout/cycle4"/>
    <dgm:cxn modelId="{955B6AF7-7E58-499C-9718-EFD255EBE214}" type="presParOf" srcId="{F45543F6-B24C-4183-9B16-301B1655C280}" destId="{07696E3F-AE03-4306-9FEA-D70147E90C0A}" srcOrd="0" destOrd="0" presId="urn:microsoft.com/office/officeart/2005/8/layout/cycle4"/>
    <dgm:cxn modelId="{9DA827D3-2F51-4E2F-9D84-A2B5FEA265A5}" type="presParOf" srcId="{07696E3F-AE03-4306-9FEA-D70147E90C0A}" destId="{889FC22D-799A-4D2F-8126-F9A68BFA60A2}" srcOrd="0" destOrd="0" presId="urn:microsoft.com/office/officeart/2005/8/layout/cycle4"/>
    <dgm:cxn modelId="{57971F7A-500C-47EA-B860-54FBB2C42250}" type="presParOf" srcId="{07696E3F-AE03-4306-9FEA-D70147E90C0A}" destId="{3549D76D-8918-4500-B35A-5A5410C25EA8}" srcOrd="1" destOrd="0" presId="urn:microsoft.com/office/officeart/2005/8/layout/cycle4"/>
    <dgm:cxn modelId="{A87F6DE1-C017-485E-9672-F33763852F49}" type="presParOf" srcId="{F45543F6-B24C-4183-9B16-301B1655C280}" destId="{893B149B-4285-404C-B81F-F2BF6E077808}" srcOrd="1" destOrd="0" presId="urn:microsoft.com/office/officeart/2005/8/layout/cycle4"/>
    <dgm:cxn modelId="{DCDAFCFE-1E71-400D-A89B-C79E4C79418E}" type="presParOf" srcId="{893B149B-4285-404C-B81F-F2BF6E077808}" destId="{1B7197DB-955B-4563-B322-3FA8FAD315DA}" srcOrd="0" destOrd="0" presId="urn:microsoft.com/office/officeart/2005/8/layout/cycle4"/>
    <dgm:cxn modelId="{A672205B-2303-4D3A-B12C-359CD52AA6A1}" type="presParOf" srcId="{893B149B-4285-404C-B81F-F2BF6E077808}" destId="{E4159262-1CA5-406A-B000-9A0CD80A0BE3}" srcOrd="1" destOrd="0" presId="urn:microsoft.com/office/officeart/2005/8/layout/cycle4"/>
    <dgm:cxn modelId="{BC67C808-B8EE-4961-9038-6C432C9BB2E9}" type="presParOf" srcId="{F45543F6-B24C-4183-9B16-301B1655C280}" destId="{E7EBD152-028F-4576-ADB6-34C3373C4D8B}" srcOrd="2" destOrd="0" presId="urn:microsoft.com/office/officeart/2005/8/layout/cycle4"/>
    <dgm:cxn modelId="{70417C10-1E87-416B-90D6-ECD20A956794}" type="presParOf" srcId="{E7EBD152-028F-4576-ADB6-34C3373C4D8B}" destId="{AD609EC0-5C63-49D2-A363-9FC7A7A503A5}" srcOrd="0" destOrd="0" presId="urn:microsoft.com/office/officeart/2005/8/layout/cycle4"/>
    <dgm:cxn modelId="{6D99D6E5-55E1-45E1-B134-4D5F4428D2A9}" type="presParOf" srcId="{E7EBD152-028F-4576-ADB6-34C3373C4D8B}" destId="{3B0A333C-E002-41CE-8184-3FBC5CDAD583}" srcOrd="1" destOrd="0" presId="urn:microsoft.com/office/officeart/2005/8/layout/cycle4"/>
    <dgm:cxn modelId="{0D813E05-8D51-44BF-BB0A-5C6F2D66F9B3}" type="presParOf" srcId="{F45543F6-B24C-4183-9B16-301B1655C280}" destId="{251180AB-3E8C-4F4C-95B3-9A95961F50F4}" srcOrd="3" destOrd="0" presId="urn:microsoft.com/office/officeart/2005/8/layout/cycle4"/>
    <dgm:cxn modelId="{93DA6B86-615D-4859-B020-A4B39A12A8BB}" type="presParOf" srcId="{251180AB-3E8C-4F4C-95B3-9A95961F50F4}" destId="{3784284F-2510-4DB7-A933-401ADC322F3C}" srcOrd="0" destOrd="0" presId="urn:microsoft.com/office/officeart/2005/8/layout/cycle4"/>
    <dgm:cxn modelId="{8303C847-8F4C-46EE-B437-0886DE243986}" type="presParOf" srcId="{251180AB-3E8C-4F4C-95B3-9A95961F50F4}" destId="{66D186CF-7958-40CE-B24D-0D67215C7963}" srcOrd="1" destOrd="0" presId="urn:microsoft.com/office/officeart/2005/8/layout/cycle4"/>
    <dgm:cxn modelId="{B339DA43-6C64-4C1D-A69D-48D4DFC9109A}" type="presParOf" srcId="{F45543F6-B24C-4183-9B16-301B1655C280}" destId="{6B2BAB2C-B3D8-4FE9-B302-1BCDE82BCE6A}" srcOrd="4" destOrd="0" presId="urn:microsoft.com/office/officeart/2005/8/layout/cycle4"/>
    <dgm:cxn modelId="{65D42CC1-6451-4F46-8073-E51C2B88CCCB}" type="presParOf" srcId="{9E374502-1EF0-4E6D-BB5D-F97FF6D45183}" destId="{C4D87E65-E5B6-48ED-A7D6-0EDC0A170E15}" srcOrd="1" destOrd="0" presId="urn:microsoft.com/office/officeart/2005/8/layout/cycle4"/>
    <dgm:cxn modelId="{AECD148E-9781-46E8-AF66-8862A52BAD99}" type="presParOf" srcId="{C4D87E65-E5B6-48ED-A7D6-0EDC0A170E15}" destId="{0A4DB563-7935-4847-BDE9-5095B922DFEF}" srcOrd="0" destOrd="0" presId="urn:microsoft.com/office/officeart/2005/8/layout/cycle4"/>
    <dgm:cxn modelId="{97D34428-1721-4524-8264-E10B5AF405FD}" type="presParOf" srcId="{C4D87E65-E5B6-48ED-A7D6-0EDC0A170E15}" destId="{94E784EB-B1B6-4894-AAA5-ED7B9E3D747E}" srcOrd="1" destOrd="0" presId="urn:microsoft.com/office/officeart/2005/8/layout/cycle4"/>
    <dgm:cxn modelId="{9303FF9F-5ED8-47CD-8EB9-48B6B7AC544C}" type="presParOf" srcId="{C4D87E65-E5B6-48ED-A7D6-0EDC0A170E15}" destId="{54CE6B23-A663-488E-9164-5A0C423B5234}" srcOrd="2" destOrd="0" presId="urn:microsoft.com/office/officeart/2005/8/layout/cycle4"/>
    <dgm:cxn modelId="{28908A23-C86E-4EB0-AA0C-CF4FB115DF5E}" type="presParOf" srcId="{C4D87E65-E5B6-48ED-A7D6-0EDC0A170E15}" destId="{74DF12B0-8C44-4DD1-85B9-A3A35720DE4A}" srcOrd="3" destOrd="0" presId="urn:microsoft.com/office/officeart/2005/8/layout/cycle4"/>
    <dgm:cxn modelId="{B454AD63-02C7-4790-8F90-899648DA857A}" type="presParOf" srcId="{C4D87E65-E5B6-48ED-A7D6-0EDC0A170E15}" destId="{A02A897C-5D4C-44B6-946C-D967C2A53960}" srcOrd="4" destOrd="0" presId="urn:microsoft.com/office/officeart/2005/8/layout/cycle4"/>
    <dgm:cxn modelId="{77C21CB9-B70B-405E-9BF9-98661D04CE78}" type="presParOf" srcId="{9E374502-1EF0-4E6D-BB5D-F97FF6D45183}" destId="{B6AD7199-0C25-485E-B4A9-F5247EA96B2B}" srcOrd="2" destOrd="0" presId="urn:microsoft.com/office/officeart/2005/8/layout/cycle4"/>
    <dgm:cxn modelId="{53571193-EBEF-4151-9286-D305CB8DBA6D}" type="presParOf" srcId="{9E374502-1EF0-4E6D-BB5D-F97FF6D45183}" destId="{9B3CA947-3254-432C-BA90-A47111F38C6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51799-BB2A-4867-A402-A89D0B9A453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04B82A5-AC11-4C7C-B640-7EAAA2865C6C}">
      <dgm:prSet phldrT="[Texto]"/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dirty="0" smtClean="0"/>
            <a:t>Tuberculosis latente</a:t>
          </a:r>
          <a:endParaRPr lang="es-MX" dirty="0"/>
        </a:p>
      </dgm:t>
    </dgm:pt>
    <dgm:pt modelId="{8661F123-3F25-490A-8097-D8D027E95FFF}" type="parTrans" cxnId="{8901CA6A-C4F0-4F10-BE45-CC44EB9BC383}">
      <dgm:prSet/>
      <dgm:spPr/>
      <dgm:t>
        <a:bodyPr/>
        <a:lstStyle/>
        <a:p>
          <a:endParaRPr lang="es-MX"/>
        </a:p>
      </dgm:t>
    </dgm:pt>
    <dgm:pt modelId="{B0AE537E-B860-4F7B-9190-4FAC1C194848}" type="sibTrans" cxnId="{8901CA6A-C4F0-4F10-BE45-CC44EB9BC383}">
      <dgm:prSet/>
      <dgm:spPr/>
      <dgm:t>
        <a:bodyPr/>
        <a:lstStyle/>
        <a:p>
          <a:endParaRPr lang="es-MX"/>
        </a:p>
      </dgm:t>
    </dgm:pt>
    <dgm:pt modelId="{41CD02C7-8AFD-4DC7-8471-4376B6AB93F3}">
      <dgm:prSet phldrT="[Texto]" custT="1"/>
      <dgm:spPr>
        <a:solidFill>
          <a:schemeClr val="accent6"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2000" b="1" dirty="0" smtClean="0"/>
            <a:t>tratamiento preventivo</a:t>
          </a:r>
          <a:endParaRPr lang="es-MX" sz="2000" b="1" dirty="0"/>
        </a:p>
      </dgm:t>
    </dgm:pt>
    <dgm:pt modelId="{C89F9164-E103-484A-BA60-C639B1114888}" type="parTrans" cxnId="{13A023E5-DBD1-4A8C-B1F1-E79FFD9561BD}">
      <dgm:prSet/>
      <dgm:spPr/>
      <dgm:t>
        <a:bodyPr/>
        <a:lstStyle/>
        <a:p>
          <a:endParaRPr lang="es-MX"/>
        </a:p>
      </dgm:t>
    </dgm:pt>
    <dgm:pt modelId="{0F44B4DE-45F1-4BBB-980D-2771CB624477}" type="sibTrans" cxnId="{13A023E5-DBD1-4A8C-B1F1-E79FFD9561BD}">
      <dgm:prSet/>
      <dgm:spPr/>
      <dgm:t>
        <a:bodyPr/>
        <a:lstStyle/>
        <a:p>
          <a:endParaRPr lang="es-MX"/>
        </a:p>
      </dgm:t>
    </dgm:pt>
    <dgm:pt modelId="{CA21629C-90AA-4DEC-BB5A-5CE5DE0CFB86}">
      <dgm:prSet phldrT="[Texto]"/>
      <dgm:spPr>
        <a:solidFill>
          <a:srgbClr val="1879EE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dirty="0" smtClean="0"/>
            <a:t>Tuberculosis activo</a:t>
          </a:r>
          <a:endParaRPr lang="es-MX" dirty="0"/>
        </a:p>
      </dgm:t>
    </dgm:pt>
    <dgm:pt modelId="{24ACAE81-015F-4E2C-A161-CA2AB72668DB}" type="parTrans" cxnId="{9A120328-5737-4F73-A733-53E5A0233607}">
      <dgm:prSet/>
      <dgm:spPr/>
      <dgm:t>
        <a:bodyPr/>
        <a:lstStyle/>
        <a:p>
          <a:endParaRPr lang="es-MX"/>
        </a:p>
      </dgm:t>
    </dgm:pt>
    <dgm:pt modelId="{11B597AB-1970-4602-8D2C-66864BC34DF8}" type="sibTrans" cxnId="{9A120328-5737-4F73-A733-53E5A0233607}">
      <dgm:prSet/>
      <dgm:spPr/>
      <dgm:t>
        <a:bodyPr/>
        <a:lstStyle/>
        <a:p>
          <a:endParaRPr lang="es-MX"/>
        </a:p>
      </dgm:t>
    </dgm:pt>
    <dgm:pt modelId="{1FA019E1-0D56-42F0-9E07-133DC17726D2}">
      <dgm:prSet phldrT="[Texto]" custT="1"/>
      <dgm:spPr>
        <a:solidFill>
          <a:srgbClr val="FFFF00">
            <a:alpha val="9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1800" b="1" dirty="0" smtClean="0"/>
            <a:t>Fármacos</a:t>
          </a:r>
          <a:r>
            <a:rPr lang="es-MX" sz="1600" dirty="0" smtClean="0"/>
            <a:t> :</a:t>
          </a:r>
          <a:r>
            <a:rPr lang="es-MX" b="0" i="0" dirty="0" err="1" smtClean="0"/>
            <a:t>Isoniacida</a:t>
          </a:r>
          <a:r>
            <a:rPr lang="es-MX" b="0" i="0" dirty="0" smtClean="0"/>
            <a:t>, </a:t>
          </a:r>
          <a:r>
            <a:rPr lang="es-MX" b="0" i="0" dirty="0" err="1" smtClean="0"/>
            <a:t>Rifampicina</a:t>
          </a:r>
          <a:r>
            <a:rPr lang="es-MX" b="0" i="0" dirty="0" smtClean="0"/>
            <a:t>, </a:t>
          </a:r>
          <a:r>
            <a:rPr lang="es-MX" b="0" i="0" dirty="0" err="1" smtClean="0"/>
            <a:t>Pirazinamida</a:t>
          </a:r>
          <a:r>
            <a:rPr lang="es-MX" b="0" i="0" dirty="0" smtClean="0"/>
            <a:t>, Estreptomicina y </a:t>
          </a:r>
          <a:r>
            <a:rPr lang="es-MX" b="0" i="0" dirty="0" err="1" smtClean="0"/>
            <a:t>Etambutol</a:t>
          </a:r>
          <a:endParaRPr lang="es-MX" sz="1400" dirty="0"/>
        </a:p>
      </dgm:t>
    </dgm:pt>
    <dgm:pt modelId="{A58201D2-8129-48BD-AA48-28B6230CE76E}" type="parTrans" cxnId="{6C17A122-9528-46B2-A095-25D2B719ADC1}">
      <dgm:prSet/>
      <dgm:spPr/>
      <dgm:t>
        <a:bodyPr/>
        <a:lstStyle/>
        <a:p>
          <a:endParaRPr lang="es-MX"/>
        </a:p>
      </dgm:t>
    </dgm:pt>
    <dgm:pt modelId="{053E79BE-9EC4-43CE-9069-1D6390E9494E}" type="sibTrans" cxnId="{6C17A122-9528-46B2-A095-25D2B719ADC1}">
      <dgm:prSet/>
      <dgm:spPr/>
      <dgm:t>
        <a:bodyPr/>
        <a:lstStyle/>
        <a:p>
          <a:endParaRPr lang="es-MX"/>
        </a:p>
      </dgm:t>
    </dgm:pt>
    <dgm:pt modelId="{5DAADE45-2D78-4003-A566-63A619A11E32}">
      <dgm:prSet phldrT="[Texto]" custT="1"/>
      <dgm:spPr>
        <a:solidFill>
          <a:schemeClr val="accent6"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MX" sz="1800" dirty="0"/>
        </a:p>
      </dgm:t>
    </dgm:pt>
    <dgm:pt modelId="{ADCA3C11-3696-4BFB-989C-2B953727528B}" type="parTrans" cxnId="{BD67C64A-1EC5-42FE-8764-2854FA10F2F4}">
      <dgm:prSet/>
      <dgm:spPr/>
      <dgm:t>
        <a:bodyPr/>
        <a:lstStyle/>
        <a:p>
          <a:endParaRPr lang="es-MX"/>
        </a:p>
      </dgm:t>
    </dgm:pt>
    <dgm:pt modelId="{A6ADC8BC-88B3-4BAC-B724-4741DA581F6A}" type="sibTrans" cxnId="{BD67C64A-1EC5-42FE-8764-2854FA10F2F4}">
      <dgm:prSet/>
      <dgm:spPr/>
      <dgm:t>
        <a:bodyPr/>
        <a:lstStyle/>
        <a:p>
          <a:endParaRPr lang="es-MX"/>
        </a:p>
      </dgm:t>
    </dgm:pt>
    <dgm:pt modelId="{07015ECF-AB18-4096-BDF7-3AAD65352DA8}">
      <dgm:prSet phldrT="[Texto]" custT="1"/>
      <dgm:spPr>
        <a:solidFill>
          <a:schemeClr val="accent6"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MX" sz="1800" dirty="0"/>
        </a:p>
      </dgm:t>
    </dgm:pt>
    <dgm:pt modelId="{A4F40876-042C-45F6-8CDE-1994B254AF44}" type="parTrans" cxnId="{EE750B00-6CEF-46C6-B474-2F79F75D6AF9}">
      <dgm:prSet/>
      <dgm:spPr/>
      <dgm:t>
        <a:bodyPr/>
        <a:lstStyle/>
        <a:p>
          <a:endParaRPr lang="es-MX"/>
        </a:p>
      </dgm:t>
    </dgm:pt>
    <dgm:pt modelId="{67B409E6-DE7B-4967-A71F-5642A4E74696}" type="sibTrans" cxnId="{EE750B00-6CEF-46C6-B474-2F79F75D6AF9}">
      <dgm:prSet/>
      <dgm:spPr/>
      <dgm:t>
        <a:bodyPr/>
        <a:lstStyle/>
        <a:p>
          <a:endParaRPr lang="es-MX"/>
        </a:p>
      </dgm:t>
    </dgm:pt>
    <dgm:pt modelId="{70B2394E-5722-48AF-869D-448A2D843ADB}">
      <dgm:prSet phldrT="[Texto]" custT="1"/>
      <dgm:spPr>
        <a:solidFill>
          <a:srgbClr val="FFFF00">
            <a:alpha val="9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MX" sz="1400" dirty="0"/>
        </a:p>
      </dgm:t>
    </dgm:pt>
    <dgm:pt modelId="{64A8CAFA-F4D0-4A79-812D-A1AD59B345B4}" type="parTrans" cxnId="{91FD3252-1C6C-486B-8D69-1C0976F44994}">
      <dgm:prSet/>
      <dgm:spPr/>
      <dgm:t>
        <a:bodyPr/>
        <a:lstStyle/>
        <a:p>
          <a:endParaRPr lang="es-MX"/>
        </a:p>
      </dgm:t>
    </dgm:pt>
    <dgm:pt modelId="{D370DCB5-54B9-4114-BE3E-B2DE3D013DF7}" type="sibTrans" cxnId="{91FD3252-1C6C-486B-8D69-1C0976F44994}">
      <dgm:prSet/>
      <dgm:spPr/>
      <dgm:t>
        <a:bodyPr/>
        <a:lstStyle/>
        <a:p>
          <a:endParaRPr lang="es-MX"/>
        </a:p>
      </dgm:t>
    </dgm:pt>
    <dgm:pt modelId="{1E8276EC-CD38-4DB4-8085-F2C78E249A32}" type="pres">
      <dgm:prSet presAssocID="{BD351799-BB2A-4867-A402-A89D0B9A4535}" presName="Name0" presStyleCnt="0">
        <dgm:presLayoutVars>
          <dgm:dir/>
          <dgm:animLvl val="lvl"/>
          <dgm:resizeHandles/>
        </dgm:presLayoutVars>
      </dgm:prSet>
      <dgm:spPr/>
    </dgm:pt>
    <dgm:pt modelId="{479E9794-BD71-4561-BEE9-FB51C355F9BD}" type="pres">
      <dgm:prSet presAssocID="{904B82A5-AC11-4C7C-B640-7EAAA2865C6C}" presName="linNode" presStyleCnt="0"/>
      <dgm:spPr/>
    </dgm:pt>
    <dgm:pt modelId="{29D3BF52-49EE-4C91-8DD0-AAA73B0A1CE7}" type="pres">
      <dgm:prSet presAssocID="{904B82A5-AC11-4C7C-B640-7EAAA2865C6C}" presName="parentShp" presStyleLbl="node1" presStyleIdx="0" presStyleCnt="2">
        <dgm:presLayoutVars>
          <dgm:bulletEnabled val="1"/>
        </dgm:presLayoutVars>
      </dgm:prSet>
      <dgm:spPr/>
    </dgm:pt>
    <dgm:pt modelId="{862C21F1-A844-4399-BA97-1B63BAEEEDD2}" type="pres">
      <dgm:prSet presAssocID="{904B82A5-AC11-4C7C-B640-7EAAA2865C6C}" presName="childShp" presStyleLbl="bgAccFollowNode1" presStyleIdx="0" presStyleCnt="2" custLinFactNeighborX="1375" custLinFactNeighborY="7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5E3204-C6C2-407E-B433-593F5780DAA7}" type="pres">
      <dgm:prSet presAssocID="{B0AE537E-B860-4F7B-9190-4FAC1C194848}" presName="spacing" presStyleCnt="0"/>
      <dgm:spPr/>
    </dgm:pt>
    <dgm:pt modelId="{30D1F894-74DF-49D4-B441-F46185C826CC}" type="pres">
      <dgm:prSet presAssocID="{CA21629C-90AA-4DEC-BB5A-5CE5DE0CFB86}" presName="linNode" presStyleCnt="0"/>
      <dgm:spPr/>
    </dgm:pt>
    <dgm:pt modelId="{B9EB98EF-5E44-4E47-A8BB-A5A4826F547F}" type="pres">
      <dgm:prSet presAssocID="{CA21629C-90AA-4DEC-BB5A-5CE5DE0CFB8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562173-72E8-4C6F-9108-C120F901CF8B}" type="pres">
      <dgm:prSet presAssocID="{CA21629C-90AA-4DEC-BB5A-5CE5DE0CFB8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F7CEAEF-CF6C-4CDB-B947-47248B48B842}" type="presOf" srcId="{BD351799-BB2A-4867-A402-A89D0B9A4535}" destId="{1E8276EC-CD38-4DB4-8085-F2C78E249A32}" srcOrd="0" destOrd="0" presId="urn:microsoft.com/office/officeart/2005/8/layout/vList6"/>
    <dgm:cxn modelId="{6C7060B7-ED2E-434A-BAF0-0506C5C0D86B}" type="presOf" srcId="{70B2394E-5722-48AF-869D-448A2D843ADB}" destId="{1D562173-72E8-4C6F-9108-C120F901CF8B}" srcOrd="0" destOrd="0" presId="urn:microsoft.com/office/officeart/2005/8/layout/vList6"/>
    <dgm:cxn modelId="{8901CA6A-C4F0-4F10-BE45-CC44EB9BC383}" srcId="{BD351799-BB2A-4867-A402-A89D0B9A4535}" destId="{904B82A5-AC11-4C7C-B640-7EAAA2865C6C}" srcOrd="0" destOrd="0" parTransId="{8661F123-3F25-490A-8097-D8D027E95FFF}" sibTransId="{B0AE537E-B860-4F7B-9190-4FAC1C194848}"/>
    <dgm:cxn modelId="{BD67C64A-1EC5-42FE-8764-2854FA10F2F4}" srcId="{904B82A5-AC11-4C7C-B640-7EAAA2865C6C}" destId="{5DAADE45-2D78-4003-A566-63A619A11E32}" srcOrd="0" destOrd="0" parTransId="{ADCA3C11-3696-4BFB-989C-2B953727528B}" sibTransId="{A6ADC8BC-88B3-4BAC-B724-4741DA581F6A}"/>
    <dgm:cxn modelId="{7593E328-142D-4735-832B-7AF269D47EA9}" type="presOf" srcId="{07015ECF-AB18-4096-BDF7-3AAD65352DA8}" destId="{862C21F1-A844-4399-BA97-1B63BAEEEDD2}" srcOrd="0" destOrd="1" presId="urn:microsoft.com/office/officeart/2005/8/layout/vList6"/>
    <dgm:cxn modelId="{6C17A122-9528-46B2-A095-25D2B719ADC1}" srcId="{CA21629C-90AA-4DEC-BB5A-5CE5DE0CFB86}" destId="{1FA019E1-0D56-42F0-9E07-133DC17726D2}" srcOrd="1" destOrd="0" parTransId="{A58201D2-8129-48BD-AA48-28B6230CE76E}" sibTransId="{053E79BE-9EC4-43CE-9069-1D6390E9494E}"/>
    <dgm:cxn modelId="{91FD3252-1C6C-486B-8D69-1C0976F44994}" srcId="{CA21629C-90AA-4DEC-BB5A-5CE5DE0CFB86}" destId="{70B2394E-5722-48AF-869D-448A2D843ADB}" srcOrd="0" destOrd="0" parTransId="{64A8CAFA-F4D0-4A79-812D-A1AD59B345B4}" sibTransId="{D370DCB5-54B9-4114-BE3E-B2DE3D013DF7}"/>
    <dgm:cxn modelId="{13A023E5-DBD1-4A8C-B1F1-E79FFD9561BD}" srcId="{904B82A5-AC11-4C7C-B640-7EAAA2865C6C}" destId="{41CD02C7-8AFD-4DC7-8471-4376B6AB93F3}" srcOrd="2" destOrd="0" parTransId="{C89F9164-E103-484A-BA60-C639B1114888}" sibTransId="{0F44B4DE-45F1-4BBB-980D-2771CB624477}"/>
    <dgm:cxn modelId="{BD4BA1D6-BCF7-4493-85D4-FF4E1E69375E}" type="presOf" srcId="{1FA019E1-0D56-42F0-9E07-133DC17726D2}" destId="{1D562173-72E8-4C6F-9108-C120F901CF8B}" srcOrd="0" destOrd="1" presId="urn:microsoft.com/office/officeart/2005/8/layout/vList6"/>
    <dgm:cxn modelId="{66C3B6B2-EB3F-47B6-938C-338BBC941CD0}" type="presOf" srcId="{CA21629C-90AA-4DEC-BB5A-5CE5DE0CFB86}" destId="{B9EB98EF-5E44-4E47-A8BB-A5A4826F547F}" srcOrd="0" destOrd="0" presId="urn:microsoft.com/office/officeart/2005/8/layout/vList6"/>
    <dgm:cxn modelId="{EE750B00-6CEF-46C6-B474-2F79F75D6AF9}" srcId="{904B82A5-AC11-4C7C-B640-7EAAA2865C6C}" destId="{07015ECF-AB18-4096-BDF7-3AAD65352DA8}" srcOrd="1" destOrd="0" parTransId="{A4F40876-042C-45F6-8CDE-1994B254AF44}" sibTransId="{67B409E6-DE7B-4967-A71F-5642A4E74696}"/>
    <dgm:cxn modelId="{23EE93EE-7BE0-452F-80E5-EA85A9D4710E}" type="presOf" srcId="{41CD02C7-8AFD-4DC7-8471-4376B6AB93F3}" destId="{862C21F1-A844-4399-BA97-1B63BAEEEDD2}" srcOrd="0" destOrd="2" presId="urn:microsoft.com/office/officeart/2005/8/layout/vList6"/>
    <dgm:cxn modelId="{EBE7FE4F-9D8D-44C1-A259-79D7E897E275}" type="presOf" srcId="{5DAADE45-2D78-4003-A566-63A619A11E32}" destId="{862C21F1-A844-4399-BA97-1B63BAEEEDD2}" srcOrd="0" destOrd="0" presId="urn:microsoft.com/office/officeart/2005/8/layout/vList6"/>
    <dgm:cxn modelId="{E063F369-5AB3-443D-A3F1-0651A33BA319}" type="presOf" srcId="{904B82A5-AC11-4C7C-B640-7EAAA2865C6C}" destId="{29D3BF52-49EE-4C91-8DD0-AAA73B0A1CE7}" srcOrd="0" destOrd="0" presId="urn:microsoft.com/office/officeart/2005/8/layout/vList6"/>
    <dgm:cxn modelId="{9A120328-5737-4F73-A733-53E5A0233607}" srcId="{BD351799-BB2A-4867-A402-A89D0B9A4535}" destId="{CA21629C-90AA-4DEC-BB5A-5CE5DE0CFB86}" srcOrd="1" destOrd="0" parTransId="{24ACAE81-015F-4E2C-A161-CA2AB72668DB}" sibTransId="{11B597AB-1970-4602-8D2C-66864BC34DF8}"/>
    <dgm:cxn modelId="{549DA46C-C25C-45E5-8908-5D9E08549AED}" type="presParOf" srcId="{1E8276EC-CD38-4DB4-8085-F2C78E249A32}" destId="{479E9794-BD71-4561-BEE9-FB51C355F9BD}" srcOrd="0" destOrd="0" presId="urn:microsoft.com/office/officeart/2005/8/layout/vList6"/>
    <dgm:cxn modelId="{447E2E3A-D3DF-4EAF-8E3C-A89B8BC67D66}" type="presParOf" srcId="{479E9794-BD71-4561-BEE9-FB51C355F9BD}" destId="{29D3BF52-49EE-4C91-8DD0-AAA73B0A1CE7}" srcOrd="0" destOrd="0" presId="urn:microsoft.com/office/officeart/2005/8/layout/vList6"/>
    <dgm:cxn modelId="{230D48BE-632D-44FC-9029-2624327B60BF}" type="presParOf" srcId="{479E9794-BD71-4561-BEE9-FB51C355F9BD}" destId="{862C21F1-A844-4399-BA97-1B63BAEEEDD2}" srcOrd="1" destOrd="0" presId="urn:microsoft.com/office/officeart/2005/8/layout/vList6"/>
    <dgm:cxn modelId="{1DE8C4E7-9512-4AB5-AFF7-54B7F0B5E2D4}" type="presParOf" srcId="{1E8276EC-CD38-4DB4-8085-F2C78E249A32}" destId="{C25E3204-C6C2-407E-B433-593F5780DAA7}" srcOrd="1" destOrd="0" presId="urn:microsoft.com/office/officeart/2005/8/layout/vList6"/>
    <dgm:cxn modelId="{086479BB-C7C3-4C9C-B6DF-E34B098E90FE}" type="presParOf" srcId="{1E8276EC-CD38-4DB4-8085-F2C78E249A32}" destId="{30D1F894-74DF-49D4-B441-F46185C826CC}" srcOrd="2" destOrd="0" presId="urn:microsoft.com/office/officeart/2005/8/layout/vList6"/>
    <dgm:cxn modelId="{A907789B-C8C4-440D-A0AD-020FB5D56734}" type="presParOf" srcId="{30D1F894-74DF-49D4-B441-F46185C826CC}" destId="{B9EB98EF-5E44-4E47-A8BB-A5A4826F547F}" srcOrd="0" destOrd="0" presId="urn:microsoft.com/office/officeart/2005/8/layout/vList6"/>
    <dgm:cxn modelId="{26A6AA91-DF63-43D4-85CC-EC8648C2EEB2}" type="presParOf" srcId="{30D1F894-74DF-49D4-B441-F46185C826CC}" destId="{1D562173-72E8-4C6F-9108-C120F901CF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6B407-DCDE-4E9A-8F1C-00D3164846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410A11F-3B2E-4813-A6B8-7D8F8A68A1B2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r"/>
          <a:r>
            <a:rPr lang="es-MX" smtClean="0"/>
            <a:t>           </a:t>
          </a:r>
          <a:r>
            <a:rPr lang="es-MX" b="1" smtClean="0">
              <a:solidFill>
                <a:schemeClr val="bg1"/>
              </a:solidFill>
            </a:rPr>
            <a:t>                                        </a:t>
          </a:r>
          <a:endParaRPr lang="es-MX" b="1" dirty="0" smtClean="0">
            <a:solidFill>
              <a:schemeClr val="bg1"/>
            </a:solidFill>
          </a:endParaRPr>
        </a:p>
      </dgm:t>
    </dgm:pt>
    <dgm:pt modelId="{1634FBAD-2CCC-4B46-85CA-D14D0C8A017A}" type="parTrans" cxnId="{5ABC3B43-D0CD-4BC8-8FC0-B116728A4137}">
      <dgm:prSet/>
      <dgm:spPr/>
      <dgm:t>
        <a:bodyPr/>
        <a:lstStyle/>
        <a:p>
          <a:endParaRPr lang="es-MX"/>
        </a:p>
      </dgm:t>
    </dgm:pt>
    <dgm:pt modelId="{C35FD830-F1B8-4257-A3BA-A75360743037}" type="sibTrans" cxnId="{5ABC3B43-D0CD-4BC8-8FC0-B116728A4137}">
      <dgm:prSet/>
      <dgm:spPr/>
      <dgm:t>
        <a:bodyPr/>
        <a:lstStyle/>
        <a:p>
          <a:endParaRPr lang="es-MX"/>
        </a:p>
      </dgm:t>
    </dgm:pt>
    <dgm:pt modelId="{527129ED-914C-44A7-BBDD-48D3F2442015}">
      <dgm:prSet custT="1"/>
      <dgm:spPr>
        <a:solidFill>
          <a:srgbClr val="FF0066">
            <a:alpha val="9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1400" b="1" i="0" dirty="0" smtClean="0"/>
            <a:t>En aquellos no infectados que se encuentran en riesgo de infección. Está indicada en los recién nacidos (&gt;2 kg), a los 6  y 16 años.</a:t>
          </a:r>
          <a:endParaRPr lang="es-MX" sz="1400" b="1" dirty="0"/>
        </a:p>
      </dgm:t>
    </dgm:pt>
    <dgm:pt modelId="{711AB597-E4B1-4762-A6E0-133FE337E1E8}" type="parTrans" cxnId="{CE7C4CA5-7B6A-4C42-9FBA-F5C3D146C8BE}">
      <dgm:prSet/>
      <dgm:spPr/>
      <dgm:t>
        <a:bodyPr/>
        <a:lstStyle/>
        <a:p>
          <a:endParaRPr lang="es-MX"/>
        </a:p>
      </dgm:t>
    </dgm:pt>
    <dgm:pt modelId="{DEBBC9DB-85AE-44DA-9A75-A5842437CCB7}" type="sibTrans" cxnId="{CE7C4CA5-7B6A-4C42-9FBA-F5C3D146C8BE}">
      <dgm:prSet/>
      <dgm:spPr/>
      <dgm:t>
        <a:bodyPr/>
        <a:lstStyle/>
        <a:p>
          <a:endParaRPr lang="es-MX"/>
        </a:p>
      </dgm:t>
    </dgm:pt>
    <dgm:pt modelId="{49959927-01E0-40BE-A9D6-EA1B86325871}" type="pres">
      <dgm:prSet presAssocID="{C466B407-DCDE-4E9A-8F1C-00D3164846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601818-70F6-4E41-AC8A-D8C826C84BDA}" type="pres">
      <dgm:prSet presAssocID="{0410A11F-3B2E-4813-A6B8-7D8F8A68A1B2}" presName="linNode" presStyleCnt="0"/>
      <dgm:spPr/>
    </dgm:pt>
    <dgm:pt modelId="{1FDDAC45-F9A8-4F43-B30B-385F4BB5841D}" type="pres">
      <dgm:prSet presAssocID="{0410A11F-3B2E-4813-A6B8-7D8F8A68A1B2}" presName="parentText" presStyleLbl="node1" presStyleIdx="0" presStyleCnt="1" custLinFactNeighborY="909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05CF16-EE31-4BA9-A53A-29DEE031DEA8}" type="pres">
      <dgm:prSet presAssocID="{0410A11F-3B2E-4813-A6B8-7D8F8A68A1B2}" presName="descendantText" presStyleLbl="alignAccFollowNode1" presStyleIdx="0" presStyleCnt="1" custLinFactNeighborX="3785" custLinFactNeighborY="13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6A90540-B636-48CF-93AF-0A99665BB37A}" type="presOf" srcId="{C466B407-DCDE-4E9A-8F1C-00D3164846BF}" destId="{49959927-01E0-40BE-A9D6-EA1B86325871}" srcOrd="0" destOrd="0" presId="urn:microsoft.com/office/officeart/2005/8/layout/vList5"/>
    <dgm:cxn modelId="{CE7C4CA5-7B6A-4C42-9FBA-F5C3D146C8BE}" srcId="{0410A11F-3B2E-4813-A6B8-7D8F8A68A1B2}" destId="{527129ED-914C-44A7-BBDD-48D3F2442015}" srcOrd="0" destOrd="0" parTransId="{711AB597-E4B1-4762-A6E0-133FE337E1E8}" sibTransId="{DEBBC9DB-85AE-44DA-9A75-A5842437CCB7}"/>
    <dgm:cxn modelId="{A8665C0A-1847-446C-9B03-87285E3D6CFB}" type="presOf" srcId="{0410A11F-3B2E-4813-A6B8-7D8F8A68A1B2}" destId="{1FDDAC45-F9A8-4F43-B30B-385F4BB5841D}" srcOrd="0" destOrd="0" presId="urn:microsoft.com/office/officeart/2005/8/layout/vList5"/>
    <dgm:cxn modelId="{D7619C9F-7ADD-4C79-9CF3-62135BC433C2}" type="presOf" srcId="{527129ED-914C-44A7-BBDD-48D3F2442015}" destId="{4405CF16-EE31-4BA9-A53A-29DEE031DEA8}" srcOrd="0" destOrd="0" presId="urn:microsoft.com/office/officeart/2005/8/layout/vList5"/>
    <dgm:cxn modelId="{5ABC3B43-D0CD-4BC8-8FC0-B116728A4137}" srcId="{C466B407-DCDE-4E9A-8F1C-00D3164846BF}" destId="{0410A11F-3B2E-4813-A6B8-7D8F8A68A1B2}" srcOrd="0" destOrd="0" parTransId="{1634FBAD-2CCC-4B46-85CA-D14D0C8A017A}" sibTransId="{C35FD830-F1B8-4257-A3BA-A75360743037}"/>
    <dgm:cxn modelId="{9DE1BA94-D177-4BA2-921D-C6152E90D0CB}" type="presParOf" srcId="{49959927-01E0-40BE-A9D6-EA1B86325871}" destId="{DE601818-70F6-4E41-AC8A-D8C826C84BDA}" srcOrd="0" destOrd="0" presId="urn:microsoft.com/office/officeart/2005/8/layout/vList5"/>
    <dgm:cxn modelId="{281C924D-B26F-43DE-89D5-DC2BF14389EC}" type="presParOf" srcId="{DE601818-70F6-4E41-AC8A-D8C826C84BDA}" destId="{1FDDAC45-F9A8-4F43-B30B-385F4BB5841D}" srcOrd="0" destOrd="0" presId="urn:microsoft.com/office/officeart/2005/8/layout/vList5"/>
    <dgm:cxn modelId="{E2250EEC-DBFD-48CE-94C2-040B82EE59B6}" type="presParOf" srcId="{DE601818-70F6-4E41-AC8A-D8C826C84BDA}" destId="{4405CF16-EE31-4BA9-A53A-29DEE031DE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609EC0-5C63-49D2-A363-9FC7A7A503A5}">
      <dsp:nvSpPr>
        <dsp:cNvPr id="0" name=""/>
        <dsp:cNvSpPr/>
      </dsp:nvSpPr>
      <dsp:spPr>
        <a:xfrm>
          <a:off x="4492435" y="3574477"/>
          <a:ext cx="2596752" cy="1682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3200" kern="1200"/>
        </a:p>
      </dsp:txBody>
      <dsp:txXfrm>
        <a:off x="5271460" y="3995003"/>
        <a:ext cx="1817726" cy="1261580"/>
      </dsp:txXfrm>
    </dsp:sp>
    <dsp:sp modelId="{3784284F-2510-4DB7-A933-401ADC322F3C}">
      <dsp:nvSpPr>
        <dsp:cNvPr id="0" name=""/>
        <dsp:cNvSpPr/>
      </dsp:nvSpPr>
      <dsp:spPr>
        <a:xfrm>
          <a:off x="0" y="3574477"/>
          <a:ext cx="2596752" cy="1682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3200" kern="1200" dirty="0"/>
        </a:p>
      </dsp:txBody>
      <dsp:txXfrm>
        <a:off x="0" y="3995003"/>
        <a:ext cx="1817726" cy="1261580"/>
      </dsp:txXfrm>
    </dsp:sp>
    <dsp:sp modelId="{1B7197DB-955B-4563-B322-3FA8FAD315DA}">
      <dsp:nvSpPr>
        <dsp:cNvPr id="0" name=""/>
        <dsp:cNvSpPr/>
      </dsp:nvSpPr>
      <dsp:spPr>
        <a:xfrm>
          <a:off x="4492435" y="0"/>
          <a:ext cx="2596752" cy="1682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3200" kern="1200"/>
        </a:p>
      </dsp:txBody>
      <dsp:txXfrm>
        <a:off x="5271460" y="0"/>
        <a:ext cx="1817726" cy="1261580"/>
      </dsp:txXfrm>
    </dsp:sp>
    <dsp:sp modelId="{889FC22D-799A-4D2F-8126-F9A68BFA60A2}">
      <dsp:nvSpPr>
        <dsp:cNvPr id="0" name=""/>
        <dsp:cNvSpPr/>
      </dsp:nvSpPr>
      <dsp:spPr>
        <a:xfrm>
          <a:off x="255628" y="0"/>
          <a:ext cx="2596752" cy="1682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3200" kern="1200" dirty="0"/>
        </a:p>
      </dsp:txBody>
      <dsp:txXfrm>
        <a:off x="255628" y="0"/>
        <a:ext cx="1817726" cy="1261580"/>
      </dsp:txXfrm>
    </dsp:sp>
    <dsp:sp modelId="{0A4DB563-7935-4847-BDE9-5095B922DFEF}">
      <dsp:nvSpPr>
        <dsp:cNvPr id="0" name=""/>
        <dsp:cNvSpPr/>
      </dsp:nvSpPr>
      <dsp:spPr>
        <a:xfrm>
          <a:off x="1343741" y="299625"/>
          <a:ext cx="2276100" cy="2276100"/>
        </a:xfrm>
        <a:prstGeom prst="pieWedg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Ancianos</a:t>
          </a:r>
          <a:endParaRPr lang="es-MX" sz="1900" b="1" kern="1200" dirty="0"/>
        </a:p>
      </dsp:txBody>
      <dsp:txXfrm>
        <a:off x="1343741" y="299625"/>
        <a:ext cx="2276100" cy="2276100"/>
      </dsp:txXfrm>
    </dsp:sp>
    <dsp:sp modelId="{94E784EB-B1B6-4894-AAA5-ED7B9E3D747E}">
      <dsp:nvSpPr>
        <dsp:cNvPr id="0" name=""/>
        <dsp:cNvSpPr/>
      </dsp:nvSpPr>
      <dsp:spPr>
        <a:xfrm rot="5400000">
          <a:off x="3724973" y="299625"/>
          <a:ext cx="2276100" cy="2276100"/>
        </a:xfrm>
        <a:prstGeom prst="pieWedg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Bebes</a:t>
          </a:r>
          <a:endParaRPr lang="es-MX" sz="1900" b="1" kern="1200" dirty="0"/>
        </a:p>
      </dsp:txBody>
      <dsp:txXfrm rot="5400000">
        <a:off x="3724973" y="299625"/>
        <a:ext cx="2276100" cy="2276100"/>
      </dsp:txXfrm>
    </dsp:sp>
    <dsp:sp modelId="{54CE6B23-A663-488E-9164-5A0C423B5234}">
      <dsp:nvSpPr>
        <dsp:cNvPr id="0" name=""/>
        <dsp:cNvSpPr/>
      </dsp:nvSpPr>
      <dsp:spPr>
        <a:xfrm rot="10800000">
          <a:off x="3724973" y="2680857"/>
          <a:ext cx="2276100" cy="2276100"/>
        </a:xfrm>
        <a:prstGeom prst="pieWedg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Sistemas  inmunitarios  debilitados</a:t>
          </a:r>
          <a:endParaRPr lang="es-MX" sz="1900" b="1" kern="1200" dirty="0"/>
        </a:p>
      </dsp:txBody>
      <dsp:txXfrm rot="10800000">
        <a:off x="3724973" y="2680857"/>
        <a:ext cx="2276100" cy="2276100"/>
      </dsp:txXfrm>
    </dsp:sp>
    <dsp:sp modelId="{74DF12B0-8C44-4DD1-85B9-A3A35720DE4A}">
      <dsp:nvSpPr>
        <dsp:cNvPr id="0" name=""/>
        <dsp:cNvSpPr/>
      </dsp:nvSpPr>
      <dsp:spPr>
        <a:xfrm rot="16200000">
          <a:off x="1343741" y="2680857"/>
          <a:ext cx="2276100" cy="227610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Desnutrición</a:t>
          </a:r>
          <a:endParaRPr lang="es-MX" sz="1900" b="1" kern="1200" dirty="0"/>
        </a:p>
      </dsp:txBody>
      <dsp:txXfrm rot="16200000">
        <a:off x="1343741" y="2680857"/>
        <a:ext cx="2276100" cy="2276100"/>
      </dsp:txXfrm>
    </dsp:sp>
    <dsp:sp modelId="{B6AD7199-0C25-485E-B4A9-F5247EA96B2B}">
      <dsp:nvSpPr>
        <dsp:cNvPr id="0" name=""/>
        <dsp:cNvSpPr/>
      </dsp:nvSpPr>
      <dsp:spPr>
        <a:xfrm>
          <a:off x="3279478" y="2155199"/>
          <a:ext cx="785859" cy="68335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B3CA947-3254-432C-BA90-A47111F38C68}">
      <dsp:nvSpPr>
        <dsp:cNvPr id="0" name=""/>
        <dsp:cNvSpPr/>
      </dsp:nvSpPr>
      <dsp:spPr>
        <a:xfrm rot="10800000">
          <a:off x="3279478" y="2418028"/>
          <a:ext cx="785859" cy="68335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2C21F1-A844-4399-BA97-1B63BAEEEDD2}">
      <dsp:nvSpPr>
        <dsp:cNvPr id="0" name=""/>
        <dsp:cNvSpPr/>
      </dsp:nvSpPr>
      <dsp:spPr>
        <a:xfrm>
          <a:off x="2438399" y="15780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/>
            <a:t>tratamiento preventivo</a:t>
          </a:r>
          <a:endParaRPr lang="es-MX" sz="2000" b="1" kern="1200" dirty="0"/>
        </a:p>
      </dsp:txBody>
      <dsp:txXfrm>
        <a:off x="2438399" y="15780"/>
        <a:ext cx="3657600" cy="1934765"/>
      </dsp:txXfrm>
    </dsp:sp>
    <dsp:sp modelId="{29D3BF52-49EE-4C91-8DD0-AAA73B0A1CE7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Tuberculosis latente</a:t>
          </a:r>
          <a:endParaRPr lang="es-MX" sz="3000" kern="1200" dirty="0"/>
        </a:p>
      </dsp:txBody>
      <dsp:txXfrm>
        <a:off x="0" y="496"/>
        <a:ext cx="2438400" cy="1934765"/>
      </dsp:txXfrm>
    </dsp:sp>
    <dsp:sp modelId="{1D562173-72E8-4C6F-9108-C120F901CF8B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/>
            <a:t>Fármacos</a:t>
          </a:r>
          <a:r>
            <a:rPr lang="es-MX" sz="1600" kern="1200" dirty="0" smtClean="0"/>
            <a:t> :</a:t>
          </a:r>
          <a:r>
            <a:rPr lang="es-MX" b="0" i="0" kern="1200" dirty="0" err="1" smtClean="0"/>
            <a:t>Isoniacida</a:t>
          </a:r>
          <a:r>
            <a:rPr lang="es-MX" b="0" i="0" kern="1200" dirty="0" smtClean="0"/>
            <a:t>, </a:t>
          </a:r>
          <a:r>
            <a:rPr lang="es-MX" b="0" i="0" kern="1200" dirty="0" err="1" smtClean="0"/>
            <a:t>Rifampicina</a:t>
          </a:r>
          <a:r>
            <a:rPr lang="es-MX" b="0" i="0" kern="1200" dirty="0" smtClean="0"/>
            <a:t>, </a:t>
          </a:r>
          <a:r>
            <a:rPr lang="es-MX" b="0" i="0" kern="1200" dirty="0" err="1" smtClean="0"/>
            <a:t>Pirazinamida</a:t>
          </a:r>
          <a:r>
            <a:rPr lang="es-MX" b="0" i="0" kern="1200" dirty="0" smtClean="0"/>
            <a:t>, Estreptomicina y </a:t>
          </a:r>
          <a:r>
            <a:rPr lang="es-MX" b="0" i="0" kern="1200" dirty="0" err="1" smtClean="0"/>
            <a:t>Etambutol</a:t>
          </a:r>
          <a:endParaRPr lang="es-MX" sz="1400" kern="1200" dirty="0"/>
        </a:p>
      </dsp:txBody>
      <dsp:txXfrm>
        <a:off x="2438400" y="2128738"/>
        <a:ext cx="3657600" cy="1934765"/>
      </dsp:txXfrm>
    </dsp:sp>
    <dsp:sp modelId="{B9EB98EF-5E44-4E47-A8BB-A5A4826F547F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rgbClr val="1879EE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Tuberculosis activo</a:t>
          </a:r>
          <a:endParaRPr lang="es-MX" sz="3000" kern="1200" dirty="0"/>
        </a:p>
      </dsp:txBody>
      <dsp:txXfrm>
        <a:off x="0" y="2128738"/>
        <a:ext cx="2438400" cy="1934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5CF16-EE31-4BA9-A53A-29DEE031DEA8}">
      <dsp:nvSpPr>
        <dsp:cNvPr id="0" name=""/>
        <dsp:cNvSpPr/>
      </dsp:nvSpPr>
      <dsp:spPr>
        <a:xfrm rot="5400000">
          <a:off x="3678168" y="-1103160"/>
          <a:ext cx="1555372" cy="4193745"/>
        </a:xfrm>
        <a:prstGeom prst="round2SameRect">
          <a:avLst/>
        </a:prstGeom>
        <a:solidFill>
          <a:srgbClr val="FF0066">
            <a:alpha val="90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i="0" kern="1200" dirty="0" smtClean="0"/>
            <a:t>En aquellos no infectados que se encuentran en riesgo de infección. Está indicada en los recién nacidos (&gt;2 kg), a los 6  y 16 años.</a:t>
          </a:r>
          <a:endParaRPr lang="es-MX" sz="1400" b="1" kern="1200" dirty="0"/>
        </a:p>
      </dsp:txBody>
      <dsp:txXfrm rot="5400000">
        <a:off x="3678168" y="-1103160"/>
        <a:ext cx="1555372" cy="4193745"/>
      </dsp:txXfrm>
    </dsp:sp>
    <dsp:sp modelId="{1FDDAC45-F9A8-4F43-B30B-385F4BB5841D}">
      <dsp:nvSpPr>
        <dsp:cNvPr id="0" name=""/>
        <dsp:cNvSpPr/>
      </dsp:nvSpPr>
      <dsp:spPr>
        <a:xfrm>
          <a:off x="0" y="0"/>
          <a:ext cx="2358982" cy="19442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smtClean="0"/>
            <a:t>           </a:t>
          </a:r>
          <a:r>
            <a:rPr lang="es-MX" sz="6500" b="1" kern="1200" smtClean="0">
              <a:solidFill>
                <a:schemeClr val="bg1"/>
              </a:solidFill>
            </a:rPr>
            <a:t>                                        </a:t>
          </a:r>
          <a:endParaRPr lang="es-MX" sz="6500" b="1" kern="1200" dirty="0" smtClean="0">
            <a:solidFill>
              <a:schemeClr val="bg1"/>
            </a:solidFill>
          </a:endParaRPr>
        </a:p>
      </dsp:txBody>
      <dsp:txXfrm>
        <a:off x="0" y="0"/>
        <a:ext cx="2358982" cy="194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92905-E329-4888-82E7-65E3204A7215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9383C-8560-4178-B2A0-50796A8B057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 un bacilo en forma de bastoncillo de extremo</a:t>
            </a:r>
            <a:r>
              <a:rPr lang="es-MX" baseline="0" dirty="0" smtClean="0"/>
              <a:t> redondeado. El bacilo es delgado y recto. </a:t>
            </a:r>
            <a:r>
              <a:rPr lang="es-MX" baseline="0" dirty="0" smtClean="0"/>
              <a:t>Es un germen de lento crecimiento que vive dentro  de varias células, especialmente macrófagos. Posee 4000 genes, de los cuales 376 parece que son únicos del bacilo.</a:t>
            </a:r>
            <a:endParaRPr lang="es-MX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 la mas utilizada</a:t>
            </a:r>
            <a:r>
              <a:rPr lang="es-MX" baseline="0" dirty="0" smtClean="0"/>
              <a:t> por su sencillez y mas </a:t>
            </a:r>
            <a:r>
              <a:rPr lang="es-MX" baseline="0" dirty="0" err="1" smtClean="0"/>
              <a:t>economica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Descubrió el bacilo de la tuberculosis en 1882 y recibió el premio nobel</a:t>
            </a:r>
            <a:r>
              <a:rPr lang="es-MX" baseline="0" dirty="0" smtClean="0"/>
              <a:t> de medicina en 1905 por sus trabajos sobre la tuberculosis. La tuberculosis es también llamada Bacilo de Koch , en honor a su descubridor.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dirty="0" smtClean="0"/>
              <a:t>Latinoamérica, áfrica y </a:t>
            </a:r>
            <a:r>
              <a:rPr lang="es-MX" dirty="0" err="1" smtClean="0"/>
              <a:t>Asia</a:t>
            </a:r>
            <a:r>
              <a:rPr lang="es-MX" sz="1200" b="1" dirty="0" err="1" smtClean="0"/>
              <a:t>Cada</a:t>
            </a:r>
            <a:r>
              <a:rPr lang="es-MX" sz="1200" b="1" dirty="0" smtClean="0"/>
              <a:t> año mas de 9 millones de personas adquieren la enfermedad.</a:t>
            </a:r>
          </a:p>
          <a:p>
            <a:pPr algn="ctr">
              <a:buFont typeface="Arial" pitchFamily="34" charset="0"/>
              <a:buChar char="•"/>
            </a:pPr>
            <a:r>
              <a:rPr lang="es-MX" sz="1200" b="1" dirty="0" smtClean="0"/>
              <a:t>Cada segundo 3 personas desarrollan la enfermedad.</a:t>
            </a:r>
          </a:p>
          <a:p>
            <a:pPr algn="ctr">
              <a:buFont typeface="Arial" pitchFamily="34" charset="0"/>
              <a:buChar char="•"/>
            </a:pPr>
            <a:r>
              <a:rPr lang="es-MX" sz="1200" b="1" dirty="0" smtClean="0"/>
              <a:t>Cada año mueren 3 millones de personas por esta causa.</a:t>
            </a:r>
          </a:p>
          <a:p>
            <a:pPr algn="ctr">
              <a:buFont typeface="Arial" pitchFamily="34" charset="0"/>
              <a:buChar char="•"/>
            </a:pPr>
            <a:r>
              <a:rPr lang="es-MX" sz="1200" b="1" dirty="0" smtClean="0"/>
              <a:t>1993 la OMS declaro  como emergencia epidemiológica  mundial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1000" dirty="0" smtClean="0"/>
              <a:t>La tuberculosis se adquiere por vía aérea.</a:t>
            </a:r>
            <a:r>
              <a:rPr lang="es-MX" sz="1000" baseline="0" dirty="0" smtClean="0"/>
              <a:t> Al toser por media de las gotitas de flugge que son proyectadas al toser, estornudar o escupir, exhalan </a:t>
            </a:r>
            <a:r>
              <a:rPr lang="es-MX" sz="1200" baseline="0" dirty="0" smtClean="0"/>
              <a:t>los</a:t>
            </a:r>
            <a:r>
              <a:rPr lang="es-MX" sz="1000" baseline="0" dirty="0" smtClean="0"/>
              <a:t> gérmenes de la enfermedad. Por tanto, el contagio se realiza de persona a persona</a:t>
            </a:r>
            <a:endParaRPr lang="es-MX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clínica de la tuberculosis puede variar de intensidad desde cuadros donde es muy llamativa hasta otros en los que apenas es evidente, pudiendo pasar en muchas ocasiones incluso inadvertida.</a:t>
            </a:r>
          </a:p>
          <a:p>
            <a:endParaRPr lang="es-MX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</a:t>
            </a:r>
            <a:r>
              <a:rPr lang="es-MX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persistente por mas de 15 </a:t>
            </a:r>
            <a:r>
              <a:rPr lang="es-MX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dias</a:t>
            </a:r>
            <a:r>
              <a:rPr lang="es-MX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</a:t>
            </a:r>
            <a:r>
              <a:rPr lang="es-MX" baseline="0" dirty="0" smtClean="0"/>
              <a:t> la defensa inmune contra la TB participa la inmunidad innata y adquirida.  Participan diferentes células como PMN, MOS, NKs, y </a:t>
            </a:r>
            <a:r>
              <a:rPr lang="es-MX" baseline="0" dirty="0" err="1" smtClean="0"/>
              <a:t>DCs</a:t>
            </a:r>
            <a:r>
              <a:rPr lang="es-MX" baseline="0" dirty="0" smtClean="0"/>
              <a:t> . Estas ultimas inducen  la respuesta inmune adquirida.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3C-8560-4178-B2A0-50796A8B0575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6BCE-0EB5-4C9E-98F6-E3A2F3826602}" type="datetimeFigureOut">
              <a:rPr lang="es-MX" smtClean="0"/>
              <a:pPr/>
              <a:t>13/12/2011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1A37-2734-40DB-AE09-C71E43DCE6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niela\Desktop\Logo UAS-Internet-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67185" cy="2060848"/>
          </a:xfrm>
          <a:prstGeom prst="rect">
            <a:avLst/>
          </a:prstGeom>
          <a:noFill/>
        </p:spPr>
      </p:pic>
      <p:pic>
        <p:nvPicPr>
          <p:cNvPr id="18436" name="Picture 4" descr="http://www.uasnet.mx/centro/profesional/med/log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-315416"/>
            <a:ext cx="2123728" cy="219223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449693" y="404664"/>
            <a:ext cx="5888920" cy="68018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 SEMINARIO DE INMUNOLOGIA</a:t>
            </a:r>
          </a:p>
          <a:p>
            <a:pPr algn="ctr"/>
            <a:endParaRPr lang="es-MX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MX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</a:t>
            </a:r>
          </a:p>
          <a:p>
            <a:pPr algn="ctr"/>
            <a:r>
              <a:rPr lang="es-MX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CASTRO SAÑUDO DANIELA</a:t>
            </a:r>
          </a:p>
          <a:p>
            <a:pPr algn="ct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GRUPO 1 </a:t>
            </a:r>
          </a:p>
          <a:p>
            <a:pPr algn="ct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TERCER SEMESTRE</a:t>
            </a:r>
          </a:p>
          <a:p>
            <a:pPr algn="ct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DRA. MARIA GUADALUPE ZEPEDA RAMIREZ</a:t>
            </a:r>
          </a:p>
          <a:p>
            <a:pPr algn="ctr"/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1043608" y="1556792"/>
            <a:ext cx="7128792" cy="122413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TUBERCULOSIS PULMONAR</a:t>
            </a:r>
          </a:p>
        </p:txBody>
      </p:sp>
      <p:pic>
        <p:nvPicPr>
          <p:cNvPr id="7" name="Picture 2" descr="http://4.bp.blogspot.com/_0leCgonyJ0E/R7GeFVR_epI/AAAAAAAAA5w/d110llrIvYs/s400/men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564904"/>
            <a:ext cx="2304256" cy="268061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95536" y="260648"/>
            <a:ext cx="8352928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Defensa inmune contra la TB</a:t>
            </a:r>
          </a:p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716016" y="3140968"/>
            <a:ext cx="1043608" cy="1224136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Elipse"/>
          <p:cNvSpPr/>
          <p:nvPr/>
        </p:nvSpPr>
        <p:spPr>
          <a:xfrm>
            <a:off x="4932040" y="3429000"/>
            <a:ext cx="792088" cy="86409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bg2"/>
                </a:solidFill>
              </a:rPr>
              <a:t>NK</a:t>
            </a:r>
            <a:endParaRPr lang="es-MX" b="1" dirty="0">
              <a:solidFill>
                <a:schemeClr val="bg2"/>
              </a:solidFill>
            </a:endParaRPr>
          </a:p>
        </p:txBody>
      </p:sp>
      <p:sp>
        <p:nvSpPr>
          <p:cNvPr id="13" name="12 Conector"/>
          <p:cNvSpPr/>
          <p:nvPr/>
        </p:nvSpPr>
        <p:spPr>
          <a:xfrm>
            <a:off x="5220072" y="328498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2843808" y="3501008"/>
            <a:ext cx="1224136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36450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Mos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6" name="15 Arco de bloque"/>
          <p:cNvSpPr/>
          <p:nvPr/>
        </p:nvSpPr>
        <p:spPr>
          <a:xfrm rot="5400000">
            <a:off x="3316077" y="3676811"/>
            <a:ext cx="478863" cy="415290"/>
          </a:xfrm>
          <a:prstGeom prst="blockArc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475656" y="3284984"/>
            <a:ext cx="936104" cy="10081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17 Elipse"/>
          <p:cNvSpPr/>
          <p:nvPr/>
        </p:nvSpPr>
        <p:spPr>
          <a:xfrm>
            <a:off x="1619672" y="3501008"/>
            <a:ext cx="792088" cy="64807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PMN</a:t>
            </a:r>
            <a:endParaRPr lang="es-MX" sz="1400" b="1" dirty="0"/>
          </a:p>
        </p:txBody>
      </p:sp>
      <p:sp>
        <p:nvSpPr>
          <p:cNvPr id="23" name="22 Forma libre"/>
          <p:cNvSpPr/>
          <p:nvPr/>
        </p:nvSpPr>
        <p:spPr>
          <a:xfrm>
            <a:off x="6372200" y="2564904"/>
            <a:ext cx="1328823" cy="1917335"/>
          </a:xfrm>
          <a:custGeom>
            <a:avLst/>
            <a:gdLst>
              <a:gd name="connsiteX0" fmla="*/ 171450 w 1328823"/>
              <a:gd name="connsiteY0" fmla="*/ 517160 h 1917335"/>
              <a:gd name="connsiteX1" fmla="*/ 214313 w 1328823"/>
              <a:gd name="connsiteY1" fmla="*/ 545735 h 1917335"/>
              <a:gd name="connsiteX2" fmla="*/ 285750 w 1328823"/>
              <a:gd name="connsiteY2" fmla="*/ 631460 h 1917335"/>
              <a:gd name="connsiteX3" fmla="*/ 385763 w 1328823"/>
              <a:gd name="connsiteY3" fmla="*/ 731473 h 1917335"/>
              <a:gd name="connsiteX4" fmla="*/ 414338 w 1328823"/>
              <a:gd name="connsiteY4" fmla="*/ 845773 h 1917335"/>
              <a:gd name="connsiteX5" fmla="*/ 400050 w 1328823"/>
              <a:gd name="connsiteY5" fmla="*/ 1017223 h 1917335"/>
              <a:gd name="connsiteX6" fmla="*/ 385763 w 1328823"/>
              <a:gd name="connsiteY6" fmla="*/ 1060085 h 1917335"/>
              <a:gd name="connsiteX7" fmla="*/ 357188 w 1328823"/>
              <a:gd name="connsiteY7" fmla="*/ 1202960 h 1917335"/>
              <a:gd name="connsiteX8" fmla="*/ 328613 w 1328823"/>
              <a:gd name="connsiteY8" fmla="*/ 1302973 h 1917335"/>
              <a:gd name="connsiteX9" fmla="*/ 314325 w 1328823"/>
              <a:gd name="connsiteY9" fmla="*/ 1345835 h 1917335"/>
              <a:gd name="connsiteX10" fmla="*/ 300038 w 1328823"/>
              <a:gd name="connsiteY10" fmla="*/ 1402985 h 1917335"/>
              <a:gd name="connsiteX11" fmla="*/ 285750 w 1328823"/>
              <a:gd name="connsiteY11" fmla="*/ 1445848 h 1917335"/>
              <a:gd name="connsiteX12" fmla="*/ 257175 w 1328823"/>
              <a:gd name="connsiteY12" fmla="*/ 1545860 h 1917335"/>
              <a:gd name="connsiteX13" fmla="*/ 214313 w 1328823"/>
              <a:gd name="connsiteY13" fmla="*/ 1560148 h 1917335"/>
              <a:gd name="connsiteX14" fmla="*/ 114300 w 1328823"/>
              <a:gd name="connsiteY14" fmla="*/ 1517285 h 1917335"/>
              <a:gd name="connsiteX15" fmla="*/ 100013 w 1328823"/>
              <a:gd name="connsiteY15" fmla="*/ 1474423 h 1917335"/>
              <a:gd name="connsiteX16" fmla="*/ 42863 w 1328823"/>
              <a:gd name="connsiteY16" fmla="*/ 1488710 h 1917335"/>
              <a:gd name="connsiteX17" fmla="*/ 0 w 1328823"/>
              <a:gd name="connsiteY17" fmla="*/ 1574435 h 1917335"/>
              <a:gd name="connsiteX18" fmla="*/ 14288 w 1328823"/>
              <a:gd name="connsiteY18" fmla="*/ 1717310 h 1917335"/>
              <a:gd name="connsiteX19" fmla="*/ 28575 w 1328823"/>
              <a:gd name="connsiteY19" fmla="*/ 1760173 h 1917335"/>
              <a:gd name="connsiteX20" fmla="*/ 114300 w 1328823"/>
              <a:gd name="connsiteY20" fmla="*/ 1788748 h 1917335"/>
              <a:gd name="connsiteX21" fmla="*/ 157163 w 1328823"/>
              <a:gd name="connsiteY21" fmla="*/ 1803035 h 1917335"/>
              <a:gd name="connsiteX22" fmla="*/ 242888 w 1328823"/>
              <a:gd name="connsiteY22" fmla="*/ 1774460 h 1917335"/>
              <a:gd name="connsiteX23" fmla="*/ 300038 w 1328823"/>
              <a:gd name="connsiteY23" fmla="*/ 1688735 h 1917335"/>
              <a:gd name="connsiteX24" fmla="*/ 328613 w 1328823"/>
              <a:gd name="connsiteY24" fmla="*/ 1603010 h 1917335"/>
              <a:gd name="connsiteX25" fmla="*/ 371475 w 1328823"/>
              <a:gd name="connsiteY25" fmla="*/ 1460135 h 1917335"/>
              <a:gd name="connsiteX26" fmla="*/ 385763 w 1328823"/>
              <a:gd name="connsiteY26" fmla="*/ 1417273 h 1917335"/>
              <a:gd name="connsiteX27" fmla="*/ 400050 w 1328823"/>
              <a:gd name="connsiteY27" fmla="*/ 1374410 h 1917335"/>
              <a:gd name="connsiteX28" fmla="*/ 485775 w 1328823"/>
              <a:gd name="connsiteY28" fmla="*/ 1231535 h 1917335"/>
              <a:gd name="connsiteX29" fmla="*/ 514350 w 1328823"/>
              <a:gd name="connsiteY29" fmla="*/ 1188673 h 1917335"/>
              <a:gd name="connsiteX30" fmla="*/ 542925 w 1328823"/>
              <a:gd name="connsiteY30" fmla="*/ 1145810 h 1917335"/>
              <a:gd name="connsiteX31" fmla="*/ 585788 w 1328823"/>
              <a:gd name="connsiteY31" fmla="*/ 1131523 h 1917335"/>
              <a:gd name="connsiteX32" fmla="*/ 628650 w 1328823"/>
              <a:gd name="connsiteY32" fmla="*/ 1145810 h 1917335"/>
              <a:gd name="connsiteX33" fmla="*/ 671513 w 1328823"/>
              <a:gd name="connsiteY33" fmla="*/ 1274398 h 1917335"/>
              <a:gd name="connsiteX34" fmla="*/ 685800 w 1328823"/>
              <a:gd name="connsiteY34" fmla="*/ 1331548 h 1917335"/>
              <a:gd name="connsiteX35" fmla="*/ 714375 w 1328823"/>
              <a:gd name="connsiteY35" fmla="*/ 1474423 h 1917335"/>
              <a:gd name="connsiteX36" fmla="*/ 742950 w 1328823"/>
              <a:gd name="connsiteY36" fmla="*/ 1688735 h 1917335"/>
              <a:gd name="connsiteX37" fmla="*/ 771525 w 1328823"/>
              <a:gd name="connsiteY37" fmla="*/ 1831610 h 1917335"/>
              <a:gd name="connsiteX38" fmla="*/ 785813 w 1328823"/>
              <a:gd name="connsiteY38" fmla="*/ 1874473 h 1917335"/>
              <a:gd name="connsiteX39" fmla="*/ 814388 w 1328823"/>
              <a:gd name="connsiteY39" fmla="*/ 1917335 h 1917335"/>
              <a:gd name="connsiteX40" fmla="*/ 900113 w 1328823"/>
              <a:gd name="connsiteY40" fmla="*/ 1903048 h 1917335"/>
              <a:gd name="connsiteX41" fmla="*/ 942975 w 1328823"/>
              <a:gd name="connsiteY41" fmla="*/ 1774460 h 1917335"/>
              <a:gd name="connsiteX42" fmla="*/ 914400 w 1328823"/>
              <a:gd name="connsiteY42" fmla="*/ 1388698 h 1917335"/>
              <a:gd name="connsiteX43" fmla="*/ 900113 w 1328823"/>
              <a:gd name="connsiteY43" fmla="*/ 1345835 h 1917335"/>
              <a:gd name="connsiteX44" fmla="*/ 885825 w 1328823"/>
              <a:gd name="connsiteY44" fmla="*/ 1188673 h 1917335"/>
              <a:gd name="connsiteX45" fmla="*/ 871538 w 1328823"/>
              <a:gd name="connsiteY45" fmla="*/ 1145810 h 1917335"/>
              <a:gd name="connsiteX46" fmla="*/ 900113 w 1328823"/>
              <a:gd name="connsiteY46" fmla="*/ 1002935 h 1917335"/>
              <a:gd name="connsiteX47" fmla="*/ 928688 w 1328823"/>
              <a:gd name="connsiteY47" fmla="*/ 960073 h 1917335"/>
              <a:gd name="connsiteX48" fmla="*/ 942975 w 1328823"/>
              <a:gd name="connsiteY48" fmla="*/ 902923 h 1917335"/>
              <a:gd name="connsiteX49" fmla="*/ 1014413 w 1328823"/>
              <a:gd name="connsiteY49" fmla="*/ 774335 h 1917335"/>
              <a:gd name="connsiteX50" fmla="*/ 1057275 w 1328823"/>
              <a:gd name="connsiteY50" fmla="*/ 717185 h 1917335"/>
              <a:gd name="connsiteX51" fmla="*/ 1085850 w 1328823"/>
              <a:gd name="connsiteY51" fmla="*/ 660035 h 1917335"/>
              <a:gd name="connsiteX52" fmla="*/ 1143000 w 1328823"/>
              <a:gd name="connsiteY52" fmla="*/ 560023 h 1917335"/>
              <a:gd name="connsiteX53" fmla="*/ 1200150 w 1328823"/>
              <a:gd name="connsiteY53" fmla="*/ 445723 h 1917335"/>
              <a:gd name="connsiteX54" fmla="*/ 1257300 w 1328823"/>
              <a:gd name="connsiteY54" fmla="*/ 359998 h 1917335"/>
              <a:gd name="connsiteX55" fmla="*/ 1271588 w 1328823"/>
              <a:gd name="connsiteY55" fmla="*/ 302848 h 1917335"/>
              <a:gd name="connsiteX56" fmla="*/ 1300163 w 1328823"/>
              <a:gd name="connsiteY56" fmla="*/ 259985 h 1917335"/>
              <a:gd name="connsiteX57" fmla="*/ 1314450 w 1328823"/>
              <a:gd name="connsiteY57" fmla="*/ 174260 h 1917335"/>
              <a:gd name="connsiteX58" fmla="*/ 1328738 w 1328823"/>
              <a:gd name="connsiteY58" fmla="*/ 117110 h 1917335"/>
              <a:gd name="connsiteX59" fmla="*/ 1314450 w 1328823"/>
              <a:gd name="connsiteY59" fmla="*/ 31385 h 1917335"/>
              <a:gd name="connsiteX60" fmla="*/ 1214438 w 1328823"/>
              <a:gd name="connsiteY60" fmla="*/ 31385 h 1917335"/>
              <a:gd name="connsiteX61" fmla="*/ 1171575 w 1328823"/>
              <a:gd name="connsiteY61" fmla="*/ 59960 h 1917335"/>
              <a:gd name="connsiteX62" fmla="*/ 1157288 w 1328823"/>
              <a:gd name="connsiteY62" fmla="*/ 102823 h 1917335"/>
              <a:gd name="connsiteX63" fmla="*/ 1085850 w 1328823"/>
              <a:gd name="connsiteY63" fmla="*/ 188548 h 1917335"/>
              <a:gd name="connsiteX64" fmla="*/ 1071563 w 1328823"/>
              <a:gd name="connsiteY64" fmla="*/ 231410 h 1917335"/>
              <a:gd name="connsiteX65" fmla="*/ 1042988 w 1328823"/>
              <a:gd name="connsiteY65" fmla="*/ 274273 h 1917335"/>
              <a:gd name="connsiteX66" fmla="*/ 1028700 w 1328823"/>
              <a:gd name="connsiteY66" fmla="*/ 331423 h 1917335"/>
              <a:gd name="connsiteX67" fmla="*/ 1000125 w 1328823"/>
              <a:gd name="connsiteY67" fmla="*/ 417148 h 1917335"/>
              <a:gd name="connsiteX68" fmla="*/ 985838 w 1328823"/>
              <a:gd name="connsiteY68" fmla="*/ 460010 h 1917335"/>
              <a:gd name="connsiteX69" fmla="*/ 971550 w 1328823"/>
              <a:gd name="connsiteY69" fmla="*/ 531448 h 1917335"/>
              <a:gd name="connsiteX70" fmla="*/ 942975 w 1328823"/>
              <a:gd name="connsiteY70" fmla="*/ 617173 h 1917335"/>
              <a:gd name="connsiteX71" fmla="*/ 900113 w 1328823"/>
              <a:gd name="connsiteY71" fmla="*/ 631460 h 1917335"/>
              <a:gd name="connsiteX72" fmla="*/ 814388 w 1328823"/>
              <a:gd name="connsiteY72" fmla="*/ 674323 h 1917335"/>
              <a:gd name="connsiteX73" fmla="*/ 742950 w 1328823"/>
              <a:gd name="connsiteY73" fmla="*/ 545735 h 1917335"/>
              <a:gd name="connsiteX74" fmla="*/ 700088 w 1328823"/>
              <a:gd name="connsiteY74" fmla="*/ 288560 h 1917335"/>
              <a:gd name="connsiteX75" fmla="*/ 685800 w 1328823"/>
              <a:gd name="connsiteY75" fmla="*/ 217123 h 1917335"/>
              <a:gd name="connsiteX76" fmla="*/ 657225 w 1328823"/>
              <a:gd name="connsiteY76" fmla="*/ 174260 h 1917335"/>
              <a:gd name="connsiteX77" fmla="*/ 585788 w 1328823"/>
              <a:gd name="connsiteY77" fmla="*/ 188548 h 1917335"/>
              <a:gd name="connsiteX78" fmla="*/ 571500 w 1328823"/>
              <a:gd name="connsiteY78" fmla="*/ 231410 h 1917335"/>
              <a:gd name="connsiteX79" fmla="*/ 585788 w 1328823"/>
              <a:gd name="connsiteY79" fmla="*/ 402860 h 1917335"/>
              <a:gd name="connsiteX80" fmla="*/ 571500 w 1328823"/>
              <a:gd name="connsiteY80" fmla="*/ 531448 h 1917335"/>
              <a:gd name="connsiteX81" fmla="*/ 528638 w 1328823"/>
              <a:gd name="connsiteY81" fmla="*/ 545735 h 1917335"/>
              <a:gd name="connsiteX82" fmla="*/ 428625 w 1328823"/>
              <a:gd name="connsiteY82" fmla="*/ 517160 h 1917335"/>
              <a:gd name="connsiteX83" fmla="*/ 342900 w 1328823"/>
              <a:gd name="connsiteY83" fmla="*/ 388573 h 1917335"/>
              <a:gd name="connsiteX84" fmla="*/ 314325 w 1328823"/>
              <a:gd name="connsiteY84" fmla="*/ 345710 h 1917335"/>
              <a:gd name="connsiteX85" fmla="*/ 228600 w 1328823"/>
              <a:gd name="connsiteY85" fmla="*/ 317135 h 1917335"/>
              <a:gd name="connsiteX86" fmla="*/ 128588 w 1328823"/>
              <a:gd name="connsiteY86" fmla="*/ 388573 h 1917335"/>
              <a:gd name="connsiteX87" fmla="*/ 171450 w 1328823"/>
              <a:gd name="connsiteY87" fmla="*/ 517160 h 191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28823" h="1917335">
                <a:moveTo>
                  <a:pt x="171450" y="517160"/>
                </a:moveTo>
                <a:cubicBezTo>
                  <a:pt x="185737" y="543354"/>
                  <a:pt x="200025" y="536210"/>
                  <a:pt x="214313" y="545735"/>
                </a:cubicBezTo>
                <a:cubicBezTo>
                  <a:pt x="316419" y="698895"/>
                  <a:pt x="157412" y="466454"/>
                  <a:pt x="285750" y="631460"/>
                </a:cubicBezTo>
                <a:cubicBezTo>
                  <a:pt x="365993" y="734629"/>
                  <a:pt x="303856" y="704170"/>
                  <a:pt x="385763" y="731473"/>
                </a:cubicBezTo>
                <a:cubicBezTo>
                  <a:pt x="397037" y="765295"/>
                  <a:pt x="414338" y="811293"/>
                  <a:pt x="414338" y="845773"/>
                </a:cubicBezTo>
                <a:cubicBezTo>
                  <a:pt x="414338" y="903121"/>
                  <a:pt x="407629" y="960378"/>
                  <a:pt x="400050" y="1017223"/>
                </a:cubicBezTo>
                <a:cubicBezTo>
                  <a:pt x="398060" y="1032151"/>
                  <a:pt x="389149" y="1045411"/>
                  <a:pt x="385763" y="1060085"/>
                </a:cubicBezTo>
                <a:cubicBezTo>
                  <a:pt x="374842" y="1107409"/>
                  <a:pt x="372547" y="1156884"/>
                  <a:pt x="357188" y="1202960"/>
                </a:cubicBezTo>
                <a:cubicBezTo>
                  <a:pt x="322928" y="1305737"/>
                  <a:pt x="364496" y="1177383"/>
                  <a:pt x="328613" y="1302973"/>
                </a:cubicBezTo>
                <a:cubicBezTo>
                  <a:pt x="324476" y="1317454"/>
                  <a:pt x="318462" y="1331354"/>
                  <a:pt x="314325" y="1345835"/>
                </a:cubicBezTo>
                <a:cubicBezTo>
                  <a:pt x="308930" y="1364716"/>
                  <a:pt x="305432" y="1384104"/>
                  <a:pt x="300038" y="1402985"/>
                </a:cubicBezTo>
                <a:cubicBezTo>
                  <a:pt x="295901" y="1417466"/>
                  <a:pt x="289887" y="1431367"/>
                  <a:pt x="285750" y="1445848"/>
                </a:cubicBezTo>
                <a:cubicBezTo>
                  <a:pt x="285601" y="1446370"/>
                  <a:pt x="264028" y="1539007"/>
                  <a:pt x="257175" y="1545860"/>
                </a:cubicBezTo>
                <a:cubicBezTo>
                  <a:pt x="246526" y="1556509"/>
                  <a:pt x="228600" y="1555385"/>
                  <a:pt x="214313" y="1560148"/>
                </a:cubicBezTo>
                <a:cubicBezTo>
                  <a:pt x="179996" y="1551568"/>
                  <a:pt x="138967" y="1548118"/>
                  <a:pt x="114300" y="1517285"/>
                </a:cubicBezTo>
                <a:cubicBezTo>
                  <a:pt x="104892" y="1505525"/>
                  <a:pt x="104775" y="1488710"/>
                  <a:pt x="100013" y="1474423"/>
                </a:cubicBezTo>
                <a:cubicBezTo>
                  <a:pt x="80963" y="1479185"/>
                  <a:pt x="59201" y="1477818"/>
                  <a:pt x="42863" y="1488710"/>
                </a:cubicBezTo>
                <a:cubicBezTo>
                  <a:pt x="19124" y="1504536"/>
                  <a:pt x="8150" y="1549986"/>
                  <a:pt x="0" y="1574435"/>
                </a:cubicBezTo>
                <a:cubicBezTo>
                  <a:pt x="4763" y="1622060"/>
                  <a:pt x="7010" y="1670004"/>
                  <a:pt x="14288" y="1717310"/>
                </a:cubicBezTo>
                <a:cubicBezTo>
                  <a:pt x="16578" y="1732195"/>
                  <a:pt x="16320" y="1751419"/>
                  <a:pt x="28575" y="1760173"/>
                </a:cubicBezTo>
                <a:cubicBezTo>
                  <a:pt x="53085" y="1777680"/>
                  <a:pt x="85725" y="1779223"/>
                  <a:pt x="114300" y="1788748"/>
                </a:cubicBezTo>
                <a:lnTo>
                  <a:pt x="157163" y="1803035"/>
                </a:lnTo>
                <a:cubicBezTo>
                  <a:pt x="185738" y="1793510"/>
                  <a:pt x="226180" y="1799522"/>
                  <a:pt x="242888" y="1774460"/>
                </a:cubicBezTo>
                <a:lnTo>
                  <a:pt x="300038" y="1688735"/>
                </a:lnTo>
                <a:cubicBezTo>
                  <a:pt x="309563" y="1660160"/>
                  <a:pt x="321308" y="1632231"/>
                  <a:pt x="328613" y="1603010"/>
                </a:cubicBezTo>
                <a:cubicBezTo>
                  <a:pt x="350204" y="1516643"/>
                  <a:pt x="336692" y="1564482"/>
                  <a:pt x="371475" y="1460135"/>
                </a:cubicBezTo>
                <a:lnTo>
                  <a:pt x="385763" y="1417273"/>
                </a:lnTo>
                <a:cubicBezTo>
                  <a:pt x="390526" y="1402985"/>
                  <a:pt x="393315" y="1387880"/>
                  <a:pt x="400050" y="1374410"/>
                </a:cubicBezTo>
                <a:cubicBezTo>
                  <a:pt x="443983" y="1286544"/>
                  <a:pt x="416811" y="1334980"/>
                  <a:pt x="485775" y="1231535"/>
                </a:cubicBezTo>
                <a:lnTo>
                  <a:pt x="514350" y="1188673"/>
                </a:lnTo>
                <a:cubicBezTo>
                  <a:pt x="523875" y="1174385"/>
                  <a:pt x="526635" y="1151240"/>
                  <a:pt x="542925" y="1145810"/>
                </a:cubicBezTo>
                <a:lnTo>
                  <a:pt x="585788" y="1131523"/>
                </a:lnTo>
                <a:cubicBezTo>
                  <a:pt x="600075" y="1136285"/>
                  <a:pt x="618001" y="1135161"/>
                  <a:pt x="628650" y="1145810"/>
                </a:cubicBezTo>
                <a:cubicBezTo>
                  <a:pt x="659131" y="1176291"/>
                  <a:pt x="663258" y="1237248"/>
                  <a:pt x="671513" y="1274398"/>
                </a:cubicBezTo>
                <a:cubicBezTo>
                  <a:pt x="675773" y="1293567"/>
                  <a:pt x="681686" y="1312348"/>
                  <a:pt x="685800" y="1331548"/>
                </a:cubicBezTo>
                <a:cubicBezTo>
                  <a:pt x="695976" y="1379038"/>
                  <a:pt x="709011" y="1426152"/>
                  <a:pt x="714375" y="1474423"/>
                </a:cubicBezTo>
                <a:cubicBezTo>
                  <a:pt x="726074" y="1579712"/>
                  <a:pt x="725461" y="1595461"/>
                  <a:pt x="742950" y="1688735"/>
                </a:cubicBezTo>
                <a:cubicBezTo>
                  <a:pt x="751900" y="1736471"/>
                  <a:pt x="756166" y="1785534"/>
                  <a:pt x="771525" y="1831610"/>
                </a:cubicBezTo>
                <a:cubicBezTo>
                  <a:pt x="776288" y="1845898"/>
                  <a:pt x="779078" y="1861002"/>
                  <a:pt x="785813" y="1874473"/>
                </a:cubicBezTo>
                <a:cubicBezTo>
                  <a:pt x="793492" y="1889831"/>
                  <a:pt x="804863" y="1903048"/>
                  <a:pt x="814388" y="1917335"/>
                </a:cubicBezTo>
                <a:cubicBezTo>
                  <a:pt x="842963" y="1912573"/>
                  <a:pt x="874202" y="1916003"/>
                  <a:pt x="900113" y="1903048"/>
                </a:cubicBezTo>
                <a:cubicBezTo>
                  <a:pt x="936640" y="1884784"/>
                  <a:pt x="939559" y="1794959"/>
                  <a:pt x="942975" y="1774460"/>
                </a:cubicBezTo>
                <a:cubicBezTo>
                  <a:pt x="935947" y="1619846"/>
                  <a:pt x="947322" y="1520386"/>
                  <a:pt x="914400" y="1388698"/>
                </a:cubicBezTo>
                <a:cubicBezTo>
                  <a:pt x="910747" y="1374087"/>
                  <a:pt x="904875" y="1360123"/>
                  <a:pt x="900113" y="1345835"/>
                </a:cubicBezTo>
                <a:cubicBezTo>
                  <a:pt x="895350" y="1293448"/>
                  <a:pt x="893264" y="1240748"/>
                  <a:pt x="885825" y="1188673"/>
                </a:cubicBezTo>
                <a:cubicBezTo>
                  <a:pt x="883695" y="1173764"/>
                  <a:pt x="871538" y="1160870"/>
                  <a:pt x="871538" y="1145810"/>
                </a:cubicBezTo>
                <a:cubicBezTo>
                  <a:pt x="871538" y="1119480"/>
                  <a:pt x="882518" y="1038126"/>
                  <a:pt x="900113" y="1002935"/>
                </a:cubicBezTo>
                <a:cubicBezTo>
                  <a:pt x="907792" y="987577"/>
                  <a:pt x="919163" y="974360"/>
                  <a:pt x="928688" y="960073"/>
                </a:cubicBezTo>
                <a:cubicBezTo>
                  <a:pt x="933450" y="941023"/>
                  <a:pt x="936080" y="921309"/>
                  <a:pt x="942975" y="902923"/>
                </a:cubicBezTo>
                <a:cubicBezTo>
                  <a:pt x="954647" y="871797"/>
                  <a:pt x="998824" y="797719"/>
                  <a:pt x="1014413" y="774335"/>
                </a:cubicBezTo>
                <a:cubicBezTo>
                  <a:pt x="1027622" y="754522"/>
                  <a:pt x="1044655" y="737378"/>
                  <a:pt x="1057275" y="717185"/>
                </a:cubicBezTo>
                <a:cubicBezTo>
                  <a:pt x="1068563" y="699124"/>
                  <a:pt x="1075283" y="678527"/>
                  <a:pt x="1085850" y="660035"/>
                </a:cubicBezTo>
                <a:cubicBezTo>
                  <a:pt x="1115998" y="607275"/>
                  <a:pt x="1119448" y="622827"/>
                  <a:pt x="1143000" y="560023"/>
                </a:cubicBezTo>
                <a:cubicBezTo>
                  <a:pt x="1188135" y="439663"/>
                  <a:pt x="1115102" y="567220"/>
                  <a:pt x="1200150" y="445723"/>
                </a:cubicBezTo>
                <a:cubicBezTo>
                  <a:pt x="1219844" y="417588"/>
                  <a:pt x="1257300" y="359998"/>
                  <a:pt x="1257300" y="359998"/>
                </a:cubicBezTo>
                <a:cubicBezTo>
                  <a:pt x="1262063" y="340948"/>
                  <a:pt x="1263853" y="320897"/>
                  <a:pt x="1271588" y="302848"/>
                </a:cubicBezTo>
                <a:cubicBezTo>
                  <a:pt x="1278352" y="287065"/>
                  <a:pt x="1294733" y="276275"/>
                  <a:pt x="1300163" y="259985"/>
                </a:cubicBezTo>
                <a:cubicBezTo>
                  <a:pt x="1309324" y="232502"/>
                  <a:pt x="1308769" y="202667"/>
                  <a:pt x="1314450" y="174260"/>
                </a:cubicBezTo>
                <a:cubicBezTo>
                  <a:pt x="1318301" y="155005"/>
                  <a:pt x="1323975" y="136160"/>
                  <a:pt x="1328738" y="117110"/>
                </a:cubicBezTo>
                <a:cubicBezTo>
                  <a:pt x="1323975" y="88535"/>
                  <a:pt x="1328823" y="56537"/>
                  <a:pt x="1314450" y="31385"/>
                </a:cubicBezTo>
                <a:cubicBezTo>
                  <a:pt x="1296516" y="0"/>
                  <a:pt x="1229407" y="27643"/>
                  <a:pt x="1214438" y="31385"/>
                </a:cubicBezTo>
                <a:cubicBezTo>
                  <a:pt x="1200150" y="40910"/>
                  <a:pt x="1182302" y="46551"/>
                  <a:pt x="1171575" y="59960"/>
                </a:cubicBezTo>
                <a:cubicBezTo>
                  <a:pt x="1162167" y="71720"/>
                  <a:pt x="1164023" y="89352"/>
                  <a:pt x="1157288" y="102823"/>
                </a:cubicBezTo>
                <a:cubicBezTo>
                  <a:pt x="1137398" y="142604"/>
                  <a:pt x="1117447" y="156951"/>
                  <a:pt x="1085850" y="188548"/>
                </a:cubicBezTo>
                <a:cubicBezTo>
                  <a:pt x="1081088" y="202835"/>
                  <a:pt x="1078298" y="217940"/>
                  <a:pt x="1071563" y="231410"/>
                </a:cubicBezTo>
                <a:cubicBezTo>
                  <a:pt x="1063884" y="246769"/>
                  <a:pt x="1049752" y="258490"/>
                  <a:pt x="1042988" y="274273"/>
                </a:cubicBezTo>
                <a:cubicBezTo>
                  <a:pt x="1035253" y="292322"/>
                  <a:pt x="1034343" y="312615"/>
                  <a:pt x="1028700" y="331423"/>
                </a:cubicBezTo>
                <a:cubicBezTo>
                  <a:pt x="1020045" y="360273"/>
                  <a:pt x="1009650" y="388573"/>
                  <a:pt x="1000125" y="417148"/>
                </a:cubicBezTo>
                <a:cubicBezTo>
                  <a:pt x="995363" y="431435"/>
                  <a:pt x="988792" y="445242"/>
                  <a:pt x="985838" y="460010"/>
                </a:cubicBezTo>
                <a:cubicBezTo>
                  <a:pt x="981075" y="483823"/>
                  <a:pt x="977940" y="508019"/>
                  <a:pt x="971550" y="531448"/>
                </a:cubicBezTo>
                <a:cubicBezTo>
                  <a:pt x="963625" y="560507"/>
                  <a:pt x="971550" y="607648"/>
                  <a:pt x="942975" y="617173"/>
                </a:cubicBezTo>
                <a:lnTo>
                  <a:pt x="900113" y="631460"/>
                </a:lnTo>
                <a:cubicBezTo>
                  <a:pt x="895885" y="634278"/>
                  <a:pt x="828665" y="684521"/>
                  <a:pt x="814388" y="674323"/>
                </a:cubicBezTo>
                <a:cubicBezTo>
                  <a:pt x="771402" y="643619"/>
                  <a:pt x="758224" y="591555"/>
                  <a:pt x="742950" y="545735"/>
                </a:cubicBezTo>
                <a:cubicBezTo>
                  <a:pt x="690598" y="179274"/>
                  <a:pt x="736832" y="453908"/>
                  <a:pt x="700088" y="288560"/>
                </a:cubicBezTo>
                <a:cubicBezTo>
                  <a:pt x="694820" y="264854"/>
                  <a:pt x="694327" y="239861"/>
                  <a:pt x="685800" y="217123"/>
                </a:cubicBezTo>
                <a:cubicBezTo>
                  <a:pt x="679771" y="201045"/>
                  <a:pt x="666750" y="188548"/>
                  <a:pt x="657225" y="174260"/>
                </a:cubicBezTo>
                <a:cubicBezTo>
                  <a:pt x="633413" y="179023"/>
                  <a:pt x="605993" y="175078"/>
                  <a:pt x="585788" y="188548"/>
                </a:cubicBezTo>
                <a:cubicBezTo>
                  <a:pt x="573257" y="196902"/>
                  <a:pt x="571500" y="216350"/>
                  <a:pt x="571500" y="231410"/>
                </a:cubicBezTo>
                <a:cubicBezTo>
                  <a:pt x="571500" y="288758"/>
                  <a:pt x="581025" y="345710"/>
                  <a:pt x="585788" y="402860"/>
                </a:cubicBezTo>
                <a:cubicBezTo>
                  <a:pt x="581025" y="445723"/>
                  <a:pt x="587517" y="491406"/>
                  <a:pt x="571500" y="531448"/>
                </a:cubicBezTo>
                <a:cubicBezTo>
                  <a:pt x="565907" y="545431"/>
                  <a:pt x="543698" y="545735"/>
                  <a:pt x="528638" y="545735"/>
                </a:cubicBezTo>
                <a:cubicBezTo>
                  <a:pt x="510695" y="545735"/>
                  <a:pt x="448840" y="523898"/>
                  <a:pt x="428625" y="517160"/>
                </a:cubicBezTo>
                <a:lnTo>
                  <a:pt x="342900" y="388573"/>
                </a:lnTo>
                <a:cubicBezTo>
                  <a:pt x="333375" y="374285"/>
                  <a:pt x="330615" y="351140"/>
                  <a:pt x="314325" y="345710"/>
                </a:cubicBezTo>
                <a:lnTo>
                  <a:pt x="228600" y="317135"/>
                </a:lnTo>
                <a:cubicBezTo>
                  <a:pt x="164304" y="338567"/>
                  <a:pt x="134541" y="323088"/>
                  <a:pt x="128588" y="388573"/>
                </a:cubicBezTo>
                <a:cubicBezTo>
                  <a:pt x="125139" y="426517"/>
                  <a:pt x="157163" y="490966"/>
                  <a:pt x="171450" y="517160"/>
                </a:cubicBezTo>
                <a:close/>
              </a:path>
            </a:pathLst>
          </a:cu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804248" y="32849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DCS</a:t>
            </a:r>
            <a:endParaRPr lang="es-MX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547664" y="1124744"/>
            <a:ext cx="2088232" cy="830997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Respuesta inmune innata</a:t>
            </a:r>
            <a:endParaRPr lang="es-MX" sz="2400" b="1" dirty="0"/>
          </a:p>
        </p:txBody>
      </p:sp>
      <p:sp>
        <p:nvSpPr>
          <p:cNvPr id="27" name="26 Flecha derecha"/>
          <p:cNvSpPr/>
          <p:nvPr/>
        </p:nvSpPr>
        <p:spPr>
          <a:xfrm rot="5400000">
            <a:off x="2159732" y="2456892"/>
            <a:ext cx="864096" cy="50405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28 Flecha derecha"/>
          <p:cNvSpPr/>
          <p:nvPr/>
        </p:nvSpPr>
        <p:spPr>
          <a:xfrm rot="5400000">
            <a:off x="5688124" y="4833156"/>
            <a:ext cx="864096" cy="50405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860032" y="5733256"/>
            <a:ext cx="2448272" cy="830997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Respuesta inmune adquirida</a:t>
            </a:r>
            <a:endParaRPr lang="es-MX" sz="2400" b="1" dirty="0"/>
          </a:p>
        </p:txBody>
      </p:sp>
      <p:sp>
        <p:nvSpPr>
          <p:cNvPr id="19" name="18 Terminador"/>
          <p:cNvSpPr/>
          <p:nvPr/>
        </p:nvSpPr>
        <p:spPr>
          <a:xfrm>
            <a:off x="0" y="5849888"/>
            <a:ext cx="936104" cy="432048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20" name="19 Terminador"/>
          <p:cNvSpPr/>
          <p:nvPr/>
        </p:nvSpPr>
        <p:spPr>
          <a:xfrm>
            <a:off x="504056" y="6425952"/>
            <a:ext cx="936104" cy="432048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21" name="20 Terminador"/>
          <p:cNvSpPr/>
          <p:nvPr/>
        </p:nvSpPr>
        <p:spPr>
          <a:xfrm>
            <a:off x="1187624" y="5877272"/>
            <a:ext cx="936104" cy="432048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 smtClean="0"/>
          </a:p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03 -0.00231 -0.00903 -0.00602 -0.01406 -0.00833 C -0.01771 -0.00764 -0.02153 -0.00787 -0.025 -0.00625 C -0.03316 -0.00255 -0.03889 0.00486 -0.04687 0.00833 C -0.05538 0.01968 -0.06389 0.02778 -0.07031 0.04167 C -0.07361 0.04861 -0.07448 0.0544 -0.07656 0.0625 C -0.07708 0.06458 -0.07812 0.06875 -0.07812 0.06875 C -0.07535 0.10509 -0.08212 0.11528 -0.05937 0.12292 C -0.04514 0.11736 -0.04062 0.1169 -0.03594 0.09792 C -0.03646 0.09375 -0.03576 0.08889 -0.0375 0.08542 C -0.03872 0.08287 -0.04167 0.08287 -0.04375 0.08125 C -0.04635 0.0794 -0.04896 0.07708 -0.05156 0.075 C -0.05885 0.07569 -0.06615 0.07546 -0.07344 0.07708 C -0.0809 0.0787 -0.0849 0.08981 -0.0875 0.09792 C -0.09323 0.11574 -0.09531 0.13009 -0.09687 0.15 C -0.09635 0.16181 -0.09618 0.17361 -0.09531 0.18542 C -0.09444 0.19606 -0.0908 0.2081 -0.08906 0.21875 C -0.08802 0.225 -0.08733 0.22986 -0.08437 0.23542 C -0.08316 0.23773 -0.07969 0.24167 -0.07969 0.24167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03 -0.00231 -0.00903 -0.00602 -0.01406 -0.00833 C -0.01771 -0.00764 -0.02153 -0.00787 -0.025 -0.00625 C -0.03316 -0.00255 -0.03889 0.00486 -0.04687 0.00833 C -0.05538 0.01968 -0.06389 0.02778 -0.07031 0.04167 C -0.07361 0.04861 -0.07448 0.0544 -0.07656 0.0625 C -0.07708 0.06458 -0.07812 0.06875 -0.07812 0.06875 C -0.07535 0.10509 -0.08212 0.11528 -0.05937 0.12292 C -0.04514 0.11736 -0.04062 0.1169 -0.03594 0.09792 C -0.03646 0.09375 -0.03576 0.08889 -0.0375 0.08542 C -0.03872 0.08287 -0.04167 0.08287 -0.04375 0.08125 C -0.04635 0.0794 -0.04896 0.07708 -0.05156 0.075 C -0.05885 0.07569 -0.06615 0.07546 -0.07344 0.07708 C -0.0809 0.0787 -0.0849 0.08981 -0.0875 0.09792 C -0.09323 0.11574 -0.09531 0.13009 -0.09687 0.15 C -0.09635 0.16181 -0.09618 0.17361 -0.09531 0.18542 C -0.09444 0.19606 -0.0908 0.2081 -0.08906 0.21875 C -0.08802 0.225 -0.08733 0.22986 -0.08437 0.23542 C -0.08316 0.23773 -0.07969 0.24167 -0.07969 0.24167 " pathEditMode="relative" ptsTypes="ffffffffffffffffff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7 0.03172 -0.00382 0.06922 -0.01875 0.09584 C -0.02119 0.10857 -0.02778 0.11621 -0.03282 0.12709 C -0.03785 0.13773 -0.04271 0.1463 -0.05157 0.15209 C -0.05712 0.15579 -0.0632 0.15672 -0.06875 0.16042 C -0.07292 0.15973 -0.07778 0.16158 -0.08125 0.15834 C -0.08403 0.15579 -0.08438 0.14584 -0.08438 0.14584 C -0.08386 0.14098 -0.08525 0.13496 -0.08282 0.13125 C -0.07778 0.12315 -0.0724 0.14375 -0.07188 0.14584 C -0.07379 0.16783 -0.07657 0.18125 -0.0875 0.19792 C -0.09167 0.20417 -0.09862 0.20857 -0.10313 0.21459 C -0.11129 0.22547 -0.11841 0.23912 -0.12657 0.25 C -0.13021 0.25486 -0.15278 0.27547 -0.15469 0.27709 C -0.16077 0.28218 -0.16737 0.28658 -0.17344 0.29167 C -0.17969 0.29676 -0.18091 0.30324 -0.1875 0.30625 C -0.19827 0.32061 -0.2132 0.32593 -0.22813 0.32917 C -0.25539 0.32662 -0.27969 0.32084 -0.30782 0.32084 " pathEditMode="relative" ptsTypes="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7 0.03172 -0.00382 0.06922 -0.01875 0.09584 C -0.02119 0.10857 -0.02778 0.11621 -0.03282 0.12709 C -0.03785 0.13773 -0.04271 0.1463 -0.05157 0.15209 C -0.05712 0.15579 -0.0632 0.15672 -0.06875 0.16042 C -0.07292 0.15973 -0.07778 0.16158 -0.08125 0.15834 C -0.08403 0.15579 -0.08438 0.14584 -0.08438 0.14584 C -0.08386 0.14098 -0.08525 0.13496 -0.08282 0.13125 C -0.07778 0.12315 -0.0724 0.14375 -0.07188 0.14584 C -0.07379 0.16783 -0.07657 0.18125 -0.0875 0.19792 C -0.09167 0.20417 -0.09862 0.20857 -0.10313 0.21459 C -0.11129 0.22547 -0.11841 0.23912 -0.12657 0.25 C -0.13021 0.25486 -0.15278 0.27547 -0.15469 0.27709 C -0.16077 0.28218 -0.16737 0.28658 -0.17344 0.29167 C -0.17969 0.29676 -0.18091 0.30324 -0.1875 0.30625 C -0.19827 0.32061 -0.2132 0.32593 -0.22813 0.32917 C -0.25539 0.32662 -0.27969 0.32084 -0.30782 0.32084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7 0.03172 -0.00382 0.06922 -0.01875 0.09584 C -0.02119 0.10857 -0.02778 0.11621 -0.03282 0.12709 C -0.03785 0.13773 -0.04271 0.1463 -0.05157 0.15209 C -0.05712 0.15579 -0.0632 0.15672 -0.06875 0.16042 C -0.07292 0.15973 -0.07778 0.16158 -0.08125 0.15834 C -0.08403 0.15579 -0.08438 0.14584 -0.08438 0.14584 C -0.08386 0.14098 -0.08525 0.13496 -0.08282 0.13125 C -0.07778 0.12315 -0.0724 0.14375 -0.07188 0.14584 C -0.07379 0.16783 -0.07657 0.18125 -0.0875 0.19792 C -0.09167 0.20417 -0.09862 0.20857 -0.10313 0.21459 C -0.11129 0.22547 -0.11841 0.23912 -0.12657 0.25 C -0.13021 0.25486 -0.15278 0.27547 -0.15469 0.27709 C -0.16077 0.28218 -0.16737 0.28658 -0.17344 0.29167 C -0.17969 0.29676 -0.18091 0.30324 -0.1875 0.30625 C -0.19827 0.32061 -0.2132 0.32593 -0.22813 0.32917 C -0.25539 0.32662 -0.27969 0.32084 -0.30782 0.32084 " pathEditMode="relative" ptsTypes="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0.01713 -0.01128 0.03079 -0.01875 0.04583 C -0.02066 0.04977 -0.02118 0.05463 -0.02344 0.05833 C -0.02708 0.06435 -0.03247 0.06875 -0.03594 0.075 C -0.04097 0.0838 -0.04549 0.09282 -0.05 0.10208 C -0.05295 0.10787 -0.06163 0.11343 -0.06562 0.11875 C -0.06615 0.12083 -0.06597 0.12361 -0.06719 0.125 C -0.07083 0.1287 -0.07969 0.13333 -0.07969 0.13333 C -0.08576 0.14954 -0.09826 0.1581 -0.10781 0.17083 C -0.1151 0.18056 -0.12187 0.19329 -0.12812 0.20417 C -0.13976 0.22407 -0.13073 0.21181 -0.13594 0.21875 " pathEditMode="relative" ptsTypes="ffffffffff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0.01713 -0.01128 0.03079 -0.01875 0.04583 C -0.02066 0.04977 -0.02118 0.05463 -0.02344 0.05833 C -0.02708 0.06435 -0.03247 0.06875 -0.03594 0.075 C -0.04097 0.0838 -0.04549 0.09282 -0.05 0.10208 C -0.05295 0.10787 -0.06163 0.11343 -0.06562 0.11875 C -0.06615 0.12083 -0.06597 0.12361 -0.06719 0.125 C -0.07083 0.1287 -0.07969 0.13333 -0.07969 0.13333 C -0.08576 0.14954 -0.09826 0.1581 -0.10781 0.17083 C -0.1151 0.18056 -0.12187 0.19329 -0.12812 0.20417 C -0.13976 0.22407 -0.13073 0.21181 -0.13594 0.21875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0.01713 -0.01128 0.03079 -0.01875 0.04583 C -0.02066 0.04977 -0.02118 0.05463 -0.02344 0.05833 C -0.02708 0.06435 -0.03247 0.06875 -0.03594 0.075 C -0.04097 0.0838 -0.04549 0.09282 -0.05 0.10208 C -0.05295 0.10787 -0.06163 0.11343 -0.06562 0.11875 C -0.06615 0.12083 -0.06597 0.12361 -0.06719 0.125 C -0.07083 0.1287 -0.07969 0.13333 -0.07969 0.13333 C -0.08576 0.14954 -0.09826 0.1581 -0.10781 0.17083 C -0.1151 0.18056 -0.12187 0.19329 -0.12812 0.20417 C -0.13976 0.22407 -0.13073 0.21181 -0.13594 0.21875 " pathEditMode="relative" ptsTypes="ffffffffff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0"/>
            <a:ext cx="8352928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Defensa inmune contra la TB</a:t>
            </a:r>
          </a:p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 flipV="1">
            <a:off x="467544" y="1268760"/>
            <a:ext cx="144016" cy="216024"/>
          </a:xfrm>
          <a:prstGeom prst="line">
            <a:avLst/>
          </a:prstGeom>
          <a:ln w="57150">
            <a:solidFill>
              <a:srgbClr val="1879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323528" y="1196752"/>
            <a:ext cx="288032" cy="144016"/>
          </a:xfrm>
          <a:prstGeom prst="line">
            <a:avLst/>
          </a:prstGeom>
          <a:ln w="38100">
            <a:solidFill>
              <a:srgbClr val="1879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251520" y="1412776"/>
            <a:ext cx="1800200" cy="12961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"/>
          <p:cNvCxnSpPr>
            <a:stCxn id="12" idx="0"/>
          </p:cNvCxnSpPr>
          <p:nvPr/>
        </p:nvCxnSpPr>
        <p:spPr>
          <a:xfrm flipV="1">
            <a:off x="1151620" y="1124744"/>
            <a:ext cx="36004" cy="288032"/>
          </a:xfrm>
          <a:prstGeom prst="line">
            <a:avLst/>
          </a:prstGeom>
          <a:ln w="57150">
            <a:solidFill>
              <a:srgbClr val="1879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 rot="20500976">
            <a:off x="886384" y="1833024"/>
            <a:ext cx="925800" cy="5234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Terminador"/>
          <p:cNvSpPr/>
          <p:nvPr/>
        </p:nvSpPr>
        <p:spPr>
          <a:xfrm rot="20440490">
            <a:off x="2445907" y="1412514"/>
            <a:ext cx="482730" cy="288557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Terminador"/>
          <p:cNvSpPr/>
          <p:nvPr/>
        </p:nvSpPr>
        <p:spPr>
          <a:xfrm rot="20440490">
            <a:off x="270402" y="1046929"/>
            <a:ext cx="432048" cy="187676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CuadroTexto"/>
          <p:cNvSpPr txBox="1"/>
          <p:nvPr/>
        </p:nvSpPr>
        <p:spPr>
          <a:xfrm>
            <a:off x="0" y="1340768"/>
            <a:ext cx="8995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CR1</a:t>
            </a:r>
            <a:endParaRPr lang="es-MX" b="1" dirty="0">
              <a:solidFill>
                <a:schemeClr val="accent1"/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1043608" y="1124744"/>
            <a:ext cx="288032" cy="0"/>
          </a:xfrm>
          <a:prstGeom prst="line">
            <a:avLst/>
          </a:prstGeom>
          <a:ln w="38100">
            <a:solidFill>
              <a:srgbClr val="1879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Elipse"/>
          <p:cNvSpPr/>
          <p:nvPr/>
        </p:nvSpPr>
        <p:spPr>
          <a:xfrm>
            <a:off x="1403648" y="2276872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Elipse"/>
          <p:cNvSpPr/>
          <p:nvPr/>
        </p:nvSpPr>
        <p:spPr>
          <a:xfrm>
            <a:off x="1619672" y="1772816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Elipse"/>
          <p:cNvSpPr/>
          <p:nvPr/>
        </p:nvSpPr>
        <p:spPr>
          <a:xfrm>
            <a:off x="1187624" y="1772816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Elipse"/>
          <p:cNvSpPr/>
          <p:nvPr/>
        </p:nvSpPr>
        <p:spPr>
          <a:xfrm>
            <a:off x="899592" y="2204864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CuadroTexto"/>
          <p:cNvSpPr txBox="1"/>
          <p:nvPr/>
        </p:nvSpPr>
        <p:spPr>
          <a:xfrm>
            <a:off x="611560" y="105273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CR2</a:t>
            </a:r>
          </a:p>
        </p:txBody>
      </p:sp>
      <p:cxnSp>
        <p:nvCxnSpPr>
          <p:cNvPr id="36" name="35 Conector recto"/>
          <p:cNvCxnSpPr/>
          <p:nvPr/>
        </p:nvCxnSpPr>
        <p:spPr>
          <a:xfrm>
            <a:off x="1691680" y="1268760"/>
            <a:ext cx="288032" cy="144016"/>
          </a:xfrm>
          <a:prstGeom prst="line">
            <a:avLst/>
          </a:prstGeom>
          <a:ln w="38100">
            <a:solidFill>
              <a:srgbClr val="1879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1763688" y="1340768"/>
            <a:ext cx="72008" cy="216024"/>
          </a:xfrm>
          <a:prstGeom prst="line">
            <a:avLst/>
          </a:prstGeom>
          <a:ln w="57150">
            <a:solidFill>
              <a:srgbClr val="1879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1259632" y="112474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CR3</a:t>
            </a:r>
            <a:endParaRPr lang="es-MX" b="1" dirty="0">
              <a:solidFill>
                <a:schemeClr val="accent1"/>
              </a:solidFill>
            </a:endParaRPr>
          </a:p>
        </p:txBody>
      </p:sp>
      <p:sp>
        <p:nvSpPr>
          <p:cNvPr id="51" name="50 Forma libre"/>
          <p:cNvSpPr/>
          <p:nvPr/>
        </p:nvSpPr>
        <p:spPr>
          <a:xfrm>
            <a:off x="2267744" y="1988840"/>
            <a:ext cx="1789181" cy="1876930"/>
          </a:xfrm>
          <a:custGeom>
            <a:avLst/>
            <a:gdLst>
              <a:gd name="connsiteX0" fmla="*/ 557213 w 1789181"/>
              <a:gd name="connsiteY0" fmla="*/ 433892 h 1876930"/>
              <a:gd name="connsiteX1" fmla="*/ 442913 w 1789181"/>
              <a:gd name="connsiteY1" fmla="*/ 348167 h 1876930"/>
              <a:gd name="connsiteX2" fmla="*/ 400050 w 1789181"/>
              <a:gd name="connsiteY2" fmla="*/ 333880 h 1876930"/>
              <a:gd name="connsiteX3" fmla="*/ 300038 w 1789181"/>
              <a:gd name="connsiteY3" fmla="*/ 362455 h 1876930"/>
              <a:gd name="connsiteX4" fmla="*/ 271463 w 1789181"/>
              <a:gd name="connsiteY4" fmla="*/ 405317 h 1876930"/>
              <a:gd name="connsiteX5" fmla="*/ 228600 w 1789181"/>
              <a:gd name="connsiteY5" fmla="*/ 433892 h 1876930"/>
              <a:gd name="connsiteX6" fmla="*/ 200025 w 1789181"/>
              <a:gd name="connsiteY6" fmla="*/ 519617 h 1876930"/>
              <a:gd name="connsiteX7" fmla="*/ 185738 w 1789181"/>
              <a:gd name="connsiteY7" fmla="*/ 562480 h 1876930"/>
              <a:gd name="connsiteX8" fmla="*/ 200025 w 1789181"/>
              <a:gd name="connsiteY8" fmla="*/ 605342 h 1876930"/>
              <a:gd name="connsiteX9" fmla="*/ 228600 w 1789181"/>
              <a:gd name="connsiteY9" fmla="*/ 648205 h 1876930"/>
              <a:gd name="connsiteX10" fmla="*/ 314325 w 1789181"/>
              <a:gd name="connsiteY10" fmla="*/ 691067 h 1876930"/>
              <a:gd name="connsiteX11" fmla="*/ 300038 w 1789181"/>
              <a:gd name="connsiteY11" fmla="*/ 876805 h 1876930"/>
              <a:gd name="connsiteX12" fmla="*/ 200025 w 1789181"/>
              <a:gd name="connsiteY12" fmla="*/ 1005392 h 1876930"/>
              <a:gd name="connsiteX13" fmla="*/ 157163 w 1789181"/>
              <a:gd name="connsiteY13" fmla="*/ 1033967 h 1876930"/>
              <a:gd name="connsiteX14" fmla="*/ 71438 w 1789181"/>
              <a:gd name="connsiteY14" fmla="*/ 1148267 h 1876930"/>
              <a:gd name="connsiteX15" fmla="*/ 57150 w 1789181"/>
              <a:gd name="connsiteY15" fmla="*/ 1191130 h 1876930"/>
              <a:gd name="connsiteX16" fmla="*/ 28575 w 1789181"/>
              <a:gd name="connsiteY16" fmla="*/ 1233992 h 1876930"/>
              <a:gd name="connsiteX17" fmla="*/ 14288 w 1789181"/>
              <a:gd name="connsiteY17" fmla="*/ 1319717 h 1876930"/>
              <a:gd name="connsiteX18" fmla="*/ 0 w 1789181"/>
              <a:gd name="connsiteY18" fmla="*/ 1376867 h 1876930"/>
              <a:gd name="connsiteX19" fmla="*/ 14288 w 1789181"/>
              <a:gd name="connsiteY19" fmla="*/ 1748342 h 1876930"/>
              <a:gd name="connsiteX20" fmla="*/ 42863 w 1789181"/>
              <a:gd name="connsiteY20" fmla="*/ 1805492 h 1876930"/>
              <a:gd name="connsiteX21" fmla="*/ 85725 w 1789181"/>
              <a:gd name="connsiteY21" fmla="*/ 1819780 h 1876930"/>
              <a:gd name="connsiteX22" fmla="*/ 142875 w 1789181"/>
              <a:gd name="connsiteY22" fmla="*/ 1862642 h 1876930"/>
              <a:gd name="connsiteX23" fmla="*/ 200025 w 1789181"/>
              <a:gd name="connsiteY23" fmla="*/ 1876930 h 1876930"/>
              <a:gd name="connsiteX24" fmla="*/ 257175 w 1789181"/>
              <a:gd name="connsiteY24" fmla="*/ 1862642 h 1876930"/>
              <a:gd name="connsiteX25" fmla="*/ 357188 w 1789181"/>
              <a:gd name="connsiteY25" fmla="*/ 1805492 h 1876930"/>
              <a:gd name="connsiteX26" fmla="*/ 385763 w 1789181"/>
              <a:gd name="connsiteY26" fmla="*/ 1719767 h 1876930"/>
              <a:gd name="connsiteX27" fmla="*/ 428625 w 1789181"/>
              <a:gd name="connsiteY27" fmla="*/ 1576892 h 1876930"/>
              <a:gd name="connsiteX28" fmla="*/ 442913 w 1789181"/>
              <a:gd name="connsiteY28" fmla="*/ 1534030 h 1876930"/>
              <a:gd name="connsiteX29" fmla="*/ 485775 w 1789181"/>
              <a:gd name="connsiteY29" fmla="*/ 1505455 h 1876930"/>
              <a:gd name="connsiteX30" fmla="*/ 528638 w 1789181"/>
              <a:gd name="connsiteY30" fmla="*/ 1462592 h 1876930"/>
              <a:gd name="connsiteX31" fmla="*/ 571500 w 1789181"/>
              <a:gd name="connsiteY31" fmla="*/ 1448305 h 1876930"/>
              <a:gd name="connsiteX32" fmla="*/ 700088 w 1789181"/>
              <a:gd name="connsiteY32" fmla="*/ 1462592 h 1876930"/>
              <a:gd name="connsiteX33" fmla="*/ 785813 w 1789181"/>
              <a:gd name="connsiteY33" fmla="*/ 1519742 h 1876930"/>
              <a:gd name="connsiteX34" fmla="*/ 800100 w 1789181"/>
              <a:gd name="connsiteY34" fmla="*/ 1562605 h 1876930"/>
              <a:gd name="connsiteX35" fmla="*/ 814388 w 1789181"/>
              <a:gd name="connsiteY35" fmla="*/ 1619755 h 1876930"/>
              <a:gd name="connsiteX36" fmla="*/ 842963 w 1789181"/>
              <a:gd name="connsiteY36" fmla="*/ 1662617 h 1876930"/>
              <a:gd name="connsiteX37" fmla="*/ 985838 w 1789181"/>
              <a:gd name="connsiteY37" fmla="*/ 1719767 h 1876930"/>
              <a:gd name="connsiteX38" fmla="*/ 1028700 w 1789181"/>
              <a:gd name="connsiteY38" fmla="*/ 1734055 h 1876930"/>
              <a:gd name="connsiteX39" fmla="*/ 1085850 w 1789181"/>
              <a:gd name="connsiteY39" fmla="*/ 1719767 h 1876930"/>
              <a:gd name="connsiteX40" fmla="*/ 1114425 w 1789181"/>
              <a:gd name="connsiteY40" fmla="*/ 1676905 h 1876930"/>
              <a:gd name="connsiteX41" fmla="*/ 1157288 w 1789181"/>
              <a:gd name="connsiteY41" fmla="*/ 1634042 h 1876930"/>
              <a:gd name="connsiteX42" fmla="*/ 1171575 w 1789181"/>
              <a:gd name="connsiteY42" fmla="*/ 1591180 h 1876930"/>
              <a:gd name="connsiteX43" fmla="*/ 1157288 w 1789181"/>
              <a:gd name="connsiteY43" fmla="*/ 1534030 h 1876930"/>
              <a:gd name="connsiteX44" fmla="*/ 1114425 w 1789181"/>
              <a:gd name="connsiteY44" fmla="*/ 1448305 h 1876930"/>
              <a:gd name="connsiteX45" fmla="*/ 1128713 w 1789181"/>
              <a:gd name="connsiteY45" fmla="*/ 1334005 h 1876930"/>
              <a:gd name="connsiteX46" fmla="*/ 1157288 w 1789181"/>
              <a:gd name="connsiteY46" fmla="*/ 1291142 h 1876930"/>
              <a:gd name="connsiteX47" fmla="*/ 1414463 w 1789181"/>
              <a:gd name="connsiteY47" fmla="*/ 1248280 h 1876930"/>
              <a:gd name="connsiteX48" fmla="*/ 1543050 w 1789181"/>
              <a:gd name="connsiteY48" fmla="*/ 1191130 h 1876930"/>
              <a:gd name="connsiteX49" fmla="*/ 1614488 w 1789181"/>
              <a:gd name="connsiteY49" fmla="*/ 1091117 h 1876930"/>
              <a:gd name="connsiteX50" fmla="*/ 1714500 w 1789181"/>
              <a:gd name="connsiteY50" fmla="*/ 962530 h 1876930"/>
              <a:gd name="connsiteX51" fmla="*/ 1743075 w 1789181"/>
              <a:gd name="connsiteY51" fmla="*/ 905380 h 1876930"/>
              <a:gd name="connsiteX52" fmla="*/ 1757363 w 1789181"/>
              <a:gd name="connsiteY52" fmla="*/ 848230 h 1876930"/>
              <a:gd name="connsiteX53" fmla="*/ 1771650 w 1789181"/>
              <a:gd name="connsiteY53" fmla="*/ 805367 h 1876930"/>
              <a:gd name="connsiteX54" fmla="*/ 1728788 w 1789181"/>
              <a:gd name="connsiteY54" fmla="*/ 576767 h 1876930"/>
              <a:gd name="connsiteX55" fmla="*/ 1685925 w 1789181"/>
              <a:gd name="connsiteY55" fmla="*/ 548192 h 1876930"/>
              <a:gd name="connsiteX56" fmla="*/ 1600200 w 1789181"/>
              <a:gd name="connsiteY56" fmla="*/ 562480 h 1876930"/>
              <a:gd name="connsiteX57" fmla="*/ 1471613 w 1789181"/>
              <a:gd name="connsiteY57" fmla="*/ 662492 h 1876930"/>
              <a:gd name="connsiteX58" fmla="*/ 1428750 w 1789181"/>
              <a:gd name="connsiteY58" fmla="*/ 676780 h 1876930"/>
              <a:gd name="connsiteX59" fmla="*/ 1343025 w 1789181"/>
              <a:gd name="connsiteY59" fmla="*/ 662492 h 1876930"/>
              <a:gd name="connsiteX60" fmla="*/ 1300163 w 1789181"/>
              <a:gd name="connsiteY60" fmla="*/ 605342 h 1876930"/>
              <a:gd name="connsiteX61" fmla="*/ 1285875 w 1789181"/>
              <a:gd name="connsiteY61" fmla="*/ 319592 h 1876930"/>
              <a:gd name="connsiteX62" fmla="*/ 1271588 w 1789181"/>
              <a:gd name="connsiteY62" fmla="*/ 276730 h 1876930"/>
              <a:gd name="connsiteX63" fmla="*/ 1228725 w 1789181"/>
              <a:gd name="connsiteY63" fmla="*/ 248155 h 1876930"/>
              <a:gd name="connsiteX64" fmla="*/ 1185863 w 1789181"/>
              <a:gd name="connsiteY64" fmla="*/ 262442 h 1876930"/>
              <a:gd name="connsiteX65" fmla="*/ 1143000 w 1789181"/>
              <a:gd name="connsiteY65" fmla="*/ 248155 h 1876930"/>
              <a:gd name="connsiteX66" fmla="*/ 1100138 w 1789181"/>
              <a:gd name="connsiteY66" fmla="*/ 276730 h 1876930"/>
              <a:gd name="connsiteX67" fmla="*/ 1028700 w 1789181"/>
              <a:gd name="connsiteY67" fmla="*/ 348167 h 1876930"/>
              <a:gd name="connsiteX68" fmla="*/ 942975 w 1789181"/>
              <a:gd name="connsiteY68" fmla="*/ 419605 h 1876930"/>
              <a:gd name="connsiteX69" fmla="*/ 900113 w 1789181"/>
              <a:gd name="connsiteY69" fmla="*/ 391030 h 1876930"/>
              <a:gd name="connsiteX70" fmla="*/ 842963 w 1789181"/>
              <a:gd name="connsiteY70" fmla="*/ 191005 h 1876930"/>
              <a:gd name="connsiteX71" fmla="*/ 814388 w 1789181"/>
              <a:gd name="connsiteY71" fmla="*/ 90992 h 1876930"/>
              <a:gd name="connsiteX72" fmla="*/ 771525 w 1789181"/>
              <a:gd name="connsiteY72" fmla="*/ 62417 h 1876930"/>
              <a:gd name="connsiteX73" fmla="*/ 742950 w 1789181"/>
              <a:gd name="connsiteY73" fmla="*/ 19555 h 1876930"/>
              <a:gd name="connsiteX74" fmla="*/ 628650 w 1789181"/>
              <a:gd name="connsiteY74" fmla="*/ 76705 h 1876930"/>
              <a:gd name="connsiteX75" fmla="*/ 585788 w 1789181"/>
              <a:gd name="connsiteY75" fmla="*/ 248155 h 1876930"/>
              <a:gd name="connsiteX76" fmla="*/ 571500 w 1789181"/>
              <a:gd name="connsiteY76" fmla="*/ 362455 h 1876930"/>
              <a:gd name="connsiteX77" fmla="*/ 557213 w 1789181"/>
              <a:gd name="connsiteY77" fmla="*/ 433892 h 187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89181" h="1876930">
                <a:moveTo>
                  <a:pt x="557213" y="433892"/>
                </a:moveTo>
                <a:cubicBezTo>
                  <a:pt x="515168" y="349802"/>
                  <a:pt x="548843" y="383477"/>
                  <a:pt x="442913" y="348167"/>
                </a:cubicBezTo>
                <a:lnTo>
                  <a:pt x="400050" y="333880"/>
                </a:lnTo>
                <a:cubicBezTo>
                  <a:pt x="396313" y="334814"/>
                  <a:pt x="309357" y="355000"/>
                  <a:pt x="300038" y="362455"/>
                </a:cubicBezTo>
                <a:cubicBezTo>
                  <a:pt x="286630" y="373182"/>
                  <a:pt x="283605" y="393175"/>
                  <a:pt x="271463" y="405317"/>
                </a:cubicBezTo>
                <a:cubicBezTo>
                  <a:pt x="259321" y="417459"/>
                  <a:pt x="242888" y="424367"/>
                  <a:pt x="228600" y="433892"/>
                </a:cubicBezTo>
                <a:lnTo>
                  <a:pt x="200025" y="519617"/>
                </a:lnTo>
                <a:lnTo>
                  <a:pt x="185738" y="562480"/>
                </a:lnTo>
                <a:cubicBezTo>
                  <a:pt x="190500" y="576767"/>
                  <a:pt x="193290" y="591872"/>
                  <a:pt x="200025" y="605342"/>
                </a:cubicBezTo>
                <a:cubicBezTo>
                  <a:pt x="207704" y="620701"/>
                  <a:pt x="216458" y="636063"/>
                  <a:pt x="228600" y="648205"/>
                </a:cubicBezTo>
                <a:cubicBezTo>
                  <a:pt x="256297" y="675902"/>
                  <a:pt x="279464" y="679447"/>
                  <a:pt x="314325" y="691067"/>
                </a:cubicBezTo>
                <a:cubicBezTo>
                  <a:pt x="309563" y="752980"/>
                  <a:pt x="315841" y="816754"/>
                  <a:pt x="300038" y="876805"/>
                </a:cubicBezTo>
                <a:cubicBezTo>
                  <a:pt x="291088" y="910817"/>
                  <a:pt x="232220" y="978563"/>
                  <a:pt x="200025" y="1005392"/>
                </a:cubicBezTo>
                <a:cubicBezTo>
                  <a:pt x="186834" y="1016385"/>
                  <a:pt x="168650" y="1021204"/>
                  <a:pt x="157163" y="1033967"/>
                </a:cubicBezTo>
                <a:cubicBezTo>
                  <a:pt x="125304" y="1069366"/>
                  <a:pt x="71438" y="1148267"/>
                  <a:pt x="71438" y="1148267"/>
                </a:cubicBezTo>
                <a:cubicBezTo>
                  <a:pt x="66675" y="1162555"/>
                  <a:pt x="63885" y="1177659"/>
                  <a:pt x="57150" y="1191130"/>
                </a:cubicBezTo>
                <a:cubicBezTo>
                  <a:pt x="49471" y="1206488"/>
                  <a:pt x="34005" y="1217702"/>
                  <a:pt x="28575" y="1233992"/>
                </a:cubicBezTo>
                <a:cubicBezTo>
                  <a:pt x="19414" y="1261475"/>
                  <a:pt x="19969" y="1291310"/>
                  <a:pt x="14288" y="1319717"/>
                </a:cubicBezTo>
                <a:cubicBezTo>
                  <a:pt x="10437" y="1338972"/>
                  <a:pt x="4763" y="1357817"/>
                  <a:pt x="0" y="1376867"/>
                </a:cubicBezTo>
                <a:cubicBezTo>
                  <a:pt x="4763" y="1500692"/>
                  <a:pt x="1958" y="1625040"/>
                  <a:pt x="14288" y="1748342"/>
                </a:cubicBezTo>
                <a:cubicBezTo>
                  <a:pt x="16407" y="1769535"/>
                  <a:pt x="27803" y="1790432"/>
                  <a:pt x="42863" y="1805492"/>
                </a:cubicBezTo>
                <a:cubicBezTo>
                  <a:pt x="53512" y="1816141"/>
                  <a:pt x="71438" y="1815017"/>
                  <a:pt x="85725" y="1819780"/>
                </a:cubicBezTo>
                <a:cubicBezTo>
                  <a:pt x="104775" y="1834067"/>
                  <a:pt x="121577" y="1851993"/>
                  <a:pt x="142875" y="1862642"/>
                </a:cubicBezTo>
                <a:cubicBezTo>
                  <a:pt x="160438" y="1871424"/>
                  <a:pt x="180389" y="1876930"/>
                  <a:pt x="200025" y="1876930"/>
                </a:cubicBezTo>
                <a:cubicBezTo>
                  <a:pt x="219661" y="1876930"/>
                  <a:pt x="238789" y="1869537"/>
                  <a:pt x="257175" y="1862642"/>
                </a:cubicBezTo>
                <a:cubicBezTo>
                  <a:pt x="298608" y="1847104"/>
                  <a:pt x="321657" y="1829179"/>
                  <a:pt x="357188" y="1805492"/>
                </a:cubicBezTo>
                <a:cubicBezTo>
                  <a:pt x="366713" y="1776917"/>
                  <a:pt x="378458" y="1748988"/>
                  <a:pt x="385763" y="1719767"/>
                </a:cubicBezTo>
                <a:cubicBezTo>
                  <a:pt x="407354" y="1633400"/>
                  <a:pt x="393842" y="1681239"/>
                  <a:pt x="428625" y="1576892"/>
                </a:cubicBezTo>
                <a:cubicBezTo>
                  <a:pt x="433388" y="1562605"/>
                  <a:pt x="430382" y="1542384"/>
                  <a:pt x="442913" y="1534030"/>
                </a:cubicBezTo>
                <a:cubicBezTo>
                  <a:pt x="457200" y="1524505"/>
                  <a:pt x="472584" y="1516448"/>
                  <a:pt x="485775" y="1505455"/>
                </a:cubicBezTo>
                <a:cubicBezTo>
                  <a:pt x="501297" y="1492520"/>
                  <a:pt x="511826" y="1473800"/>
                  <a:pt x="528638" y="1462592"/>
                </a:cubicBezTo>
                <a:cubicBezTo>
                  <a:pt x="541169" y="1454238"/>
                  <a:pt x="557213" y="1453067"/>
                  <a:pt x="571500" y="1448305"/>
                </a:cubicBezTo>
                <a:cubicBezTo>
                  <a:pt x="614363" y="1453067"/>
                  <a:pt x="659175" y="1448954"/>
                  <a:pt x="700088" y="1462592"/>
                </a:cubicBezTo>
                <a:cubicBezTo>
                  <a:pt x="732669" y="1473452"/>
                  <a:pt x="785813" y="1519742"/>
                  <a:pt x="785813" y="1519742"/>
                </a:cubicBezTo>
                <a:cubicBezTo>
                  <a:pt x="790575" y="1534030"/>
                  <a:pt x="795963" y="1548124"/>
                  <a:pt x="800100" y="1562605"/>
                </a:cubicBezTo>
                <a:cubicBezTo>
                  <a:pt x="805494" y="1581486"/>
                  <a:pt x="806653" y="1601706"/>
                  <a:pt x="814388" y="1619755"/>
                </a:cubicBezTo>
                <a:cubicBezTo>
                  <a:pt x="821152" y="1635538"/>
                  <a:pt x="830821" y="1650475"/>
                  <a:pt x="842963" y="1662617"/>
                </a:cubicBezTo>
                <a:cubicBezTo>
                  <a:pt x="881221" y="1700875"/>
                  <a:pt x="936941" y="1705796"/>
                  <a:pt x="985838" y="1719767"/>
                </a:cubicBezTo>
                <a:cubicBezTo>
                  <a:pt x="1000319" y="1723904"/>
                  <a:pt x="1014413" y="1729292"/>
                  <a:pt x="1028700" y="1734055"/>
                </a:cubicBezTo>
                <a:cubicBezTo>
                  <a:pt x="1047750" y="1729292"/>
                  <a:pt x="1069512" y="1730659"/>
                  <a:pt x="1085850" y="1719767"/>
                </a:cubicBezTo>
                <a:cubicBezTo>
                  <a:pt x="1100137" y="1710242"/>
                  <a:pt x="1103432" y="1690096"/>
                  <a:pt x="1114425" y="1676905"/>
                </a:cubicBezTo>
                <a:cubicBezTo>
                  <a:pt x="1127360" y="1661383"/>
                  <a:pt x="1143000" y="1648330"/>
                  <a:pt x="1157288" y="1634042"/>
                </a:cubicBezTo>
                <a:cubicBezTo>
                  <a:pt x="1162050" y="1619755"/>
                  <a:pt x="1171575" y="1606240"/>
                  <a:pt x="1171575" y="1591180"/>
                </a:cubicBezTo>
                <a:cubicBezTo>
                  <a:pt x="1171575" y="1571544"/>
                  <a:pt x="1162682" y="1552911"/>
                  <a:pt x="1157288" y="1534030"/>
                </a:cubicBezTo>
                <a:cubicBezTo>
                  <a:pt x="1142500" y="1482272"/>
                  <a:pt x="1145733" y="1495266"/>
                  <a:pt x="1114425" y="1448305"/>
                </a:cubicBezTo>
                <a:cubicBezTo>
                  <a:pt x="1119188" y="1410205"/>
                  <a:pt x="1118610" y="1371049"/>
                  <a:pt x="1128713" y="1334005"/>
                </a:cubicBezTo>
                <a:cubicBezTo>
                  <a:pt x="1133231" y="1317438"/>
                  <a:pt x="1142727" y="1300243"/>
                  <a:pt x="1157288" y="1291142"/>
                </a:cubicBezTo>
                <a:cubicBezTo>
                  <a:pt x="1221963" y="1250720"/>
                  <a:pt x="1356658" y="1253097"/>
                  <a:pt x="1414463" y="1248280"/>
                </a:cubicBezTo>
                <a:cubicBezTo>
                  <a:pt x="1516478" y="1214275"/>
                  <a:pt x="1475126" y="1236413"/>
                  <a:pt x="1543050" y="1191130"/>
                </a:cubicBezTo>
                <a:cubicBezTo>
                  <a:pt x="1565667" y="1157204"/>
                  <a:pt x="1587902" y="1122134"/>
                  <a:pt x="1614488" y="1091117"/>
                </a:cubicBezTo>
                <a:cubicBezTo>
                  <a:pt x="1670932" y="1025266"/>
                  <a:pt x="1664332" y="1062866"/>
                  <a:pt x="1714500" y="962530"/>
                </a:cubicBezTo>
                <a:cubicBezTo>
                  <a:pt x="1724025" y="943480"/>
                  <a:pt x="1735597" y="925322"/>
                  <a:pt x="1743075" y="905380"/>
                </a:cubicBezTo>
                <a:cubicBezTo>
                  <a:pt x="1749970" y="886994"/>
                  <a:pt x="1751969" y="867111"/>
                  <a:pt x="1757363" y="848230"/>
                </a:cubicBezTo>
                <a:cubicBezTo>
                  <a:pt x="1761500" y="833749"/>
                  <a:pt x="1766888" y="819655"/>
                  <a:pt x="1771650" y="805367"/>
                </a:cubicBezTo>
                <a:cubicBezTo>
                  <a:pt x="1765541" y="725952"/>
                  <a:pt x="1789181" y="637160"/>
                  <a:pt x="1728788" y="576767"/>
                </a:cubicBezTo>
                <a:cubicBezTo>
                  <a:pt x="1716646" y="564625"/>
                  <a:pt x="1700213" y="557717"/>
                  <a:pt x="1685925" y="548192"/>
                </a:cubicBezTo>
                <a:cubicBezTo>
                  <a:pt x="1657350" y="552955"/>
                  <a:pt x="1626941" y="551338"/>
                  <a:pt x="1600200" y="562480"/>
                </a:cubicBezTo>
                <a:cubicBezTo>
                  <a:pt x="1448028" y="625885"/>
                  <a:pt x="1567962" y="598260"/>
                  <a:pt x="1471613" y="662492"/>
                </a:cubicBezTo>
                <a:cubicBezTo>
                  <a:pt x="1459082" y="670846"/>
                  <a:pt x="1443038" y="672017"/>
                  <a:pt x="1428750" y="676780"/>
                </a:cubicBezTo>
                <a:cubicBezTo>
                  <a:pt x="1400175" y="672017"/>
                  <a:pt x="1368349" y="676561"/>
                  <a:pt x="1343025" y="662492"/>
                </a:cubicBezTo>
                <a:cubicBezTo>
                  <a:pt x="1322209" y="650928"/>
                  <a:pt x="1304078" y="628830"/>
                  <a:pt x="1300163" y="605342"/>
                </a:cubicBezTo>
                <a:cubicBezTo>
                  <a:pt x="1284484" y="511271"/>
                  <a:pt x="1294137" y="414602"/>
                  <a:pt x="1285875" y="319592"/>
                </a:cubicBezTo>
                <a:cubicBezTo>
                  <a:pt x="1284570" y="304588"/>
                  <a:pt x="1280996" y="288490"/>
                  <a:pt x="1271588" y="276730"/>
                </a:cubicBezTo>
                <a:cubicBezTo>
                  <a:pt x="1260861" y="263321"/>
                  <a:pt x="1243013" y="257680"/>
                  <a:pt x="1228725" y="248155"/>
                </a:cubicBezTo>
                <a:cubicBezTo>
                  <a:pt x="1214438" y="252917"/>
                  <a:pt x="1200923" y="262442"/>
                  <a:pt x="1185863" y="262442"/>
                </a:cubicBezTo>
                <a:cubicBezTo>
                  <a:pt x="1170803" y="262442"/>
                  <a:pt x="1157856" y="245679"/>
                  <a:pt x="1143000" y="248155"/>
                </a:cubicBezTo>
                <a:cubicBezTo>
                  <a:pt x="1126062" y="250978"/>
                  <a:pt x="1114425" y="267205"/>
                  <a:pt x="1100138" y="276730"/>
                </a:cubicBezTo>
                <a:cubicBezTo>
                  <a:pt x="1047749" y="355313"/>
                  <a:pt x="1100140" y="288633"/>
                  <a:pt x="1028700" y="348167"/>
                </a:cubicBezTo>
                <a:cubicBezTo>
                  <a:pt x="918691" y="439842"/>
                  <a:pt x="1049396" y="348658"/>
                  <a:pt x="942975" y="419605"/>
                </a:cubicBezTo>
                <a:cubicBezTo>
                  <a:pt x="928688" y="410080"/>
                  <a:pt x="909214" y="405591"/>
                  <a:pt x="900113" y="391030"/>
                </a:cubicBezTo>
                <a:cubicBezTo>
                  <a:pt x="883032" y="363700"/>
                  <a:pt x="847665" y="209811"/>
                  <a:pt x="842963" y="191005"/>
                </a:cubicBezTo>
                <a:cubicBezTo>
                  <a:pt x="842030" y="187275"/>
                  <a:pt x="821839" y="100306"/>
                  <a:pt x="814388" y="90992"/>
                </a:cubicBezTo>
                <a:cubicBezTo>
                  <a:pt x="803661" y="77583"/>
                  <a:pt x="785813" y="71942"/>
                  <a:pt x="771525" y="62417"/>
                </a:cubicBezTo>
                <a:cubicBezTo>
                  <a:pt x="762000" y="48130"/>
                  <a:pt x="759609" y="23720"/>
                  <a:pt x="742950" y="19555"/>
                </a:cubicBezTo>
                <a:cubicBezTo>
                  <a:pt x="664730" y="0"/>
                  <a:pt x="658805" y="31471"/>
                  <a:pt x="628650" y="76705"/>
                </a:cubicBezTo>
                <a:cubicBezTo>
                  <a:pt x="595914" y="174913"/>
                  <a:pt x="600218" y="147145"/>
                  <a:pt x="585788" y="248155"/>
                </a:cubicBezTo>
                <a:cubicBezTo>
                  <a:pt x="580358" y="286166"/>
                  <a:pt x="578369" y="324678"/>
                  <a:pt x="571500" y="362455"/>
                </a:cubicBezTo>
                <a:cubicBezTo>
                  <a:pt x="568806" y="377272"/>
                  <a:pt x="557213" y="405317"/>
                  <a:pt x="557213" y="4338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51 Triángulo isósceles"/>
          <p:cNvSpPr/>
          <p:nvPr/>
        </p:nvSpPr>
        <p:spPr>
          <a:xfrm>
            <a:off x="2699792" y="2564904"/>
            <a:ext cx="144016" cy="216024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52 Triángulo isósceles"/>
          <p:cNvSpPr/>
          <p:nvPr/>
        </p:nvSpPr>
        <p:spPr>
          <a:xfrm>
            <a:off x="2411760" y="3429000"/>
            <a:ext cx="144016" cy="216024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53 Proceso"/>
          <p:cNvSpPr/>
          <p:nvPr/>
        </p:nvSpPr>
        <p:spPr>
          <a:xfrm>
            <a:off x="3059832" y="2492896"/>
            <a:ext cx="216024" cy="144016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Triángulo isósceles"/>
          <p:cNvSpPr/>
          <p:nvPr/>
        </p:nvSpPr>
        <p:spPr>
          <a:xfrm>
            <a:off x="2915816" y="2132856"/>
            <a:ext cx="144016" cy="216024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Proceso"/>
          <p:cNvSpPr/>
          <p:nvPr/>
        </p:nvSpPr>
        <p:spPr>
          <a:xfrm>
            <a:off x="3563888" y="2708920"/>
            <a:ext cx="216024" cy="144016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56 CuadroTexto"/>
          <p:cNvSpPr txBox="1"/>
          <p:nvPr/>
        </p:nvSpPr>
        <p:spPr>
          <a:xfrm>
            <a:off x="611560" y="2852936"/>
            <a:ext cx="1080120" cy="7386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 smtClean="0"/>
              <a:t>MT </a:t>
            </a:r>
            <a:r>
              <a:rPr lang="es-MX" sz="1400" dirty="0" smtClean="0"/>
              <a:t>se adhiere al macrófago.  </a:t>
            </a:r>
            <a:endParaRPr lang="es-MX" sz="1400" dirty="0"/>
          </a:p>
        </p:txBody>
      </p:sp>
      <p:sp>
        <p:nvSpPr>
          <p:cNvPr id="58" name="57 CuadroTexto"/>
          <p:cNvSpPr txBox="1"/>
          <p:nvPr/>
        </p:nvSpPr>
        <p:spPr>
          <a:xfrm rot="20870538">
            <a:off x="2360049" y="130703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bacilo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59" name="58 Forma libre"/>
          <p:cNvSpPr/>
          <p:nvPr/>
        </p:nvSpPr>
        <p:spPr>
          <a:xfrm>
            <a:off x="3923928" y="2636912"/>
            <a:ext cx="2304256" cy="2376264"/>
          </a:xfrm>
          <a:custGeom>
            <a:avLst/>
            <a:gdLst>
              <a:gd name="connsiteX0" fmla="*/ 171450 w 1328823"/>
              <a:gd name="connsiteY0" fmla="*/ 517160 h 1917335"/>
              <a:gd name="connsiteX1" fmla="*/ 214313 w 1328823"/>
              <a:gd name="connsiteY1" fmla="*/ 545735 h 1917335"/>
              <a:gd name="connsiteX2" fmla="*/ 285750 w 1328823"/>
              <a:gd name="connsiteY2" fmla="*/ 631460 h 1917335"/>
              <a:gd name="connsiteX3" fmla="*/ 385763 w 1328823"/>
              <a:gd name="connsiteY3" fmla="*/ 731473 h 1917335"/>
              <a:gd name="connsiteX4" fmla="*/ 414338 w 1328823"/>
              <a:gd name="connsiteY4" fmla="*/ 845773 h 1917335"/>
              <a:gd name="connsiteX5" fmla="*/ 400050 w 1328823"/>
              <a:gd name="connsiteY5" fmla="*/ 1017223 h 1917335"/>
              <a:gd name="connsiteX6" fmla="*/ 385763 w 1328823"/>
              <a:gd name="connsiteY6" fmla="*/ 1060085 h 1917335"/>
              <a:gd name="connsiteX7" fmla="*/ 357188 w 1328823"/>
              <a:gd name="connsiteY7" fmla="*/ 1202960 h 1917335"/>
              <a:gd name="connsiteX8" fmla="*/ 328613 w 1328823"/>
              <a:gd name="connsiteY8" fmla="*/ 1302973 h 1917335"/>
              <a:gd name="connsiteX9" fmla="*/ 314325 w 1328823"/>
              <a:gd name="connsiteY9" fmla="*/ 1345835 h 1917335"/>
              <a:gd name="connsiteX10" fmla="*/ 300038 w 1328823"/>
              <a:gd name="connsiteY10" fmla="*/ 1402985 h 1917335"/>
              <a:gd name="connsiteX11" fmla="*/ 285750 w 1328823"/>
              <a:gd name="connsiteY11" fmla="*/ 1445848 h 1917335"/>
              <a:gd name="connsiteX12" fmla="*/ 257175 w 1328823"/>
              <a:gd name="connsiteY12" fmla="*/ 1545860 h 1917335"/>
              <a:gd name="connsiteX13" fmla="*/ 214313 w 1328823"/>
              <a:gd name="connsiteY13" fmla="*/ 1560148 h 1917335"/>
              <a:gd name="connsiteX14" fmla="*/ 114300 w 1328823"/>
              <a:gd name="connsiteY14" fmla="*/ 1517285 h 1917335"/>
              <a:gd name="connsiteX15" fmla="*/ 100013 w 1328823"/>
              <a:gd name="connsiteY15" fmla="*/ 1474423 h 1917335"/>
              <a:gd name="connsiteX16" fmla="*/ 42863 w 1328823"/>
              <a:gd name="connsiteY16" fmla="*/ 1488710 h 1917335"/>
              <a:gd name="connsiteX17" fmla="*/ 0 w 1328823"/>
              <a:gd name="connsiteY17" fmla="*/ 1574435 h 1917335"/>
              <a:gd name="connsiteX18" fmla="*/ 14288 w 1328823"/>
              <a:gd name="connsiteY18" fmla="*/ 1717310 h 1917335"/>
              <a:gd name="connsiteX19" fmla="*/ 28575 w 1328823"/>
              <a:gd name="connsiteY19" fmla="*/ 1760173 h 1917335"/>
              <a:gd name="connsiteX20" fmla="*/ 114300 w 1328823"/>
              <a:gd name="connsiteY20" fmla="*/ 1788748 h 1917335"/>
              <a:gd name="connsiteX21" fmla="*/ 157163 w 1328823"/>
              <a:gd name="connsiteY21" fmla="*/ 1803035 h 1917335"/>
              <a:gd name="connsiteX22" fmla="*/ 242888 w 1328823"/>
              <a:gd name="connsiteY22" fmla="*/ 1774460 h 1917335"/>
              <a:gd name="connsiteX23" fmla="*/ 300038 w 1328823"/>
              <a:gd name="connsiteY23" fmla="*/ 1688735 h 1917335"/>
              <a:gd name="connsiteX24" fmla="*/ 328613 w 1328823"/>
              <a:gd name="connsiteY24" fmla="*/ 1603010 h 1917335"/>
              <a:gd name="connsiteX25" fmla="*/ 371475 w 1328823"/>
              <a:gd name="connsiteY25" fmla="*/ 1460135 h 1917335"/>
              <a:gd name="connsiteX26" fmla="*/ 385763 w 1328823"/>
              <a:gd name="connsiteY26" fmla="*/ 1417273 h 1917335"/>
              <a:gd name="connsiteX27" fmla="*/ 400050 w 1328823"/>
              <a:gd name="connsiteY27" fmla="*/ 1374410 h 1917335"/>
              <a:gd name="connsiteX28" fmla="*/ 485775 w 1328823"/>
              <a:gd name="connsiteY28" fmla="*/ 1231535 h 1917335"/>
              <a:gd name="connsiteX29" fmla="*/ 514350 w 1328823"/>
              <a:gd name="connsiteY29" fmla="*/ 1188673 h 1917335"/>
              <a:gd name="connsiteX30" fmla="*/ 542925 w 1328823"/>
              <a:gd name="connsiteY30" fmla="*/ 1145810 h 1917335"/>
              <a:gd name="connsiteX31" fmla="*/ 585788 w 1328823"/>
              <a:gd name="connsiteY31" fmla="*/ 1131523 h 1917335"/>
              <a:gd name="connsiteX32" fmla="*/ 628650 w 1328823"/>
              <a:gd name="connsiteY32" fmla="*/ 1145810 h 1917335"/>
              <a:gd name="connsiteX33" fmla="*/ 671513 w 1328823"/>
              <a:gd name="connsiteY33" fmla="*/ 1274398 h 1917335"/>
              <a:gd name="connsiteX34" fmla="*/ 685800 w 1328823"/>
              <a:gd name="connsiteY34" fmla="*/ 1331548 h 1917335"/>
              <a:gd name="connsiteX35" fmla="*/ 714375 w 1328823"/>
              <a:gd name="connsiteY35" fmla="*/ 1474423 h 1917335"/>
              <a:gd name="connsiteX36" fmla="*/ 742950 w 1328823"/>
              <a:gd name="connsiteY36" fmla="*/ 1688735 h 1917335"/>
              <a:gd name="connsiteX37" fmla="*/ 771525 w 1328823"/>
              <a:gd name="connsiteY37" fmla="*/ 1831610 h 1917335"/>
              <a:gd name="connsiteX38" fmla="*/ 785813 w 1328823"/>
              <a:gd name="connsiteY38" fmla="*/ 1874473 h 1917335"/>
              <a:gd name="connsiteX39" fmla="*/ 814388 w 1328823"/>
              <a:gd name="connsiteY39" fmla="*/ 1917335 h 1917335"/>
              <a:gd name="connsiteX40" fmla="*/ 900113 w 1328823"/>
              <a:gd name="connsiteY40" fmla="*/ 1903048 h 1917335"/>
              <a:gd name="connsiteX41" fmla="*/ 942975 w 1328823"/>
              <a:gd name="connsiteY41" fmla="*/ 1774460 h 1917335"/>
              <a:gd name="connsiteX42" fmla="*/ 914400 w 1328823"/>
              <a:gd name="connsiteY42" fmla="*/ 1388698 h 1917335"/>
              <a:gd name="connsiteX43" fmla="*/ 900113 w 1328823"/>
              <a:gd name="connsiteY43" fmla="*/ 1345835 h 1917335"/>
              <a:gd name="connsiteX44" fmla="*/ 885825 w 1328823"/>
              <a:gd name="connsiteY44" fmla="*/ 1188673 h 1917335"/>
              <a:gd name="connsiteX45" fmla="*/ 871538 w 1328823"/>
              <a:gd name="connsiteY45" fmla="*/ 1145810 h 1917335"/>
              <a:gd name="connsiteX46" fmla="*/ 900113 w 1328823"/>
              <a:gd name="connsiteY46" fmla="*/ 1002935 h 1917335"/>
              <a:gd name="connsiteX47" fmla="*/ 928688 w 1328823"/>
              <a:gd name="connsiteY47" fmla="*/ 960073 h 1917335"/>
              <a:gd name="connsiteX48" fmla="*/ 942975 w 1328823"/>
              <a:gd name="connsiteY48" fmla="*/ 902923 h 1917335"/>
              <a:gd name="connsiteX49" fmla="*/ 1014413 w 1328823"/>
              <a:gd name="connsiteY49" fmla="*/ 774335 h 1917335"/>
              <a:gd name="connsiteX50" fmla="*/ 1057275 w 1328823"/>
              <a:gd name="connsiteY50" fmla="*/ 717185 h 1917335"/>
              <a:gd name="connsiteX51" fmla="*/ 1085850 w 1328823"/>
              <a:gd name="connsiteY51" fmla="*/ 660035 h 1917335"/>
              <a:gd name="connsiteX52" fmla="*/ 1143000 w 1328823"/>
              <a:gd name="connsiteY52" fmla="*/ 560023 h 1917335"/>
              <a:gd name="connsiteX53" fmla="*/ 1200150 w 1328823"/>
              <a:gd name="connsiteY53" fmla="*/ 445723 h 1917335"/>
              <a:gd name="connsiteX54" fmla="*/ 1257300 w 1328823"/>
              <a:gd name="connsiteY54" fmla="*/ 359998 h 1917335"/>
              <a:gd name="connsiteX55" fmla="*/ 1271588 w 1328823"/>
              <a:gd name="connsiteY55" fmla="*/ 302848 h 1917335"/>
              <a:gd name="connsiteX56" fmla="*/ 1300163 w 1328823"/>
              <a:gd name="connsiteY56" fmla="*/ 259985 h 1917335"/>
              <a:gd name="connsiteX57" fmla="*/ 1314450 w 1328823"/>
              <a:gd name="connsiteY57" fmla="*/ 174260 h 1917335"/>
              <a:gd name="connsiteX58" fmla="*/ 1328738 w 1328823"/>
              <a:gd name="connsiteY58" fmla="*/ 117110 h 1917335"/>
              <a:gd name="connsiteX59" fmla="*/ 1314450 w 1328823"/>
              <a:gd name="connsiteY59" fmla="*/ 31385 h 1917335"/>
              <a:gd name="connsiteX60" fmla="*/ 1214438 w 1328823"/>
              <a:gd name="connsiteY60" fmla="*/ 31385 h 1917335"/>
              <a:gd name="connsiteX61" fmla="*/ 1171575 w 1328823"/>
              <a:gd name="connsiteY61" fmla="*/ 59960 h 1917335"/>
              <a:gd name="connsiteX62" fmla="*/ 1157288 w 1328823"/>
              <a:gd name="connsiteY62" fmla="*/ 102823 h 1917335"/>
              <a:gd name="connsiteX63" fmla="*/ 1085850 w 1328823"/>
              <a:gd name="connsiteY63" fmla="*/ 188548 h 1917335"/>
              <a:gd name="connsiteX64" fmla="*/ 1071563 w 1328823"/>
              <a:gd name="connsiteY64" fmla="*/ 231410 h 1917335"/>
              <a:gd name="connsiteX65" fmla="*/ 1042988 w 1328823"/>
              <a:gd name="connsiteY65" fmla="*/ 274273 h 1917335"/>
              <a:gd name="connsiteX66" fmla="*/ 1028700 w 1328823"/>
              <a:gd name="connsiteY66" fmla="*/ 331423 h 1917335"/>
              <a:gd name="connsiteX67" fmla="*/ 1000125 w 1328823"/>
              <a:gd name="connsiteY67" fmla="*/ 417148 h 1917335"/>
              <a:gd name="connsiteX68" fmla="*/ 985838 w 1328823"/>
              <a:gd name="connsiteY68" fmla="*/ 460010 h 1917335"/>
              <a:gd name="connsiteX69" fmla="*/ 971550 w 1328823"/>
              <a:gd name="connsiteY69" fmla="*/ 531448 h 1917335"/>
              <a:gd name="connsiteX70" fmla="*/ 942975 w 1328823"/>
              <a:gd name="connsiteY70" fmla="*/ 617173 h 1917335"/>
              <a:gd name="connsiteX71" fmla="*/ 900113 w 1328823"/>
              <a:gd name="connsiteY71" fmla="*/ 631460 h 1917335"/>
              <a:gd name="connsiteX72" fmla="*/ 814388 w 1328823"/>
              <a:gd name="connsiteY72" fmla="*/ 674323 h 1917335"/>
              <a:gd name="connsiteX73" fmla="*/ 742950 w 1328823"/>
              <a:gd name="connsiteY73" fmla="*/ 545735 h 1917335"/>
              <a:gd name="connsiteX74" fmla="*/ 700088 w 1328823"/>
              <a:gd name="connsiteY74" fmla="*/ 288560 h 1917335"/>
              <a:gd name="connsiteX75" fmla="*/ 685800 w 1328823"/>
              <a:gd name="connsiteY75" fmla="*/ 217123 h 1917335"/>
              <a:gd name="connsiteX76" fmla="*/ 657225 w 1328823"/>
              <a:gd name="connsiteY76" fmla="*/ 174260 h 1917335"/>
              <a:gd name="connsiteX77" fmla="*/ 585788 w 1328823"/>
              <a:gd name="connsiteY77" fmla="*/ 188548 h 1917335"/>
              <a:gd name="connsiteX78" fmla="*/ 571500 w 1328823"/>
              <a:gd name="connsiteY78" fmla="*/ 231410 h 1917335"/>
              <a:gd name="connsiteX79" fmla="*/ 585788 w 1328823"/>
              <a:gd name="connsiteY79" fmla="*/ 402860 h 1917335"/>
              <a:gd name="connsiteX80" fmla="*/ 571500 w 1328823"/>
              <a:gd name="connsiteY80" fmla="*/ 531448 h 1917335"/>
              <a:gd name="connsiteX81" fmla="*/ 528638 w 1328823"/>
              <a:gd name="connsiteY81" fmla="*/ 545735 h 1917335"/>
              <a:gd name="connsiteX82" fmla="*/ 428625 w 1328823"/>
              <a:gd name="connsiteY82" fmla="*/ 517160 h 1917335"/>
              <a:gd name="connsiteX83" fmla="*/ 342900 w 1328823"/>
              <a:gd name="connsiteY83" fmla="*/ 388573 h 1917335"/>
              <a:gd name="connsiteX84" fmla="*/ 314325 w 1328823"/>
              <a:gd name="connsiteY84" fmla="*/ 345710 h 1917335"/>
              <a:gd name="connsiteX85" fmla="*/ 228600 w 1328823"/>
              <a:gd name="connsiteY85" fmla="*/ 317135 h 1917335"/>
              <a:gd name="connsiteX86" fmla="*/ 128588 w 1328823"/>
              <a:gd name="connsiteY86" fmla="*/ 388573 h 1917335"/>
              <a:gd name="connsiteX87" fmla="*/ 171450 w 1328823"/>
              <a:gd name="connsiteY87" fmla="*/ 517160 h 191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28823" h="1917335">
                <a:moveTo>
                  <a:pt x="171450" y="517160"/>
                </a:moveTo>
                <a:cubicBezTo>
                  <a:pt x="185737" y="543354"/>
                  <a:pt x="200025" y="536210"/>
                  <a:pt x="214313" y="545735"/>
                </a:cubicBezTo>
                <a:cubicBezTo>
                  <a:pt x="316419" y="698895"/>
                  <a:pt x="157412" y="466454"/>
                  <a:pt x="285750" y="631460"/>
                </a:cubicBezTo>
                <a:cubicBezTo>
                  <a:pt x="365993" y="734629"/>
                  <a:pt x="303856" y="704170"/>
                  <a:pt x="385763" y="731473"/>
                </a:cubicBezTo>
                <a:cubicBezTo>
                  <a:pt x="397037" y="765295"/>
                  <a:pt x="414338" y="811293"/>
                  <a:pt x="414338" y="845773"/>
                </a:cubicBezTo>
                <a:cubicBezTo>
                  <a:pt x="414338" y="903121"/>
                  <a:pt x="407629" y="960378"/>
                  <a:pt x="400050" y="1017223"/>
                </a:cubicBezTo>
                <a:cubicBezTo>
                  <a:pt x="398060" y="1032151"/>
                  <a:pt x="389149" y="1045411"/>
                  <a:pt x="385763" y="1060085"/>
                </a:cubicBezTo>
                <a:cubicBezTo>
                  <a:pt x="374842" y="1107409"/>
                  <a:pt x="372547" y="1156884"/>
                  <a:pt x="357188" y="1202960"/>
                </a:cubicBezTo>
                <a:cubicBezTo>
                  <a:pt x="322928" y="1305737"/>
                  <a:pt x="364496" y="1177383"/>
                  <a:pt x="328613" y="1302973"/>
                </a:cubicBezTo>
                <a:cubicBezTo>
                  <a:pt x="324476" y="1317454"/>
                  <a:pt x="318462" y="1331354"/>
                  <a:pt x="314325" y="1345835"/>
                </a:cubicBezTo>
                <a:cubicBezTo>
                  <a:pt x="308930" y="1364716"/>
                  <a:pt x="305432" y="1384104"/>
                  <a:pt x="300038" y="1402985"/>
                </a:cubicBezTo>
                <a:cubicBezTo>
                  <a:pt x="295901" y="1417466"/>
                  <a:pt x="289887" y="1431367"/>
                  <a:pt x="285750" y="1445848"/>
                </a:cubicBezTo>
                <a:cubicBezTo>
                  <a:pt x="285601" y="1446370"/>
                  <a:pt x="264028" y="1539007"/>
                  <a:pt x="257175" y="1545860"/>
                </a:cubicBezTo>
                <a:cubicBezTo>
                  <a:pt x="246526" y="1556509"/>
                  <a:pt x="228600" y="1555385"/>
                  <a:pt x="214313" y="1560148"/>
                </a:cubicBezTo>
                <a:cubicBezTo>
                  <a:pt x="179996" y="1551568"/>
                  <a:pt x="138967" y="1548118"/>
                  <a:pt x="114300" y="1517285"/>
                </a:cubicBezTo>
                <a:cubicBezTo>
                  <a:pt x="104892" y="1505525"/>
                  <a:pt x="104775" y="1488710"/>
                  <a:pt x="100013" y="1474423"/>
                </a:cubicBezTo>
                <a:cubicBezTo>
                  <a:pt x="80963" y="1479185"/>
                  <a:pt x="59201" y="1477818"/>
                  <a:pt x="42863" y="1488710"/>
                </a:cubicBezTo>
                <a:cubicBezTo>
                  <a:pt x="19124" y="1504536"/>
                  <a:pt x="8150" y="1549986"/>
                  <a:pt x="0" y="1574435"/>
                </a:cubicBezTo>
                <a:cubicBezTo>
                  <a:pt x="4763" y="1622060"/>
                  <a:pt x="7010" y="1670004"/>
                  <a:pt x="14288" y="1717310"/>
                </a:cubicBezTo>
                <a:cubicBezTo>
                  <a:pt x="16578" y="1732195"/>
                  <a:pt x="16320" y="1751419"/>
                  <a:pt x="28575" y="1760173"/>
                </a:cubicBezTo>
                <a:cubicBezTo>
                  <a:pt x="53085" y="1777680"/>
                  <a:pt x="85725" y="1779223"/>
                  <a:pt x="114300" y="1788748"/>
                </a:cubicBezTo>
                <a:lnTo>
                  <a:pt x="157163" y="1803035"/>
                </a:lnTo>
                <a:cubicBezTo>
                  <a:pt x="185738" y="1793510"/>
                  <a:pt x="226180" y="1799522"/>
                  <a:pt x="242888" y="1774460"/>
                </a:cubicBezTo>
                <a:lnTo>
                  <a:pt x="300038" y="1688735"/>
                </a:lnTo>
                <a:cubicBezTo>
                  <a:pt x="309563" y="1660160"/>
                  <a:pt x="321308" y="1632231"/>
                  <a:pt x="328613" y="1603010"/>
                </a:cubicBezTo>
                <a:cubicBezTo>
                  <a:pt x="350204" y="1516643"/>
                  <a:pt x="336692" y="1564482"/>
                  <a:pt x="371475" y="1460135"/>
                </a:cubicBezTo>
                <a:lnTo>
                  <a:pt x="385763" y="1417273"/>
                </a:lnTo>
                <a:cubicBezTo>
                  <a:pt x="390526" y="1402985"/>
                  <a:pt x="393315" y="1387880"/>
                  <a:pt x="400050" y="1374410"/>
                </a:cubicBezTo>
                <a:cubicBezTo>
                  <a:pt x="443983" y="1286544"/>
                  <a:pt x="416811" y="1334980"/>
                  <a:pt x="485775" y="1231535"/>
                </a:cubicBezTo>
                <a:lnTo>
                  <a:pt x="514350" y="1188673"/>
                </a:lnTo>
                <a:cubicBezTo>
                  <a:pt x="523875" y="1174385"/>
                  <a:pt x="526635" y="1151240"/>
                  <a:pt x="542925" y="1145810"/>
                </a:cubicBezTo>
                <a:lnTo>
                  <a:pt x="585788" y="1131523"/>
                </a:lnTo>
                <a:cubicBezTo>
                  <a:pt x="600075" y="1136285"/>
                  <a:pt x="618001" y="1135161"/>
                  <a:pt x="628650" y="1145810"/>
                </a:cubicBezTo>
                <a:cubicBezTo>
                  <a:pt x="659131" y="1176291"/>
                  <a:pt x="663258" y="1237248"/>
                  <a:pt x="671513" y="1274398"/>
                </a:cubicBezTo>
                <a:cubicBezTo>
                  <a:pt x="675773" y="1293567"/>
                  <a:pt x="681686" y="1312348"/>
                  <a:pt x="685800" y="1331548"/>
                </a:cubicBezTo>
                <a:cubicBezTo>
                  <a:pt x="695976" y="1379038"/>
                  <a:pt x="709011" y="1426152"/>
                  <a:pt x="714375" y="1474423"/>
                </a:cubicBezTo>
                <a:cubicBezTo>
                  <a:pt x="726074" y="1579712"/>
                  <a:pt x="725461" y="1595461"/>
                  <a:pt x="742950" y="1688735"/>
                </a:cubicBezTo>
                <a:cubicBezTo>
                  <a:pt x="751900" y="1736471"/>
                  <a:pt x="756166" y="1785534"/>
                  <a:pt x="771525" y="1831610"/>
                </a:cubicBezTo>
                <a:cubicBezTo>
                  <a:pt x="776288" y="1845898"/>
                  <a:pt x="779078" y="1861002"/>
                  <a:pt x="785813" y="1874473"/>
                </a:cubicBezTo>
                <a:cubicBezTo>
                  <a:pt x="793492" y="1889831"/>
                  <a:pt x="804863" y="1903048"/>
                  <a:pt x="814388" y="1917335"/>
                </a:cubicBezTo>
                <a:cubicBezTo>
                  <a:pt x="842963" y="1912573"/>
                  <a:pt x="874202" y="1916003"/>
                  <a:pt x="900113" y="1903048"/>
                </a:cubicBezTo>
                <a:cubicBezTo>
                  <a:pt x="936640" y="1884784"/>
                  <a:pt x="939559" y="1794959"/>
                  <a:pt x="942975" y="1774460"/>
                </a:cubicBezTo>
                <a:cubicBezTo>
                  <a:pt x="935947" y="1619846"/>
                  <a:pt x="947322" y="1520386"/>
                  <a:pt x="914400" y="1388698"/>
                </a:cubicBezTo>
                <a:cubicBezTo>
                  <a:pt x="910747" y="1374087"/>
                  <a:pt x="904875" y="1360123"/>
                  <a:pt x="900113" y="1345835"/>
                </a:cubicBezTo>
                <a:cubicBezTo>
                  <a:pt x="895350" y="1293448"/>
                  <a:pt x="893264" y="1240748"/>
                  <a:pt x="885825" y="1188673"/>
                </a:cubicBezTo>
                <a:cubicBezTo>
                  <a:pt x="883695" y="1173764"/>
                  <a:pt x="871538" y="1160870"/>
                  <a:pt x="871538" y="1145810"/>
                </a:cubicBezTo>
                <a:cubicBezTo>
                  <a:pt x="871538" y="1119480"/>
                  <a:pt x="882518" y="1038126"/>
                  <a:pt x="900113" y="1002935"/>
                </a:cubicBezTo>
                <a:cubicBezTo>
                  <a:pt x="907792" y="987577"/>
                  <a:pt x="919163" y="974360"/>
                  <a:pt x="928688" y="960073"/>
                </a:cubicBezTo>
                <a:cubicBezTo>
                  <a:pt x="933450" y="941023"/>
                  <a:pt x="936080" y="921309"/>
                  <a:pt x="942975" y="902923"/>
                </a:cubicBezTo>
                <a:cubicBezTo>
                  <a:pt x="954647" y="871797"/>
                  <a:pt x="998824" y="797719"/>
                  <a:pt x="1014413" y="774335"/>
                </a:cubicBezTo>
                <a:cubicBezTo>
                  <a:pt x="1027622" y="754522"/>
                  <a:pt x="1044655" y="737378"/>
                  <a:pt x="1057275" y="717185"/>
                </a:cubicBezTo>
                <a:cubicBezTo>
                  <a:pt x="1068563" y="699124"/>
                  <a:pt x="1075283" y="678527"/>
                  <a:pt x="1085850" y="660035"/>
                </a:cubicBezTo>
                <a:cubicBezTo>
                  <a:pt x="1115998" y="607275"/>
                  <a:pt x="1119448" y="622827"/>
                  <a:pt x="1143000" y="560023"/>
                </a:cubicBezTo>
                <a:cubicBezTo>
                  <a:pt x="1188135" y="439663"/>
                  <a:pt x="1115102" y="567220"/>
                  <a:pt x="1200150" y="445723"/>
                </a:cubicBezTo>
                <a:cubicBezTo>
                  <a:pt x="1219844" y="417588"/>
                  <a:pt x="1257300" y="359998"/>
                  <a:pt x="1257300" y="359998"/>
                </a:cubicBezTo>
                <a:cubicBezTo>
                  <a:pt x="1262063" y="340948"/>
                  <a:pt x="1263853" y="320897"/>
                  <a:pt x="1271588" y="302848"/>
                </a:cubicBezTo>
                <a:cubicBezTo>
                  <a:pt x="1278352" y="287065"/>
                  <a:pt x="1294733" y="276275"/>
                  <a:pt x="1300163" y="259985"/>
                </a:cubicBezTo>
                <a:cubicBezTo>
                  <a:pt x="1309324" y="232502"/>
                  <a:pt x="1308769" y="202667"/>
                  <a:pt x="1314450" y="174260"/>
                </a:cubicBezTo>
                <a:cubicBezTo>
                  <a:pt x="1318301" y="155005"/>
                  <a:pt x="1323975" y="136160"/>
                  <a:pt x="1328738" y="117110"/>
                </a:cubicBezTo>
                <a:cubicBezTo>
                  <a:pt x="1323975" y="88535"/>
                  <a:pt x="1328823" y="56537"/>
                  <a:pt x="1314450" y="31385"/>
                </a:cubicBezTo>
                <a:cubicBezTo>
                  <a:pt x="1296516" y="0"/>
                  <a:pt x="1229407" y="27643"/>
                  <a:pt x="1214438" y="31385"/>
                </a:cubicBezTo>
                <a:cubicBezTo>
                  <a:pt x="1200150" y="40910"/>
                  <a:pt x="1182302" y="46551"/>
                  <a:pt x="1171575" y="59960"/>
                </a:cubicBezTo>
                <a:cubicBezTo>
                  <a:pt x="1162167" y="71720"/>
                  <a:pt x="1164023" y="89352"/>
                  <a:pt x="1157288" y="102823"/>
                </a:cubicBezTo>
                <a:cubicBezTo>
                  <a:pt x="1137398" y="142604"/>
                  <a:pt x="1117447" y="156951"/>
                  <a:pt x="1085850" y="188548"/>
                </a:cubicBezTo>
                <a:cubicBezTo>
                  <a:pt x="1081088" y="202835"/>
                  <a:pt x="1078298" y="217940"/>
                  <a:pt x="1071563" y="231410"/>
                </a:cubicBezTo>
                <a:cubicBezTo>
                  <a:pt x="1063884" y="246769"/>
                  <a:pt x="1049752" y="258490"/>
                  <a:pt x="1042988" y="274273"/>
                </a:cubicBezTo>
                <a:cubicBezTo>
                  <a:pt x="1035253" y="292322"/>
                  <a:pt x="1034343" y="312615"/>
                  <a:pt x="1028700" y="331423"/>
                </a:cubicBezTo>
                <a:cubicBezTo>
                  <a:pt x="1020045" y="360273"/>
                  <a:pt x="1009650" y="388573"/>
                  <a:pt x="1000125" y="417148"/>
                </a:cubicBezTo>
                <a:cubicBezTo>
                  <a:pt x="995363" y="431435"/>
                  <a:pt x="988792" y="445242"/>
                  <a:pt x="985838" y="460010"/>
                </a:cubicBezTo>
                <a:cubicBezTo>
                  <a:pt x="981075" y="483823"/>
                  <a:pt x="977940" y="508019"/>
                  <a:pt x="971550" y="531448"/>
                </a:cubicBezTo>
                <a:cubicBezTo>
                  <a:pt x="963625" y="560507"/>
                  <a:pt x="971550" y="607648"/>
                  <a:pt x="942975" y="617173"/>
                </a:cubicBezTo>
                <a:lnTo>
                  <a:pt x="900113" y="631460"/>
                </a:lnTo>
                <a:cubicBezTo>
                  <a:pt x="895885" y="634278"/>
                  <a:pt x="828665" y="684521"/>
                  <a:pt x="814388" y="674323"/>
                </a:cubicBezTo>
                <a:cubicBezTo>
                  <a:pt x="771402" y="643619"/>
                  <a:pt x="758224" y="591555"/>
                  <a:pt x="742950" y="545735"/>
                </a:cubicBezTo>
                <a:cubicBezTo>
                  <a:pt x="690598" y="179274"/>
                  <a:pt x="736832" y="453908"/>
                  <a:pt x="700088" y="288560"/>
                </a:cubicBezTo>
                <a:cubicBezTo>
                  <a:pt x="694820" y="264854"/>
                  <a:pt x="694327" y="239861"/>
                  <a:pt x="685800" y="217123"/>
                </a:cubicBezTo>
                <a:cubicBezTo>
                  <a:pt x="679771" y="201045"/>
                  <a:pt x="666750" y="188548"/>
                  <a:pt x="657225" y="174260"/>
                </a:cubicBezTo>
                <a:cubicBezTo>
                  <a:pt x="633413" y="179023"/>
                  <a:pt x="605993" y="175078"/>
                  <a:pt x="585788" y="188548"/>
                </a:cubicBezTo>
                <a:cubicBezTo>
                  <a:pt x="573257" y="196902"/>
                  <a:pt x="571500" y="216350"/>
                  <a:pt x="571500" y="231410"/>
                </a:cubicBezTo>
                <a:cubicBezTo>
                  <a:pt x="571500" y="288758"/>
                  <a:pt x="581025" y="345710"/>
                  <a:pt x="585788" y="402860"/>
                </a:cubicBezTo>
                <a:cubicBezTo>
                  <a:pt x="581025" y="445723"/>
                  <a:pt x="587517" y="491406"/>
                  <a:pt x="571500" y="531448"/>
                </a:cubicBezTo>
                <a:cubicBezTo>
                  <a:pt x="565907" y="545431"/>
                  <a:pt x="543698" y="545735"/>
                  <a:pt x="528638" y="545735"/>
                </a:cubicBezTo>
                <a:cubicBezTo>
                  <a:pt x="510695" y="545735"/>
                  <a:pt x="448840" y="523898"/>
                  <a:pt x="428625" y="517160"/>
                </a:cubicBezTo>
                <a:lnTo>
                  <a:pt x="342900" y="388573"/>
                </a:lnTo>
                <a:cubicBezTo>
                  <a:pt x="333375" y="374285"/>
                  <a:pt x="330615" y="351140"/>
                  <a:pt x="314325" y="345710"/>
                </a:cubicBezTo>
                <a:lnTo>
                  <a:pt x="228600" y="317135"/>
                </a:lnTo>
                <a:cubicBezTo>
                  <a:pt x="164304" y="338567"/>
                  <a:pt x="134541" y="323088"/>
                  <a:pt x="128588" y="388573"/>
                </a:cubicBezTo>
                <a:cubicBezTo>
                  <a:pt x="125139" y="426517"/>
                  <a:pt x="157163" y="490966"/>
                  <a:pt x="171450" y="517160"/>
                </a:cubicBezTo>
                <a:close/>
              </a:path>
            </a:pathLst>
          </a:cu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59 Elipse"/>
          <p:cNvSpPr/>
          <p:nvPr/>
        </p:nvSpPr>
        <p:spPr>
          <a:xfrm>
            <a:off x="5004048" y="3284984"/>
            <a:ext cx="216024" cy="28803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2" name="61 Conector recto"/>
          <p:cNvCxnSpPr/>
          <p:nvPr/>
        </p:nvCxnSpPr>
        <p:spPr>
          <a:xfrm>
            <a:off x="3923928" y="4293096"/>
            <a:ext cx="72008" cy="14401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3923928" y="4077072"/>
            <a:ext cx="0" cy="216024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3707904" y="4221088"/>
            <a:ext cx="216024" cy="72008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4355976" y="3861048"/>
            <a:ext cx="144016" cy="14401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355976" y="3645024"/>
            <a:ext cx="0" cy="216024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4139952" y="3789040"/>
            <a:ext cx="216024" cy="72008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652120" y="4581128"/>
            <a:ext cx="72008" cy="14401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>
            <a:off x="5652120" y="4725144"/>
            <a:ext cx="72008" cy="216024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5724128" y="4725144"/>
            <a:ext cx="216024" cy="72008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724128" y="3573016"/>
            <a:ext cx="72008" cy="144016"/>
          </a:xfrm>
          <a:prstGeom prst="line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 rot="17949792">
            <a:off x="6169698" y="3997657"/>
            <a:ext cx="45719" cy="3876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60 Nube"/>
          <p:cNvSpPr/>
          <p:nvPr/>
        </p:nvSpPr>
        <p:spPr>
          <a:xfrm rot="17949792">
            <a:off x="6288628" y="4126140"/>
            <a:ext cx="392986" cy="477928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62 Arco de bloque"/>
          <p:cNvSpPr/>
          <p:nvPr/>
        </p:nvSpPr>
        <p:spPr>
          <a:xfrm rot="16409384" flipH="1">
            <a:off x="370359" y="1761612"/>
            <a:ext cx="648071" cy="559306"/>
          </a:xfrm>
          <a:prstGeom prst="blockArc">
            <a:avLst/>
          </a:prstGeom>
          <a:solidFill>
            <a:schemeClr val="accent3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4" name="63 Proceso"/>
          <p:cNvSpPr/>
          <p:nvPr/>
        </p:nvSpPr>
        <p:spPr>
          <a:xfrm>
            <a:off x="5868144" y="3861048"/>
            <a:ext cx="216024" cy="144016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64 CuadroTexto"/>
          <p:cNvSpPr txBox="1"/>
          <p:nvPr/>
        </p:nvSpPr>
        <p:spPr>
          <a:xfrm>
            <a:off x="6228184" y="42210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HLA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275856" y="41490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CD1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2411760" y="270892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accent6">
                    <a:lumMod val="50000"/>
                  </a:schemeClr>
                </a:solidFill>
              </a:rPr>
              <a:t>Ag. </a:t>
            </a:r>
            <a:r>
              <a:rPr lang="es-MX" sz="1400" dirty="0" err="1" smtClean="0">
                <a:solidFill>
                  <a:schemeClr val="accent6">
                    <a:lumMod val="50000"/>
                  </a:schemeClr>
                </a:solidFill>
              </a:rPr>
              <a:t>lipoproteicos</a:t>
            </a:r>
            <a:endParaRPr lang="es-MX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4788024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accent2">
                    <a:lumMod val="50000"/>
                  </a:schemeClr>
                </a:solidFill>
              </a:rPr>
              <a:t>DCs</a:t>
            </a:r>
            <a:endParaRPr lang="es-MX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7236296" y="4725144"/>
            <a:ext cx="1656184" cy="19442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70 Elipse"/>
          <p:cNvSpPr/>
          <p:nvPr/>
        </p:nvSpPr>
        <p:spPr>
          <a:xfrm>
            <a:off x="7640649" y="5620101"/>
            <a:ext cx="891791" cy="83323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72 CuadroTexto"/>
          <p:cNvSpPr txBox="1"/>
          <p:nvPr/>
        </p:nvSpPr>
        <p:spPr>
          <a:xfrm>
            <a:off x="7884368" y="5805264"/>
            <a:ext cx="10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LT</a:t>
            </a:r>
            <a:endParaRPr lang="es-MX" dirty="0"/>
          </a:p>
        </p:txBody>
      </p:sp>
      <p:sp>
        <p:nvSpPr>
          <p:cNvPr id="74" name="73 Datos almacenados"/>
          <p:cNvSpPr/>
          <p:nvPr/>
        </p:nvSpPr>
        <p:spPr>
          <a:xfrm rot="13050651">
            <a:off x="6756326" y="5371802"/>
            <a:ext cx="648053" cy="160998"/>
          </a:xfrm>
          <a:prstGeom prst="flowChartOnlineStorag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74 Datos almacenados"/>
          <p:cNvSpPr/>
          <p:nvPr/>
        </p:nvSpPr>
        <p:spPr>
          <a:xfrm rot="13079968">
            <a:off x="6857127" y="5195598"/>
            <a:ext cx="648052" cy="160999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75 Datos almacenados"/>
          <p:cNvSpPr/>
          <p:nvPr/>
        </p:nvSpPr>
        <p:spPr>
          <a:xfrm rot="13198180">
            <a:off x="7068424" y="4867745"/>
            <a:ext cx="648052" cy="160997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76 Datos almacenados"/>
          <p:cNvSpPr/>
          <p:nvPr/>
        </p:nvSpPr>
        <p:spPr>
          <a:xfrm rot="13226736">
            <a:off x="7188374" y="4723729"/>
            <a:ext cx="648053" cy="160996"/>
          </a:xfrm>
          <a:prstGeom prst="flowChartOnlineStorag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78 Arco de bloque"/>
          <p:cNvSpPr/>
          <p:nvPr/>
        </p:nvSpPr>
        <p:spPr>
          <a:xfrm rot="19974012">
            <a:off x="5720494" y="3704369"/>
            <a:ext cx="353423" cy="385363"/>
          </a:xfrm>
          <a:prstGeom prst="blockArc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7380312" y="42930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LsCD</a:t>
            </a:r>
            <a:r>
              <a:rPr lang="es-MX" b="1" dirty="0" smtClean="0">
                <a:solidFill>
                  <a:srgbClr val="FF0000"/>
                </a:solidFill>
              </a:rPr>
              <a:t>4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1979712" y="4077072"/>
            <a:ext cx="1296144" cy="646331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Cuerpos </a:t>
            </a:r>
          </a:p>
          <a:p>
            <a:pPr algn="ctr"/>
            <a:r>
              <a:rPr lang="es-MX" dirty="0" err="1" smtClean="0"/>
              <a:t>apoptóticos</a:t>
            </a:r>
            <a:endParaRPr lang="es-MX" dirty="0"/>
          </a:p>
        </p:txBody>
      </p:sp>
      <p:sp>
        <p:nvSpPr>
          <p:cNvPr id="82" name="81 CuadroTexto"/>
          <p:cNvSpPr txBox="1"/>
          <p:nvPr/>
        </p:nvSpPr>
        <p:spPr>
          <a:xfrm>
            <a:off x="3995936" y="5157192"/>
            <a:ext cx="1584176" cy="923330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Llevan información a los ganglios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0834 C -0.03194 0.00857 -0.04132 0.01135 -0.04236 0.0125 C -0.04948 0.01991 -0.05434 0.03195 -0.06267 0.0375 C -0.07448 0.04537 -0.0934 0.05186 -0.10642 0.05625 C -0.11302 0.06227 -0.12448 0.06875 -0.13298 0.06875 " pathEditMode="relative" ptsTypes="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0185 C -0.03612 0.00255 -0.03855 0.00232 -0.04028 0.00394 C -0.04358 0.00695 -0.04341 0.01227 -0.04497 0.01644 C -0.04862 0.02593 -0.05105 0.0338 -0.05903 0.03727 C -0.0665 0.05232 -0.08091 0.0581 -0.09341 0.06227 C -0.10157 0.06505 -0.11077 0.06667 -0.11684 0.07477 " pathEditMode="relative" ptsTypes="fffffA">
                                      <p:cBhvr>
                                        <p:cTn id="8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2593 C 0.004 0.04653 -2.5E-6 0.07801 0.01875 0.08635 C 0.025 0.09885 0.03229 0.09561 0.04063 0.10301 C 0.04375 0.10579 0.04688 0.10857 0.05 0.11135 C 0.05157 0.11274 0.05469 0.11551 0.05469 0.11551 C 0.05573 0.1176 0.05695 0.11945 0.05782 0.12176 C 0.05851 0.12362 0.05938 0.12801 0.05938 0.12801 " pathEditMode="relative" ptsTypes="ffffff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1551 C 0.025 0.07593 0.07778 0.05 0.11441 0.05093 C 0.12031 0.05301 0.1243 0.05671 0.13003 0.05926 C 0.1316 0.06134 0.13298 0.06366 0.13472 0.06551 C 0.13611 0.06713 0.13837 0.06759 0.13941 0.06968 C 0.14114 0.07338 0.14149 0.07801 0.14253 0.08218 C 0.14305 0.08426 0.1441 0.08843 0.1441 0.08843 " pathEditMode="relative" ptsTypes="ffffff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0.00995 C 0.02205 0.01204 0.0217 0.01528 0.02309 0.0162 C 0.03247 0.02245 0.04393 0.01921 0.05434 0.02037 C 0.05903 0.02245 0.06406 0.02546 0.06841 0.0287 C 0.0717 0.03125 0.07778 0.03704 0.07778 0.03704 C 0.07882 0.03912 0.08021 0.04097 0.08091 0.04329 C 0.08229 0.04722 0.08403 0.05579 0.08403 0.05579 C 0.08351 0.06343 0.08334 0.07106 0.08247 0.0787 C 0.08229 0.08079 0.08038 0.08704 0.08091 0.08495 C 0.08143 0.08287 0.08195 0.08079 0.08247 0.0787 C 0.08681 0.1081 0.10052 0.10185 0.12153 0.1037 C 0.12257 0.10579 0.12466 0.10995 0.12466 0.10995 " pathEditMode="relative" ptsTypes="fffffffffff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3" grpId="0" animBg="1"/>
      <p:bldP spid="56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467544" y="2060848"/>
            <a:ext cx="1944216" cy="21602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Elipse"/>
          <p:cNvSpPr/>
          <p:nvPr/>
        </p:nvSpPr>
        <p:spPr>
          <a:xfrm>
            <a:off x="1043608" y="3068960"/>
            <a:ext cx="1046886" cy="92581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115615" y="3222930"/>
            <a:ext cx="119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LT</a:t>
            </a:r>
            <a:endParaRPr lang="es-MX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403648" y="44371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55576" y="4941168"/>
            <a:ext cx="129614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IFN</a:t>
            </a:r>
            <a:r>
              <a:rPr lang="el-GR" b="1" dirty="0" smtClean="0">
                <a:latin typeface="Calibri"/>
              </a:rPr>
              <a:t>γ</a:t>
            </a:r>
            <a:endParaRPr lang="es-MX" b="1" dirty="0" smtClean="0">
              <a:latin typeface="Calibri"/>
            </a:endParaRPr>
          </a:p>
          <a:p>
            <a:pPr algn="ctr"/>
            <a:r>
              <a:rPr lang="es-MX" b="1" dirty="0" smtClean="0">
                <a:latin typeface="Calibri"/>
              </a:rPr>
              <a:t>TNF</a:t>
            </a:r>
            <a:r>
              <a:rPr lang="el-GR" b="1" dirty="0" smtClean="0">
                <a:latin typeface="Calibri"/>
              </a:rPr>
              <a:t>α</a:t>
            </a:r>
            <a:endParaRPr lang="es-MX" b="1" dirty="0"/>
          </a:p>
        </p:txBody>
      </p:sp>
      <p:sp>
        <p:nvSpPr>
          <p:cNvPr id="8" name="7 Elipse"/>
          <p:cNvSpPr/>
          <p:nvPr/>
        </p:nvSpPr>
        <p:spPr>
          <a:xfrm>
            <a:off x="3851920" y="2204864"/>
            <a:ext cx="2232248" cy="20162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3968" y="141277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</a:rPr>
              <a:t>Macrofagoactivado</a:t>
            </a:r>
            <a:r>
              <a:rPr lang="es-MX" dirty="0" smtClean="0"/>
              <a:t> </a:t>
            </a:r>
            <a:endParaRPr lang="es-MX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5004048" y="44371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283968" y="4941168"/>
            <a:ext cx="144016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alibri"/>
              </a:rPr>
              <a:t>TNF</a:t>
            </a:r>
            <a:r>
              <a:rPr lang="el-GR" b="1" dirty="0" smtClean="0">
                <a:latin typeface="Calibri"/>
              </a:rPr>
              <a:t>α</a:t>
            </a:r>
            <a:r>
              <a:rPr lang="es-MX" b="1" dirty="0" smtClean="0">
                <a:latin typeface="Calibri"/>
              </a:rPr>
              <a:t>, IL-1</a:t>
            </a:r>
          </a:p>
          <a:p>
            <a:pPr algn="ctr"/>
            <a:r>
              <a:rPr lang="es-MX" b="1" dirty="0" smtClean="0">
                <a:latin typeface="Calibri"/>
              </a:rPr>
              <a:t>Oxido nítrico</a:t>
            </a:r>
          </a:p>
        </p:txBody>
      </p:sp>
      <p:sp>
        <p:nvSpPr>
          <p:cNvPr id="14" name="13 Arco de bloque"/>
          <p:cNvSpPr/>
          <p:nvPr/>
        </p:nvSpPr>
        <p:spPr>
          <a:xfrm rot="16409384" flipH="1">
            <a:off x="3881687" y="2868919"/>
            <a:ext cx="991111" cy="559306"/>
          </a:xfrm>
          <a:prstGeom prst="blockArc">
            <a:avLst/>
          </a:prstGeom>
          <a:solidFill>
            <a:schemeClr val="accent3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6372200" y="2996952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Terminador"/>
          <p:cNvSpPr/>
          <p:nvPr/>
        </p:nvSpPr>
        <p:spPr>
          <a:xfrm>
            <a:off x="7380312" y="3356992"/>
            <a:ext cx="936104" cy="432048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7380312" y="1988840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/>
          </a:p>
        </p:txBody>
      </p:sp>
      <p:sp>
        <p:nvSpPr>
          <p:cNvPr id="19" name="18 Rectángulo"/>
          <p:cNvSpPr/>
          <p:nvPr/>
        </p:nvSpPr>
        <p:spPr>
          <a:xfrm>
            <a:off x="7524328" y="1988840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/>
          </a:p>
        </p:txBody>
      </p:sp>
      <p:sp>
        <p:nvSpPr>
          <p:cNvPr id="26" name="25 Terminador"/>
          <p:cNvSpPr/>
          <p:nvPr/>
        </p:nvSpPr>
        <p:spPr>
          <a:xfrm>
            <a:off x="8028384" y="2780928"/>
            <a:ext cx="864096" cy="432048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 smtClean="0"/>
          </a:p>
        </p:txBody>
      </p:sp>
      <p:sp>
        <p:nvSpPr>
          <p:cNvPr id="27" name="26 Terminador"/>
          <p:cNvSpPr/>
          <p:nvPr/>
        </p:nvSpPr>
        <p:spPr>
          <a:xfrm>
            <a:off x="7884368" y="3933056"/>
            <a:ext cx="936104" cy="432048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28" name="27 Multiplicar"/>
          <p:cNvSpPr/>
          <p:nvPr/>
        </p:nvSpPr>
        <p:spPr>
          <a:xfrm>
            <a:off x="7236296" y="2276872"/>
            <a:ext cx="1728192" cy="2232248"/>
          </a:xfrm>
          <a:prstGeom prst="mathMultiply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lecha derecha"/>
          <p:cNvSpPr/>
          <p:nvPr/>
        </p:nvSpPr>
        <p:spPr>
          <a:xfrm>
            <a:off x="2771800" y="2996952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CuadroTexto"/>
          <p:cNvSpPr txBox="1"/>
          <p:nvPr/>
        </p:nvSpPr>
        <p:spPr>
          <a:xfrm>
            <a:off x="4499992" y="278092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Fusión de lisosomas al fagosoma.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755576" y="548681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Defensa inmune contra la TB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0" y="5949281"/>
            <a:ext cx="622818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Si la defensa inmune logra controlar al bacilo pero no eliminarla </a:t>
            </a:r>
            <a:endParaRPr lang="es-MX" b="1" dirty="0"/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6372200" y="6165304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Proceso alternativo"/>
          <p:cNvSpPr/>
          <p:nvPr/>
        </p:nvSpPr>
        <p:spPr>
          <a:xfrm>
            <a:off x="7308304" y="5877272"/>
            <a:ext cx="1080120" cy="504056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CuadroTexto"/>
          <p:cNvSpPr txBox="1"/>
          <p:nvPr/>
        </p:nvSpPr>
        <p:spPr>
          <a:xfrm>
            <a:off x="7380312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sigf</a:t>
            </a:r>
            <a:endParaRPr lang="es-MX" b="1" i="1" dirty="0">
              <a:solidFill>
                <a:schemeClr val="bg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11560" y="13407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solidFill>
                  <a:schemeClr val="accent6"/>
                </a:solidFill>
              </a:rPr>
              <a:t>Ls</a:t>
            </a:r>
            <a:r>
              <a:rPr lang="es-MX" dirty="0" smtClean="0">
                <a:solidFill>
                  <a:schemeClr val="accent6"/>
                </a:solidFill>
              </a:rPr>
              <a:t> vírgenes en el pulmón</a:t>
            </a:r>
            <a:endParaRPr lang="es-MX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6" y="620689"/>
            <a:ext cx="784887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Diagnostico de la tuberculosis. 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39952" y="1844825"/>
            <a:ext cx="4392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</a:rPr>
              <a:t>Prueba </a:t>
            </a:r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</a:rPr>
              <a:t>radiológica</a:t>
            </a:r>
            <a:endParaRPr lang="es-MX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MX" sz="2000" b="1" dirty="0"/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Micronódulos de 1-2 mm de  diámetro, como los nódulos de Simón.</a:t>
            </a:r>
          </a:p>
          <a:p>
            <a:pPr>
              <a:buFont typeface="Arial" pitchFamily="34" charset="0"/>
              <a:buChar char="•"/>
            </a:pPr>
            <a:endParaRPr lang="es-MX" sz="2000" dirty="0"/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Lesiones fribroticas, muy densas e irregulares.</a:t>
            </a:r>
          </a:p>
          <a:p>
            <a:pPr>
              <a:buFont typeface="Arial" pitchFamily="34" charset="0"/>
              <a:buChar char="•"/>
            </a:pPr>
            <a:endParaRPr lang="es-MX" sz="2000" dirty="0"/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Derrame pleural como pleuritis.</a:t>
            </a:r>
          </a:p>
          <a:p>
            <a:pPr>
              <a:buFont typeface="Arial" pitchFamily="34" charset="0"/>
              <a:buChar char="•"/>
            </a:pPr>
            <a:endParaRPr lang="es-MX" sz="2000" dirty="0" smtClean="0"/>
          </a:p>
          <a:p>
            <a:pPr>
              <a:buFont typeface="Arial" pitchFamily="34" charset="0"/>
              <a:buChar char="•"/>
            </a:pPr>
            <a:endParaRPr lang="es-MX" sz="2000" dirty="0"/>
          </a:p>
          <a:p>
            <a:pPr>
              <a:buFont typeface="Arial" pitchFamily="34" charset="0"/>
              <a:buChar char="•"/>
            </a:pPr>
            <a:endParaRPr lang="es-MX" sz="2000" dirty="0" smtClean="0"/>
          </a:p>
          <a:p>
            <a:pPr>
              <a:buFont typeface="Arial" pitchFamily="34" charset="0"/>
              <a:buChar char="•"/>
            </a:pPr>
            <a:endParaRPr lang="es-MX" sz="2000" dirty="0" smtClean="0"/>
          </a:p>
          <a:p>
            <a:pPr>
              <a:buFont typeface="Arial" pitchFamily="34" charset="0"/>
              <a:buChar char="•"/>
            </a:pPr>
            <a:endParaRPr lang="es-MX" sz="2000" dirty="0" smtClean="0"/>
          </a:p>
          <a:p>
            <a:pPr>
              <a:buFont typeface="Arial" pitchFamily="34" charset="0"/>
              <a:buChar char="•"/>
            </a:pPr>
            <a:endParaRPr lang="es-MX" sz="2000" dirty="0"/>
          </a:p>
        </p:txBody>
      </p:sp>
      <p:pic>
        <p:nvPicPr>
          <p:cNvPr id="23558" name="Picture 6" descr="http://3.bp.blogspot.com/_zh0GI4RWO5c/TT27J0ELnoI/AAAAAAAACxI/zHfDHFlVpE0/s320/Tuberculos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716540" cy="360039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476672"/>
            <a:ext cx="784887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Diagnostico de la tuberculosis. 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4" name="Picture 2" descr="http://www.nlm.nih.gov/medlineplus/spanish/ency/images/ency/fullsize/9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410489" cy="3528392"/>
          </a:xfrm>
          <a:prstGeom prst="rect">
            <a:avLst/>
          </a:prstGeom>
          <a:solidFill>
            <a:schemeClr val="accent5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6" name="5 CuadroTexto"/>
          <p:cNvSpPr txBox="1"/>
          <p:nvPr/>
        </p:nvSpPr>
        <p:spPr>
          <a:xfrm>
            <a:off x="4716016" y="2276872"/>
            <a:ext cx="3888432" cy="3508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6"/>
                </a:solidFill>
              </a:rPr>
              <a:t>Pruebas de laboratorio:</a:t>
            </a:r>
            <a:endParaRPr lang="es-MX" sz="2400" b="1" dirty="0">
              <a:solidFill>
                <a:schemeClr val="accent6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sz="2000" dirty="0"/>
              <a:t>La muestra de esputo se obtiene </a:t>
            </a:r>
            <a:r>
              <a:rPr lang="es-MX" sz="2000" dirty="0" smtClean="0"/>
              <a:t>tosiendo profundamente </a:t>
            </a:r>
            <a:r>
              <a:rPr lang="es-MX" sz="2000" dirty="0"/>
              <a:t>y expulsando el material que viene de los pulmones dentro de un envase estéril. Se lleva la muestra a un laboratorio y se coloca en un medio que tenga las condiciones que permita que los organismos evolucionen.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6" y="620689"/>
            <a:ext cx="784887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Tratamiento de la </a:t>
            </a:r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tuberculosis 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68356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normon.es/media/fotos/prd_Estreptomic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437112"/>
            <a:ext cx="2195736" cy="16253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6" name="Picture 6" descr="http://t3.gstatic.com/images?q=tbn:ANd9GcSdY62LQzlsJbmgvPKYOPcXBdasufHu_8oV_myzs2vspHA6BPk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2204864"/>
            <a:ext cx="2267744" cy="12383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9552" y="188640"/>
            <a:ext cx="784887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Prevención 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1331640" y="1268760"/>
          <a:ext cx="655272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051720" y="18448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  Vacuna </a:t>
            </a:r>
            <a:r>
              <a:rPr lang="es-MX" b="1" dirty="0" smtClean="0">
                <a:solidFill>
                  <a:schemeClr val="bg1"/>
                </a:solidFill>
              </a:rPr>
              <a:t>BCG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stoptabac.ch/sp/brochure/Image1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789040"/>
            <a:ext cx="2592288" cy="2592288"/>
          </a:xfrm>
          <a:prstGeom prst="rect">
            <a:avLst/>
          </a:prstGeom>
          <a:noFill/>
        </p:spPr>
      </p:pic>
      <p:sp>
        <p:nvSpPr>
          <p:cNvPr id="7" name="6 Multiplicar"/>
          <p:cNvSpPr/>
          <p:nvPr/>
        </p:nvSpPr>
        <p:spPr>
          <a:xfrm>
            <a:off x="539552" y="3356992"/>
            <a:ext cx="3168352" cy="3312368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00" name="Picture 4" descr="http://1.bp.blogspot.com/_ouy6nN1Ef1s/Sffoazs4QeI/AAAAAAAAArI/XWCLUvbo5q0/s320/astronauta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717032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620689"/>
            <a:ext cx="7848872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¿</a:t>
            </a:r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Que </a:t>
            </a:r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es la tuberculosis?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62880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 una infección causada por la bacteria llamada</a:t>
            </a:r>
            <a:r>
              <a:rPr lang="es-MX" sz="2000" dirty="0"/>
              <a:t>  </a:t>
            </a:r>
            <a:r>
              <a:rPr lang="es-MX" sz="2000" b="1" i="1" dirty="0">
                <a:solidFill>
                  <a:schemeClr val="accent6">
                    <a:lumMod val="75000"/>
                  </a:schemeClr>
                </a:solidFill>
              </a:rPr>
              <a:t>Mycobacterium </a:t>
            </a:r>
            <a:r>
              <a:rPr lang="es-MX" sz="2000" b="1" i="1" dirty="0" smtClean="0">
                <a:solidFill>
                  <a:schemeClr val="accent6">
                    <a:lumMod val="75000"/>
                  </a:schemeClr>
                </a:solidFill>
              </a:rPr>
              <a:t>tuberculosis</a:t>
            </a:r>
            <a:r>
              <a:rPr lang="es-MX" sz="2000" i="1" dirty="0" smtClean="0"/>
              <a:t>.</a:t>
            </a:r>
          </a:p>
          <a:p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es-MX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6" name="Picture 6" descr="http://2.bp.blogspot.com/-4UGkMdKREs4/TcoAH-HOJOI/AAAAAAAAALA/P8Sd_CnFEEc/s400/Mycobacterium_tuberculosis_www.jano.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2959224" cy="346270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  <a:softEdge rad="63500"/>
          </a:effectLst>
        </p:spPr>
      </p:pic>
      <p:pic>
        <p:nvPicPr>
          <p:cNvPr id="15364" name="Picture 4" descr="http://www.news-medical.net/image.axd?picture=2009%2F12%2F99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4320480" cy="2877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10 Conector recto"/>
          <p:cNvCxnSpPr/>
          <p:nvPr/>
        </p:nvCxnSpPr>
        <p:spPr>
          <a:xfrm flipV="1">
            <a:off x="827584" y="3356992"/>
            <a:ext cx="0" cy="1008112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83568" y="3356992"/>
            <a:ext cx="28803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83568" y="4365104"/>
            <a:ext cx="28803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899592" y="3717033"/>
            <a:ext cx="1152128" cy="36933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1-4 mm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iografiasyvidas.com/biografia/k/fotos/ko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509972" cy="403244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9 Rectángulo"/>
          <p:cNvSpPr/>
          <p:nvPr/>
        </p:nvSpPr>
        <p:spPr>
          <a:xfrm>
            <a:off x="179512" y="4725144"/>
            <a:ext cx="4265270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ROBERT KOCH</a:t>
            </a:r>
            <a:endParaRPr lang="es-E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6" descr="http://3.bp.blogspot.com/_mbF2e5eyQwk/S_pWViu0pzI/AAAAAAAAAX0/IIwgZCueFSw/s1600/Robert-Ko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1938"/>
            <a:ext cx="4680520" cy="661513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11 CuadroTexto"/>
          <p:cNvSpPr txBox="1"/>
          <p:nvPr/>
        </p:nvSpPr>
        <p:spPr>
          <a:xfrm>
            <a:off x="5364088" y="620688"/>
            <a:ext cx="324036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Robert koch aisló  el microorganismo  causante de la enfermedad y hacerlo crecer en un cultivo puro.</a:t>
            </a:r>
            <a:endParaRPr lang="es-MX" b="1" dirty="0"/>
          </a:p>
        </p:txBody>
      </p:sp>
      <p:sp>
        <p:nvSpPr>
          <p:cNvPr id="13" name="12 Rectángulo"/>
          <p:cNvSpPr/>
          <p:nvPr/>
        </p:nvSpPr>
        <p:spPr>
          <a:xfrm>
            <a:off x="5292080" y="2348880"/>
            <a:ext cx="3384376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dirty="0"/>
              <a:t> </a:t>
            </a:r>
            <a:r>
              <a:rPr lang="es-MX" b="1" dirty="0"/>
              <a:t>El cultivo puro fue utilizado para inducir la enfermedad en animales de laboratorio, en su caso la cobaya, aislando de nuevo el germen de los animales enfermos y comparándolo con el germen original.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88640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 tuberculosis es uno de los problemas de salud publica mas importante en los países del tercer mundo.</a:t>
            </a:r>
          </a:p>
          <a:p>
            <a:pPr algn="ctr"/>
            <a:endParaRPr lang="es-MX" sz="2000" b="1" dirty="0" smtClean="0"/>
          </a:p>
          <a:p>
            <a:pPr algn="ctr">
              <a:buFont typeface="Arial" pitchFamily="34" charset="0"/>
              <a:buChar char="•"/>
            </a:pPr>
            <a:endParaRPr lang="es-MX" dirty="0" smtClean="0"/>
          </a:p>
          <a:p>
            <a:pPr algn="ctr">
              <a:buFont typeface="Arial" pitchFamily="34" charset="0"/>
              <a:buChar char="•"/>
            </a:pPr>
            <a:endParaRPr lang="es-MX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-1188640" y="1052736"/>
          <a:ext cx="6696744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483768" y="3140968"/>
            <a:ext cx="100811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ASIA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3789040"/>
            <a:ext cx="1008112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AFRICA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2132856"/>
            <a:ext cx="1584176" cy="830997"/>
          </a:xfrm>
          <a:prstGeom prst="rect">
            <a:avLst/>
          </a:prstGeom>
          <a:solidFill>
            <a:srgbClr val="1879E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REGION MEDITERRANEA ORIENTAL</a:t>
            </a:r>
            <a:endParaRPr lang="es-MX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91680" y="2060848"/>
            <a:ext cx="1224136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AMERICAS</a:t>
            </a:r>
            <a:endParaRPr lang="es-MX" b="1" dirty="0"/>
          </a:p>
        </p:txBody>
      </p:sp>
      <p:pic>
        <p:nvPicPr>
          <p:cNvPr id="22532" name="Picture 4" descr="http://2.bp.blogspot.com/-qUcuCL_ze8I/Ti3Xr82_kaI/AAAAAAAAA-k/CPBZNQ3Xjos/s1600/africa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16832"/>
            <a:ext cx="2215629" cy="1512168"/>
          </a:xfrm>
          <a:prstGeom prst="rect">
            <a:avLst/>
          </a:prstGeom>
          <a:noFill/>
        </p:spPr>
      </p:pic>
      <p:pic>
        <p:nvPicPr>
          <p:cNvPr id="22534" name="Picture 6" descr="http://3.bp.blogspot.com/_FNaFqcOhzwU/TGGGtTV-GaI/AAAAAAAABWU/LnE6lCSlksE/s640/1683185-Beijing_opera_China-As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916832"/>
            <a:ext cx="2266192" cy="1512168"/>
          </a:xfrm>
          <a:prstGeom prst="rect">
            <a:avLst/>
          </a:prstGeom>
          <a:noFill/>
        </p:spPr>
      </p:pic>
      <p:pic>
        <p:nvPicPr>
          <p:cNvPr id="22536" name="Picture 8" descr="http://t1.gstatic.com/images?q=tbn:ANd9GcTnfzl6o-okjSZWdoMotE7fgERqPS1vDTMY9ZNFnrZZ6h5D3AFkPzdMTL4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429000"/>
            <a:ext cx="2337728" cy="1584176"/>
          </a:xfrm>
          <a:prstGeom prst="rect">
            <a:avLst/>
          </a:prstGeom>
          <a:noFill/>
        </p:spPr>
      </p:pic>
      <p:pic>
        <p:nvPicPr>
          <p:cNvPr id="22540" name="Picture 12" descr="http://4.bp.blogspot.com/-9teFdekwWC4/TdVUDdWvAqI/AAAAAAAAACo/QExoV5Gr2Sc/s1600/la-india-f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3" y="3429000"/>
            <a:ext cx="2160239" cy="158417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23528" y="55892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Total de casos mundialmente</a:t>
            </a:r>
            <a:r>
              <a:rPr lang="es-MX" dirty="0" smtClean="0"/>
              <a:t>: </a:t>
            </a:r>
            <a:r>
              <a:rPr lang="es-MX" b="1" dirty="0" smtClean="0"/>
              <a:t>9 millones</a:t>
            </a:r>
          </a:p>
          <a:p>
            <a:r>
              <a:rPr lang="es-MX" b="1" dirty="0" smtClean="0"/>
              <a:t>Datos tomados: 2008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620689"/>
            <a:ext cx="7848872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Tuberculosis Pulmonar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70080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El Bacilo de Koch ataca preferiblemente a los pulmones aunque también se puede propagar a otros órganos.</a:t>
            </a:r>
          </a:p>
          <a:p>
            <a:pPr algn="ctr"/>
            <a:endParaRPr lang="es-MX" b="1" dirty="0"/>
          </a:p>
        </p:txBody>
      </p:sp>
      <p:pic>
        <p:nvPicPr>
          <p:cNvPr id="31748" name="Picture 4" descr="http://ctabio4d3.files.wordpress.com/2008/11/tubercul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3685233" cy="38164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388" name="Picture 4" descr="http://escuela.med.puc.cl/paginas/cursos/tercero/anatomiapatologica/imagenes_ap/fotos273-305/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348880"/>
            <a:ext cx="2808312" cy="422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20689"/>
            <a:ext cx="7848872" cy="132343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¿Como se adquiere la tuberculosis pulmonar?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822" name="Picture 6" descr="http://www.datosfreak.org/site_media/upload/estornu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194" y="2204864"/>
            <a:ext cx="2699290" cy="1805152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347864" y="2132856"/>
            <a:ext cx="5328592" cy="18774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Se </a:t>
            </a:r>
            <a:r>
              <a:rPr lang="es-MX" sz="2000" b="1" dirty="0"/>
              <a:t>transmite por vía </a:t>
            </a:r>
            <a:r>
              <a:rPr lang="es-MX" sz="2000" b="1" dirty="0" smtClean="0"/>
              <a:t>aérea. Al toser, estornudar, hablar o escupir, exhalan los gérmenes de la enfermedad.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34826" name="Picture 10" descr="http://3.bp.blogspot.com/_OqmpSNW25BQ/S7UbEvC5URI/AAAAAAAAABQ/cBGNElndPHU/s1600/tuberculosis3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36355"/>
            <a:ext cx="2232248" cy="2721645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3347864" y="4365104"/>
            <a:ext cx="5328592" cy="1908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b="1" dirty="0"/>
              <a:t> </a:t>
            </a:r>
            <a:r>
              <a:rPr lang="es-MX" sz="2000" b="1" dirty="0"/>
              <a:t>Las personas con contactos frecuentes, prolongados, o intensos tienen un riesgo alrededor del 25 % mayor de ser </a:t>
            </a:r>
            <a:r>
              <a:rPr lang="es-MX" sz="2000" b="1" dirty="0" smtClean="0"/>
              <a:t>infectados.</a:t>
            </a:r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6" y="404664"/>
            <a:ext cx="7848872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¿</a:t>
            </a:r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Quienes </a:t>
            </a:r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contrae la enfermedad?</a:t>
            </a:r>
          </a:p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755576" y="1412776"/>
          <a:ext cx="73448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tecnologiahechapalabra.com/img_noticias/2009/9/%7B4717E594-84CE-470C-8AA3-D7C424823277%7D_Tos-28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39"/>
            <a:ext cx="2088231" cy="178991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9 CuadroTexto"/>
          <p:cNvSpPr txBox="1"/>
          <p:nvPr/>
        </p:nvSpPr>
        <p:spPr>
          <a:xfrm>
            <a:off x="755576" y="15567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Tos seca o productiva</a:t>
            </a:r>
            <a:endParaRPr lang="es-MX" b="1" dirty="0"/>
          </a:p>
        </p:txBody>
      </p:sp>
      <p:pic>
        <p:nvPicPr>
          <p:cNvPr id="27652" name="Picture 4" descr="http://archivo.abc.com.py/fotos/2008/03/24/080324174152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16832"/>
            <a:ext cx="1714500" cy="20097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11 CuadroTexto"/>
          <p:cNvSpPr txBox="1"/>
          <p:nvPr/>
        </p:nvSpPr>
        <p:spPr>
          <a:xfrm>
            <a:off x="3779912" y="1556792"/>
            <a:ext cx="171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Perdida de peso</a:t>
            </a:r>
            <a:endParaRPr lang="es-MX" b="1" dirty="0"/>
          </a:p>
        </p:txBody>
      </p:sp>
      <p:pic>
        <p:nvPicPr>
          <p:cNvPr id="27654" name="Picture 6" descr="http://archivo.abc.com.py/fotos/2008/03/24/080324174125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16832"/>
            <a:ext cx="2002532" cy="180228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14 CuadroTexto"/>
          <p:cNvSpPr txBox="1"/>
          <p:nvPr/>
        </p:nvSpPr>
        <p:spPr>
          <a:xfrm>
            <a:off x="7020272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</a:t>
            </a:r>
            <a:r>
              <a:rPr lang="es-MX" b="1" dirty="0" smtClean="0"/>
              <a:t>iebre</a:t>
            </a:r>
            <a:endParaRPr lang="es-MX" b="1" dirty="0"/>
          </a:p>
        </p:txBody>
      </p:sp>
      <p:pic>
        <p:nvPicPr>
          <p:cNvPr id="27658" name="Picture 10" descr="http://archivo.abc.com.py/fotos/2008/03/24/0803241741387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941168"/>
            <a:ext cx="1714500" cy="1600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16 CuadroTexto"/>
          <p:cNvSpPr txBox="1"/>
          <p:nvPr/>
        </p:nvSpPr>
        <p:spPr>
          <a:xfrm>
            <a:off x="1043608" y="45091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Falta de apetito</a:t>
            </a:r>
            <a:endParaRPr lang="es-MX" b="1" dirty="0"/>
          </a:p>
        </p:txBody>
      </p:sp>
      <p:pic>
        <p:nvPicPr>
          <p:cNvPr id="27660" name="Picture 12" descr="http://www.heartfailurematters.org/PublishingImages/shortnessofbreat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869160"/>
            <a:ext cx="1870541" cy="182822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18 CuadroTexto"/>
          <p:cNvSpPr txBox="1"/>
          <p:nvPr/>
        </p:nvSpPr>
        <p:spPr>
          <a:xfrm>
            <a:off x="3707904" y="45091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Disnea</a:t>
            </a:r>
            <a:endParaRPr lang="es-MX" b="1" dirty="0"/>
          </a:p>
        </p:txBody>
      </p:sp>
      <p:pic>
        <p:nvPicPr>
          <p:cNvPr id="27662" name="Picture 14" descr="http://healthyamigo.com/images/Anxiety-and-the-Process-of-Identifica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797152"/>
            <a:ext cx="1636927" cy="185854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2" name="21 CuadroTexto"/>
          <p:cNvSpPr txBox="1"/>
          <p:nvPr/>
        </p:nvSpPr>
        <p:spPr>
          <a:xfrm>
            <a:off x="6660232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Dolor torácico</a:t>
            </a:r>
            <a:endParaRPr lang="es-MX" b="1" dirty="0"/>
          </a:p>
        </p:txBody>
      </p:sp>
      <p:sp>
        <p:nvSpPr>
          <p:cNvPr id="28" name="27 Rectángulo"/>
          <p:cNvSpPr/>
          <p:nvPr/>
        </p:nvSpPr>
        <p:spPr>
          <a:xfrm>
            <a:off x="-324544" y="188640"/>
            <a:ext cx="99005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Síntomas de la TB</a:t>
            </a:r>
            <a:endParaRPr lang="es-MX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6" y="404664"/>
            <a:ext cx="7848872" cy="76944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</a:rPr>
              <a:t>Patogenia</a:t>
            </a:r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1772816"/>
            <a:ext cx="4572000" cy="1200329"/>
          </a:xfrm>
          <a:prstGeom prst="rect">
            <a:avLst/>
          </a:prstGeom>
          <a:ln>
            <a:solidFill>
              <a:schemeClr val="accent6"/>
            </a:solidFill>
            <a:prstDash val="lgDash"/>
          </a:ln>
        </p:spPr>
        <p:txBody>
          <a:bodyPr>
            <a:spAutoFit/>
          </a:bodyPr>
          <a:lstStyle/>
          <a:p>
            <a:r>
              <a:rPr lang="es-ES" dirty="0" smtClean="0"/>
              <a:t>Los bacilos son </a:t>
            </a:r>
            <a:r>
              <a:rPr lang="es-ES" dirty="0" smtClean="0"/>
              <a:t>suficientemente </a:t>
            </a:r>
            <a:r>
              <a:rPr lang="es-ES" dirty="0" smtClean="0"/>
              <a:t>pequeños </a:t>
            </a:r>
            <a:r>
              <a:rPr lang="es-ES" dirty="0" smtClean="0"/>
              <a:t>para  </a:t>
            </a:r>
            <a:r>
              <a:rPr lang="es-ES" dirty="0" smtClean="0"/>
              <a:t>pasar el aparato muco-ciliar, </a:t>
            </a:r>
            <a:r>
              <a:rPr lang="es-ES" dirty="0" smtClean="0"/>
              <a:t>para alcanzar los alveolos pulmonares, donde comienza la multiplicación de los </a:t>
            </a:r>
            <a:r>
              <a:rPr lang="es-ES" dirty="0" smtClean="0"/>
              <a:t>bacilos.</a:t>
            </a:r>
            <a:endParaRPr lang="es-MX" dirty="0"/>
          </a:p>
        </p:txBody>
      </p:sp>
      <p:sp>
        <p:nvSpPr>
          <p:cNvPr id="8194" name="AutoShape 2" descr="data:image/jpeg;base64,/9j/4AAQSkZJRgABAQAAAQABAAD/2wCEAAkGBhMSERUUExQVFRUWGBoaGBgXGBgYHBwYHBoYHBweGhgdHSYeFx0jHxgYHy8gIycpLCwsGh4xNTAqNSYrLCkBCQoKDgwOGg8PGikkHyQpLCwsKikpKSksLCkpKSksKSkpKSwpLCwpKSkpKSwpKSwpLCwpLCwpKSwpKSwsLiwpLP/AABEIAMIBBAMBIgACEQEDEQH/xAAcAAACAgMBAQAAAAAAAAAAAAAEBQMGAAECBwj/xABFEAACAQIEBAQDBgQEBAQHAQABAhEDIQAEEjEFQVFhBhMicTKBkUKhscHR8CNSYuEUM3LxB4KishYkU3MlNEN0krPiFf/EABgBAQEBAQEAAAAAAAAAAAAAAAECAAME/8QAJhEAAgICAgIBBAMBAAAAAAAAAAECESExEkEDUTIiYXGBM5HRE//aAAwDAQACEQMRAD8A88znH6letooU6dIuwVT6dR5KNTfDsAMZxfwtVoUkr5h6kuAQmk61b7WpTYAGPeRiz8E4RlKGbTMklUf7DgNo1giREwpN1a+GXFKlbNVwAzUaxJFOqpOhkIlQSJWohIPxC0jComUSh5jwjmCnmDQwUpLUhJCVLh9K3iY77Ys2R8JcVpMoLpUokfG1WEBMjSSwDKTttFxizcN8K1aYFbMUlWqAUbyWHl1KZ5MoEAGdhsYNsPOEeJ8vSHlqmiN1gXB5n9cH4G30iPKeGKwpszqBUcL5tLWWpsw2aROkkWNiDOD+GeG6LUXpJRp5Z3JLApNxz3/iLcixG/LBlbiCPSLo8KPtASUP9QHL5Y2a9V6aVaDq7rGtBBkbNp/LnjXIEmw3JcEFL4VRS16mkWZtIAYX9JsOuEvjTKZjL02r5d5RVBakyBoWwJUxZVFyt+cYstDNNUWm6HQDOtWkkdgPfBxeBdQynpffqMMcOwWJWUfwpxY13L+WqoKZDqBbUCB8O0EAaSPbpi1VMolRS1M6SywCvIbiB++mAMxwA0XapllXQ49STEMIiOUb+2F3Dc3Xy7hXUikW9LdmJlW7g3GKkrdotxUnaGVDhIdGSo2pxcMJVvkZkWtvy9sK63AHqI1LWwcEkFlBBG0FWJ1Ac9t7Hlh7w7O080gaNLKZsdj2PQ9DiTjDCkpqnb0qTyAJuf6eWIyS27oo+X/4e01qrU8mnr0nUVUqA2xi8GQeYMiRuMU7jX/Cespd8pMBvVSNhtMrO45dseocO8UKdS1YVlIU+5MfQ2IPfDmnWUuQDcWIHKbg9x+mJdoluSZ8x5zKVaaolZSAwZqRJupBIIDciCLg9sC8PJasrhwrqwJkblSLwNzEyJE/PH0d4o8J0q9P4SCG1SmkGTAYjUpAMAEjnGEvBchlfOCuivVSRTqlV8xQBs9hq5wemKVbLTTVnnTZnMQVB8uSfT6ijAiDaLA/Iie2O+DPxZGTy6bldWhRUUFeZuTsO9hJx69xfwsldbPocMCroApK/wDpvzI5TgHi/gFamXNBGZVOn1KfWpk6iSfjB9Mg3gdsKkhUoivw9kRRq1aNYuteug/iCNAif8ljJMFrzEwMFeJfCVWtTY0qmmp5mtBpUCSFBnqGKk6uRbGuDLTZTkagc1MtpOosQ5gfEGPW9rgjDj/CV6RJp+umZIUn1oeYBNmB/TEvZDuzyPNZCoMnXNSioNOvoqAEBiZEEKtwy6gJG4OL74WR/wDB09K+UDcBv5TE7c98HcV8OnMeXWprFQVqNSovwMQshpm/wnn09sHca4Ogy5NKSqiQkXEmZERcSffFY0VLKQrr1oN3JIFhB/m3b5gDD1swQBJBEXjbsfnisVqBp0FZGP8AFAhgdQiQT6hPfpGOKHHmVdJVQFgTMiALe5/XEyIksCf/AIycSpHK0kZdVRnPlkH4ber33FuuPNeH5nRXNOk5AmAZka4A3/lLSJ7jHfjLxTUzNVrxTBIUWtyJnvGF3DeBV6qlqSFxpLHSbgKQDbqDBjfAtDHEaLlw+u4oedVpq2omyEIw9WkyZi/W3343wOrkjVqNX0syiUesdciZHoIGplsN598SDgVR8mtbLg1wCvmLILg7N6RZlPpPX0nEXDMrkUX4fMzYNlLEIDJErAIYqIJAnDoatBuc4Vmc1Wpj/HUXpu6jRS1CFY8xyMTbtggZ/K5DNZpKdBdYA0Eepmp/ajVYEj1W5DCxeEPSc1aSDzKqMVqU63mBd56RIkbWtjjw3k6mcqnzyRUowVJPr08vT9tBtP8AURjE1QTnOOcOeoy1i4AIZgisFZrQFOowL7wDgTiHGT/E/jOaLQlMAl1phYJLKSS24HKMQcc8OgVg50i4no6GCjqeRj0nup64I8ScJR6zhR5aZgBwzbCp1ECwNtQ74RwPqPi/IUUQClSGpQ5ikDJO5lr8ueMx55RyWao6qZDrDG1iOVweYPXGYmg4o+hangeg6MpAK1Cur4VKwBdG5C06NhJi2CMx4ZJovTIpkx6C+ogjmGAuG39Q33wQ2fq07uhHWDqX6jlhnl87SqqGDR7cj0I2GNkpqQmy3C6yKoDK1OCDEgqOR9U6h1G4xz/4coVzFekrkGVqKsW7kbdIw2rGpTbVTh1J9S2B+XfElKolU6fhK3BHpPtGHWja0BcP4Rl6JYUqaIxABuSSBygnHWY4QW+AimwuIiPawwXV4cTuykd0Bkcu4jrgFss+rStW3LcNHS9mHQ8sYyITSzAADNTkmCwYhgP5trnthlw9XRSHqGsDEEAAjrMb4GzHC/NTQ41D+tVb75mMJ34FmKTa8u4Ug/CCYjlYzi46HDwWgus+lucX9uR5e2NPlUadcCehF/cc8K8vxNqg01acPztKn/nGx98B8aZ6SGomoot2BuQOdxzG98PGzJZK/wAV4XmeGZk16INXKsZdVuVn4gRy6htuuL7kM4tWiCpDhhI2IKnqNsJeE8ZarS1WIUkEgzaJUkcuanrjmlxJKMFAFTV6gNgW6DkCRiZOxed7OfEHAqFZHqgFXCN8EXgTBHPHPCKQqpQr03JYqEqEXFhI1DdT7dcF5iuqVA3Jtl5NzsevOMTcNz9E2pqqbWACm21uvbE22HJjOnS0rpZpJJIO1uXzFhPPFG8V8Hr0q3+Ky4kKC1SI9MC5HUEcvfFu4rU0orQSA2/NQeY6gc+2BKHGbNO9pBvYyJI6E2xle0EbWQHhvH6eZy3mD0GYaPst1jpsfbDjLlixbV9kEBTYxv8AvocV7L8DpU2Z6GpUcHWgOoCRyUidIsRB57YC4cuZp5oICAuksHOry2VV21RuP7HbDV6FxT0WqplaLV0qVEUuLJU5ixse+++Os46LC2Sbi1m6/rjaUzUAadDgGQYI9gw3EwQd8Q5T/EIv8ZRVAP2SGaOsHsYMfTEUTSOqtZaf8UCy7GTsdx8iMALnlWsjav4dQFesMfUoI95j3wXWyIgCmpKkiVuJXmOx6e2Ftfg0aGX/AClMuHk7MDsfnf3xdIqkGVuHm9Onpak+osnwlZG6/wA19x0x5hnafl16mUeFIJCNceuPTP8ASwPyMYu1bjFTLualQFaDkqjjuwIPbnv0xLxDJZXPoHZNVQHTrWZXeNQF9JiO02icCxsyTW9Hgea8I5s0zVFEmn6pIIMFSdQ3mRFxvF8Xv/hPrpUXWpSbyqjwtQqQAxUCNUWm0HHpfhzh6UUdKlFNerWW0zrYSFY2gtpMat+owVmeOKiDWVHMgodJg2035YfwZ50QcH8M0qTTTYqWBDqQIfobbMP1thbxnwBQqnS9MU9NTzFqLcFjYx0mxI2kA4c1PFKizArt8Jj6gifqMSJx1G9LCARdWETbccjbBUiakjzji/gZkBQViCSDTqMIVakR6iLprtfae4wT4VyldcytPPoFqpajULQ5BBnQw9LjkQT0MTfF5zDP6RSZSsgOHgnSbTJ+IfrjmqPMXy5WnWX4kOxExIHQi4I2wXjIW6piUcOFDMh3XVS+ywUGGJ5iZTczYgzywx4x4boVfUFBDpA0xH/8kWIPbBFOnSqk06moOm4Bs6mwYdfljeR4e+VsH82kblTAgHmny5YAK7lck2WUUayJWK/AxVZCfZBkXIvt2xmLyShgxIjnY/fjMHJhkhq5Iq2qi+k81Msv6jHNHOKzGmyKsgzEAfPn88ao5ACyuym0FiDP6jA/EeD1HsWUkbMtiJ9/yxSOqC6mWZPgaQPst6vv3H0wuzrsG8xV9Y3U2+YP62wGvCq9IytcN1QglP8A8hdT7DfBNak7IGQ6oFwCSwI9wCZ6YTYsjo+J1aIIBNtLWv06HE+c4uRpEAhhMG30JthNmvB7vWlSPKqCdUxDQYlbneLYNqcPoU0Wm1R3YTGm5vuAApttbGwZqNg2b4wzAtRZvR8SgkOtul9QxvhHjFC4XMxv6KgG/Yg/CwwFmeFOtak9CoVcmCXDISvQsOd7TGHGe8PUatGM1pFci7oQpBvBsYcjvvjoqF8ex5Uq0K4DfEs2KuRPvf7jjvyUBOgKvz3+R/LFEPh/N5aHy7iqIGpQCCy9Sh391vzxaEo06thWVuQUEFh1E84vyxLVdktV2aXhTo7VBRpzBB8skSp6qIVvYicJ8/Rpr/DIddYj1CUBJ+BjEqNoJ+uHtLMiiQuivcwCZqC/+kyBhwUUXYgdmg/cfwxN5Nyo8/p5gij5dcGEYCTYrvob8VJ7DrgqjwLM6lqqyH/UdJMbSCN+U/ri316tKoRqVWjaV+Uj64WZnwxTYEU6takxJIYOTc7b73w8qK5hfDfN0nWptsCZ9Jg2IsYvhZU4WqtmaiRekABMEFCWgDYA2+mGPActXpU2Ss4d1Y6WBnUnK0WPI77YmevSM1J3WTA3UTuOovibpkNu8FZ4J4ko+XLoUUAOrB9QgHTvuL27xi0VwGQhTYjbfl+/rik8e4IKS0VojWisWKiJIlSAF3YTeB1nC3P+LKlOklWnKMzMHDcymmwB2BEfTFNW8C48sxGT8Zq5XMMxOqkY9O2kgQRPKwGLRT4l5lIPS9Sm8CJU7n/bFYyHinLZkA1qaEuNJ1CQTzB6dsGcOytKiX8iowFm8pjOmNwLTfv054HQtp7WR9Q4mzBTBIb/AJgfp8J98StxoIwWoNIYwCwMT0J6YQPmaTs6hirXDrsDPTa83BxW8zTzSv5Y1VNX+XeQ99uimL4qgpPB6UNFQBhodGUgqQGU9x09sLavA1Vg2XBplbERIie97XG+2PPOCeJXytV6bT5ZYiP5WBj+xxY63jPy3V1uu5BM2PToRjcXZXCaYzyvCKLoWLOhmRpYqF5gjpzHyONLm2YsjZZwUjaLqZuOVQe077YPz+VFUa6fpZhZhsRuNQ2YH8DviupxytRJDrUVVOl4UkKOTi1xup7AYneSVkb8PSkQAtIvpJUB1nRa67alXfqPbDDiFGgRpqaIAtuCoGxDco+7FZ/8cPTeKoViRIddmX3/AHGLbTzCV1R1YX+FuRndT2NxjA7WWAUssiaqg9cUyEhtxFrCxNowi4iamZCMo010OlTKjV/SRPS/th9xKi1MWDEGzJNx0ZDyHLCzg/F6iEJmqSlNXorQOWxcXKmD+MSMCRS1ZBwurUqvocqH5MHGpGvIK7lCRt7YlzAzCppqozLJAKAlkM2nqp3B+uLFm8rl2ZC6iQwKPPMmQNW5UnkbYOWvIJFypggbj5c8IOR5ieOZlbJWleRP95xmLTnvB+Wdy0Omq8I0LfnHKcZgs3NDCtn1/kJE9G3/ABGCsvdbGOzTv+IwrpcQqNly4lnEwE5jlad+2FWQ8TVar6FAZuYIKke/MY1YNx9DbN0qaMHqI6m4LIzBf+YRjfD6VOkXqUfUpH8RQSYMGCFOxwdlA5ADFdRF1MEfTmMD0+ErTqeZT9AYepN1PQj+Ui/uMTaJckcVeJq4j4iwkKTpJ9uh7YUPny9ZXR9JUjWHUjSBYnVyt7gm3PBHG8ujECGE2kAtpbrqX1Ie5BGA85mVyz1AyVnLImqoAsQDyMQDyMx1xUcFRraLBmM8wKKPMYMBDqJUztJUW5bwMdUKVKqWDrTLgxZgZ6SPs+2E2Uz9NqFOrTBQGQFYw1yRF7GSCYwBT4igqGotMCskmVOnWvMWtq7MMDZJbFoqrbn1T6dU8htzG3XljTZBNasBBBBnSs2kEG0mQdxhfleN066K45/IgjeehxPUzhG1zyHXuO/44E2yVbOszlmQk0qpQtF2lhabX2n8sLc/x6tRQPWRSs6S0SA3RugNoPfDB84lSaVQQp35EGAQw+WJMjRamrU3OpAfSTBkGIBnFWXypZBDxcpU0sVGpQYNxfYqfexB64k4VxQ1WZGEaZIItB5qfnseeIuK8Hp5lFLNoIkNpAJM8iTsJvhbwrh2bpy0KGIgksLwLEAXuTP0w4Y2pL7lmbNgGNUEXM816g9jiKtVHpY7AyDyv1xXshxCqmWZ8yZKXBXS5IBgkn4flMxjr/8A0Qqgp/lsCdDfEoJP2ea73G1sCNRx4h8PLmCoWsaBQnQdOoXC23stsLavhqpWD5fNKdNKGpZhejGJAm9gJBuMWDMUaPlDzJKOoGxJWbiGQyB3xPkcx5VNKbFpIKBtWoEqLerlI63xXKkHNpYPKK/h2rl3qU9VN72WSrN3CncG2xJ2xscUqppLCoCjaQXBDA/ysftex5Xx6TxWutQAVKS1WQ3UhdW3xUyRZhEwCJvvg+hFOmgqt5qM0KSogg3W4tqF4aB0thtdl/8AT2VKu9KoXq6mHlSKgW5YAAenpBG/KMZw3xJWLEUaJNNYYlfUxG0tznrAxNxHw0UFRXJEkvSzKr61kzoqAQTG19xN8VniaVsoy1DpIMFa9Eehmjmv2W7cxOKVMUlJF44x4by+eoa1/hufVrA+0TfWu5uL8xfB+V8EZZlpmoillA1Gm7AE85HMHn2OIHzxbLeZTK6wgYjle835Hvgnw5m1dnFRAlUKvwH0sl9LCDDe46xjnlLZCckg3K8M/wAMhRCWRZ0BjMAmQpbcRcDtGAafHS1Q0qigIZAZZkEWueWx3/PDzR6dLGb+lpuRcwe4xWsyTSzDEglWpkmPtaYIPuBqEe2MmgVAXFvCS1cu6oy60MowGkGRItsCdjFjGwxH4ETMHLOkaGBbQTBhtiGXsQT8x1GGX+PFGYVqlKpB2sk7d7kkdjHXBVGqBoNJfODtJIjUAQACesAAE72w9UPJ1TI8pxp/8rMaBUEhkU6XA5PTJ+LrYnBjqlRYqGTszoN1JsSL9IPfGca4LSzSSw0ut1qAQUdTy5+46TiDJ0Fo0gFcnTJMwbG9o3SfcziTLKwccP4XUVWoVdZCnVSqbqByE+52OJcxl2pVEqtW0hnOroARZSek9euF9HxD/h6lQVAwQy0ggqdj8J9SPflY4cZDjuXryqsJiSrd+fXFNsXa2dtn6y2FMuOTCCCPpjMTNlaYtqjsAPyIxmJsm0D0qSGatG2u5A+Enmex3wuPiAEsHGhkPrvBK8jO5XtgDg3H9ViQDKKZNi2kyF6EYm45k1qX/wDqqo9X5HqOuOd9HO62FVOPUmQsCBpO4FhPSMC0vEIdvRURz/KfS3yI3+mKPWypy1Ws6D0NSYlT8JAhh7EEFcDcMZM3T1ITJuFPxoRvB+2Oh36zhpFNJHpjZ9ag9QvMGd57/rhPRzFSgXpmp5ikMyK3xQPskmzdOWFOW4g5ygZzNQIQSLSyGx9yR9+IOMZ/VlajggPTVwrdxY/hjEGeI8yDFK666Y08lDIzGwFla5xWMzx16Plu0/Fof3GxPyP3YO4rxQ1sjSrH4lpir81YFo7Wwi44BUHlwQWrAAjYiAUNv6DH/LhLi8Fw4dxQhiqmDUup5eYBz7Nhxw/jPmrPwkTKndWHxL3AO2PP1zE0Fabm4POdRCm+8WwZk+LkVadUWXMCH6LXTe39Qg/PGjo34PQPOLEXM0zqUzMoQ0jvBMfTBdPP66SLqOpVSrBsdJMgd4Bj6YScEzWqqF6bf6GBkfKPuGA8tn2/xlTXdWL+WR0gAoRyMQQP6e+FM1lyy3Fw0xHpJUjmCOvUd8Cu5WrVqBfS1IXBMl9iNJtMLv3xTKfEGp5x0mCWEezXQ/Uafniy1uICy7lG9XYv+gKg++MzNU7M4TmRW8xk0sjIemliRIDrsGn7XMb4V+I6PlpTb1AO7aT9umSuuO8MrW5qYwP4RygpVMxTqCdRYUwGiUjXvyIDAf8ALg7/AIhZ9afDmYCSpUKxMwSCgYnnY4bp0U5VKg2hm/Ny9IrUglGTUthNr/0mQDGEi+J6lDMCnUBUkfHyaIueRn64qPCOMtl8nS3l6033IMyfpB+mHZ40lRJaDTawbcBv6h9n5YnTJWGelJSWtRIqKBsZQkkdCp64gpZStpZCwcfZO09QRyYWOK9lvE6KqhyaZVQCdUiNhL8p6nDjLZ4MIdiSba7Anpqi0jrh5UFtB6cXaaa1kPq9JJEFX/RonpeMLvFGRWhTqVqShqZvXotdCp3IXledtt8BZnPmqrU2MV6JBHLWAbfJh9+HvD6PnUAXsrqVKkTqQyDI9pxvuOsibhtI+ZNNp/hFTTb4wQylZ/mtqFsQcPyNbLZbMtNg00gY1KvxFSN1tJAOIePcAr5am70WLDQoZlsyhFVQQOhgkkYdcH4w71nVlDIVEtp3cbgtEdSJxV4wW3SwSeGOLnMUStRhqB9F+kFSehk37RjfEsxqpqLozFlvHxQTAPKZMHqO+KfWZcjn2pszLTeaisLQCRYg7xBB9h0xZcw/8EoCKrINQEwT6iyx32Ud4wNU7RMsOyo+HfFj5atUpVCSFYlSd9LXMdfbth1n+MKrebTby6iwbfAwnmOU/nijeMFAq08xTMpV2PRwYZSORvtiM8W/hUakypUq3aO3OAT8gcL9lYuz2Dh/iY1DTZBrRo1AmCB1vAsZHyGHlWoqekizTbYf773x4dk+LNShAw0khqZ30tMgGd1mCD3OPQOA+MkzNMo1m2ZTy/t3+WIsiWNFkzvDKFVPUsiI1NIYDkCdjvznFF4hwWrkawqqoekLExqHlk3Bi69ZHTD9ONnLliwLhRICkg6Ad1/mIU3G/p74d0+JpVHJxY7ciJHe4I+/F8mh5uP3KvnOJVKbladanpGwqhiRN7EWZbyD3xmLHXy2Vc6np05jmq7YzByQqf2POj/kiqbIKlSrp6rpIX5kgk+xxZ+D8X8+mpPxroDezKD+eKHxnipcPSK6AWFMJ/IqxaeZjc/1e+GnCM2aGtjvVIKLadCIBJHdiFGIdkTi3skz9XzKlSifhdWQxuNSSpHzBB+WK7wag+QV9Rn+JTAYAxDMBbpYXHUY6HEIz9VGM/DF7RCgj6wcMdfmU6lBwpZZMmTrRVJVlHNh6Z9sYLrBNxzPGjT1GASusqNtQYnbnrdk+/CbiebZcoKKep29LR6jquxEbmWOm2G1TLJVoJUYu9qKwBY6CHb4dp03nbCDxHmMtRqr5bVETVrfSzEgknYgjUrfyzO5wpHaPiwmwXK5k+VRpGfQGVuoVqZDW6gsLYKzFJSVqkhl8sNoVhLMFdFK2MAi474X1OMZbVqQHUfinZt4LCe9+v345qcUptRWmT8MAQNMe28CwtiqDg7wF0zNNKayQDSUAfFYqTbrfGlp1gtZalJ10utVDpMfFBg7XUj6YCpZga1YG4cN73nlMbL9MNB4kzDK2ipDg+hQVIOwMza1jyvbGWjcGiyeGs1LtWLQJaiP9Rqkj/ptiLiGcKMcxTuKblKydlax9xMzgXh/GUrCrTqoA9B1q6qfpDECJbkT6pg74hpVVNdn1q1DNUriYOtVh7dfSfnGJo5tBvGCozGVrLsSinnKEiD8iR9MHtnhTzj6jZyjHtqEfiB9MJMrRKnLK1RP4FTSzEEjR8S2IE7r9O2I/GLk5uoFFvKp3NhILEkdhzxVWzRy6HefzFSk9B1UMRUqU2nmDAG28rgrxTUQ5SqtXSBp1G1rNIPvOIM1WZhl0piWZVN+USrtPIwN+4wk8c5wOmiiQ6kqCVNgEBZUETJNzMRtOIfQVlFQzWe89ldZVKJsp5qAJPva46Y14Z4kQ3ln/LbVrm4CxvHQbd5xlLKPSdRcCWlVKhvTGsOD6eZvG3bHOZyDolQqo01nVUKkEEGWgfQYs6tUWrI8Q1oQ42ZlKm8dV72kg9AcOchxfTqUzFICT1W8e8QfuxVOEuGZj/OykT2UrPaRJ+eOctn9cmSNcg9qYqEsfcgIg/1Ylohl44jn4q0HN5Uq3KQCsSfYt9MWDL+M6dURU9FOE0Tb1GCASOWw6Y86znEmqMUkAU1Kk7jzKg9UdkSfmcTsNVOFEaiIHzhfyxXVFJJqmemU+Oiro0lXSoxB0kHYHVfnG2EvF+NDK5mkjVaopQdBQ2F7q6bONiDv74R8P4tSpNoQjTlZVuhZ4Edzqufc4E8YVg+Sp1HJLK4f07w0rz91wLdELDos3ijg652hTq0qmupSBKnYOD8QI5H8DhNw3jJUh7Eqse4VoYfNdJ9xjrwPUWnS0qzkE6iXItb6Rzwky+fHnrp+F2n3FQ1o/Bca8UKeGvQZ4jyup61CRDnzE7PcgjpJBB/1Yp2UrFMnpaxSqLHqZMHpIt88W7juYmqj/wDuKesSI/DFMzecWopI+Go2pv6agiAegaD9e2NdlJ2S5Z9I8ljc6vLnpMAE9+WD6PEGpuKtP41gnvyae0yD7g8sVermNRLMbwAOzWP3RhrlM7qp+YR8J9Q6qYDD6XwVRrPRqnGtVNKyXVhq0nmNm9mG39sCtxw0KlEox0OkISeQOxPaRv0wBwaqBS0E21MQegkX/wCuY6MccvkhWpVqH20bXTnaYMif6h9ZB54qOAjgv9PxdRAiodLcxpJ+h5jG8eM0vFFeiPLN9NhIBIHQmORnGY1G4FpqZJv8XVd1/hU9bMNUksw1aQSLyNN8D5vMP/iHdpB0qqj+Sn6maOwCwMHeIaQnSrgK6agIMNqkkyNjOmARsBiDKljV0mGSrrBkAkSTBBPICLC2DasWmxDxikVzT1JAhGgczFMfQAjnh5l85qrowID00FQW+y4AcE7DqJ74U5/NIc41wNPpgKYJIv25xhjw5TTYslMBirC8mBB9R/nJJ9hEAY3E6x8fbDuKcQk1NJU09c6gSFK+olo2M9I6YoHFc0ar3MwbHr3PXph/x1/LRaYmPtd/3BxW9EDr++WHSOhAKYHP/fG/bHTHtjAMZAdKZwfls7UWk9NdOioVJJF5WYhhcG/3YATBFOI5/LCVVjzh/ETUVvhDRENyJIIaPtmw+mCuIUwrLp9Wh1ZQIt/OQByaRba2K+uXBiR0Py/dsHiiAoMfFJ++PyxiXCybNDVSpqSZFRSbHZdZ39iB8sF53NnMaAxjS0ciSlmIIJ/mn7pxAmWDKQCV6QYvz544OXaPidYkC8X78zg2D8PosdXiDZlGpowp6SYMyGX0SkjbYze0k4L4TxRShWp5b6CrBSFC2gEjvd997WxTqXDjq3NxG+4O/wB2Gy0EoIrNZQQzHtcaQOZMmPrgaVUMY8QDxIWasXp6lK+kq1jAXSYE/CRy7TzwupZgq2oArMekfDYEWHK0d7b4nzueZmLHeDbeJM89sBHMN8TEDkJ69O+KKaTDKfpUlB9qQCeUbE9jA+WI8tFNdQM6dv6iSSgA9zP06YjXPCZIB9onBOpWAI3AsCff6xiaOMvH6OqRKhFkEkieZZ3MiPmJ9guLJQzAQPpuadMsIE7QB7mdvnitKpB1AS0mBzkjTt00gD5nDjh9VUpVh5wNWoFCimNZWN9XLmw6c/bHOvZB4fY0VCAKzvUPmhlDgBVLEHqRqEkfaYDFhzZ9YGhGC0XD04kSR5gABvEgAdxhTwyouWSEGqooJWlInrNRtgOcTiDgfiNaVa4816hl3W43j0j7QF5MjbGJab0ccCzjFDTNvMpMSw2k6wFHKBGOMiB5namtIfNSG/M4GzmcoUn/AIT63BNlkJBDfZnfUxO/bEH+MDa2Egm5mN/hJ0j4YExfnzxqyWot6OeJcTJQsSwJVtA/pjSD/wBRPzGFfBc0tPzKbxpaN+dj+ROCq8tBblqt1DWA97DCvO0zM9vyw0dlHjkGq0gWOkHTJ08+e04sXBcif4aBNeo+pdpVrGTsMDcLanpAI6SvU7T7jfDSjVCuGBEqTvfa62PWTjCoqhlwzKlECtKkOU9W8XpXHK5Qz27YlTNaWpuTpn0Meh1EbDfSwPLa3MYsi8IStTWp6VdqY8uJYCGViz8zBWNXIYR1/DtfUjPQeoNbGUKhGDIsFWkal1iSCee04FJHN+PJJV8sn10adQ/zbW9/tc7m8R0xvC7iDVEqMoC2JB33k9d+V+eMwnNwki1eIclRr02qadDJTLSJABXSCCByIttaDGEHAioJZTqaY1GwAO+kcrfaPfDLjvHyMoQLtXbRqgToUAte0m6j54WcMGihVYj4EO55gGOwxDVRPW1bKpxAipXqPFmY29jp/LFt8M0x6rH00yZ6EHnyg7n2xVqmSZahVgOqkcwSWH/di1cCUqtRr3pMIHTUu/a+OkviCK5xqpqrkbjT9O+FLJsAeQj988M88S1RjPMj32H6/dgZRaRFtucyR+EnCZaAGT9MYcucFeXBAHKMckX9+Xf8t8AAyridaeOvKxNQT54xSJMqN+w/HBsEwCCQBblvJP3nEaLBkDffDjK5HUUCkwYE8hO4+U4DWBUk5X7fpgjP1VQopGreYN5I/wBsQ0iCZXa8HtNsSpSLEA7/AH3w1kpBHB11SGABBhrfZnl9eWBM+8Bktd5sZgAQL+1rYNzqFKbU1PqaA3UL2HQm09AcJ3IXnJietuX5YFuwAMzT/W9gP1wNXUFVM7DTHW++CUok3O/fEFWgSxEH02vYdz9cIMjpCdtx+zbBNKm3a/qDHrYR/Se2I6dAmIvNsFU0YD0kz0MAWNwT7zHvjAG5Uh9TSNYESBEsAb33BPLAb1GS/r6ddXOReF2iL74Lo0CKy3BWCjKTefUQT3vvgnLZQlfWT6mkNOoqvSx6/ng0DVnBBafLY3FQsoJGkj4JgfxXF5HOMGZ3LnL5TUPVUqKJ1KqldRBAJWfs3IJ98QNkwsg2CqdUWkbHb+b8wcQGqzsxcWK6IgwANp7yN8Zq8m4oXZTLeoar/vbuOmJwoBJmDO0ciO34YIXLFSsddvY3+WIs0tgbWsY/fLCUDVksbGZuYjYEYW5miQb4ail/cfPAufkyACQvS/W5+mMZgnC19RF5IkfLf2wxqUiYaD6SLG4M+18CeHk1Zumo56p2FtJnff2xYMzSI+E6TvA/e2NeaCOiy8J44lRVYq1LR/DAW4XkLb6L+/XGeJ/EvktTpUIqFQZMEgNM2A+I2neAfbCjhZNNSSfUTy5wR+47Y54rlUM+5ImdRmbyDB9otieCuxsU5/jlaq2qpQpyABe1htbGYjOTpmJFwP73+uMxdIxZOKIHpUUn/wBRgBFp0ifujE+TQ+RWAF9Edp/c4EKGYbcABbR6bnbpJw0ydM+Rmef8Fo9+X34JfExTUzReo0jZiBPJRYCPlizcNI8ipuPQQfYkD8BitZClAAI5fPbFw4bR/wDLVDFyVWP+r7yIwzwv6BFQdIJJHIn9PvwEq7YYZhZZl68x+WBxTxnstaBkUnHS5ce+JnQCY3OMA5C1otItgJBqdGwNoiYJie3XE6UPz+7HZQ7/ACviaNtrfLGGjvKoTy57DB+Vz7IhVN21XtIkRsQQZlvuwMiW6bz7cvriSksRuOeNRjMvQ0gKIt1j8Z98NeF0lDiRqn5TbrgHL05aem/SP0jDfMBaBYAEslHU0czpkR0sVYm+5xn6MV7jWf8A41VJHx6d/VpWQJ6e2F1YBpiAeo3AAiJwRWyqszVGEMXJJ6yLmOV+WObYwoiqGGi/L69IwLmqcO5m5JH3/sfLBj8jvfngXMINTW3Yn2nGJrJAqjmLWODsugIYCDINjt9b9BiBEnp7YJRCOQ7g9PyxhCGfUIR5YeWWC3kXvJ6dBglUOsqt1J2P64GFJdTWCMwG0iQBa4wdT9NMuLRCgsZvB362AxiQpK6eTVJaH0hVUkEm4mOWmAbzhSi2JHz/ANueOKFUuCW3OxAG/Tt9L4IpwvxTtjawJosWF9wDB544elC3IAIm+OnzBA9Cj3a/3YiqBmIJuZv++QwGIKlVZhfmTtPsd/fAmYrGxbkPabC5jc98HPSvA2I+vzwBmjuYI/mB6x74TAXhtGbOUyoJhpt0/Zj54u/FqEOYFjDC/PnH1OB/+HHBlamKqkCoXIOogC1gF+pOGGcoMKgUx6TuNX9XUCGhdpnEX9QJUgHhrWfu2kT/ADaRt03Hzx1mNhzMSfkf9sZwkA6tQsQ+nncelWjkIxMyBmRFJMqNR6G7Np6gDr0OOhhfSYrOlrEzsDyHPGY6psI69+oxmGhGeZZT5ZWx0w3vqMR2iMMzV0ZbMtzSnK+/+5GOP8NOWoPHq1VENxsCCsiJG7Ce2Os3QJyVcCDKg/R0/vgmvpRkysUaGh3VhNoHYwIJxc+FU/8AyNaxkAH5E6ffm31xVWX1d4H7n2xc/D9EnKV+6aQfv/OfljeTK/aN2eeGZA7/AE6Yi0YPzyRUgdJ+8/2wMAQZ3xnspaISk9cdA222xM7E8gOdscsoiAN98AELvq3EY7y9jfbEtKlOC6GTvt+ztfGEiIn9NrDbEjgQu5mZ6iD33nGCj13nEtFJMKL4Qs7y9NDAZS6kiQN2vYX+/D9QHpZphCbgTa6lTpnuFIgcjhNlKd5U9pB5++G2U4epoE3hahNucqqau15H1xMqoxWcyhsD/KDHc3353OA6lGAO/U4MzOaL6eULaNrSv5YFqoYGKGOiOnTlgMCsGaZ6T+kfLBmXHqHuMcvT9bQIFyByF7AfdgDsENPtiamsA6TeJuDEwd/riTy8T5ej6gI+gk/Tn7YwsynI3iTvFr22m8WGCq4nLQR9og37Lcd8RplWA9TByOf4csMHVRSUMhqElioWxBhRPO1vqMK0SxcKYUERtAEcxAI1DtJ+uI9Hf8/vxLXFzb7RHyGOI/f98YTgbxjdRb9p+62Ohv3xoqB1OAwOyTc/vc/hhRxJvTtG8/lOHVWjOnube4/3wtzdIPUCciwE9b39sHZmiw5OKGXoeUdLlVckSDqN4ODm44atM1KzXTUZYkyD36iT7g9sKczV1MYET8I6AbY07RSqQQWGjUt9maOkdcbiqzsKOuFM8QoUeY2qST8NgQByBEx7Ynz8azHIm/e/5RibhykUnqBoAUqBEGZi/vvHvgejS1H1NvzY/nik8s1BuQyCOkuyqQYgkgx7YzAlWuWPUcjESPbGYbNRZPDOU85mp7tURhuN6fwm/wDq+/tidjoyNY80AIJ7MPqNhiLwdK5qnFwagsCB11RPbBXH108OqtsHcAD+lnDR2IgjE+QyKlloMQZ9IjlDACZtfF28JvNOumwanI53Xn+OKnoBqtFwDYxFuVvaMWrwoNVQra8DcSQdx+H0wzzFm9FL4zT01CYglgPlEwMBsuHXiekf8S6z9omN4vf6gg4U1N59vpgeSloiC40cEImNaOX0OMCZxQP0wzV1FMmZIIgdh6mBHTSCfrgIUe2JqmV9QO8qv4f74QZLXzHmNKrAJJ5mAeXf3xqmpB2+s4jOXi2kdJ54lpiIHe+NQhWRoDS0BgFBAMC3MEDmDh3laLGllnT0x6St/iBkCbDYnffThIHZWpus+ljI2DAXAaLx298WCjXKvl2gQ6tIg6Vv8QOx0/DG8km+JloxUOL5XRmK4VStyFUmZMm4PIESRO2Aswm4mCNvccpw48WZfTmqkk6W0sSYG7ECL3AMjlcG2FlUnnv/AGwp2rFAwXHVRIYxty/T5HHem04ldDAPKPw/d/fCDBwmJVpY6RMEKD+/l+mAUcrRBgzG0gcx1HQ4OzWU1VEKlf4WhWWLkkhifaW0zygDHOTpjUs/DIn2kYa5/hXl5un5kkgGodwCAfhWAdXLfC8EtFbrUoYjv09vvviOByuOVpt3wQrMxLncsYnpMj2xxUo/eIPK2MJFH15YzQZAIxLFgNsZUUmN/wC+AwFXSfYfu2B6FIGsvLQC3X4Rb6k/dg2ou8/TEWTX0Ow5vp+SgH7yfuxhZjNBFsFLUBUiZBW3uIPS9xzxCFM+2CaOXsF2vfpHTCFE+Y1LSQTHmDVA+YE/eY74HKyqg7gmw2AMc/ecHcSra3B0xtH027C2NZjKwfQGIIm9iDAkHrBkThWUAOlC2MwypM6iAikdxOMxqEsHhfhDy1aojBFESBpIncg+wxNxs6+G1WiQxJHaHSDHKB+eLHneKM8pRE8jAkDsCdzyJwp45lTS4eymLrUJuN2ZGA9zBFscp3i/ZkefcMabQRAXveADO2LDwWvoqI2oL/EpgfOT7xFpxXslSGpyLrJj8pw5y2XBqIB9p1iLQBsfnP446vs3QP4ypac5VHOQPrFgfr9cKKuwk7cu2Hnil9eaeB8TahttuMJynM8rC2J6QoHFvriQJO/Ofl0x2KYPf9/3H0x09IqSDe/7vjGO6dKb9Iv0wVQqrr9ZIUrI0iTIsoJ+V8QtIGkcyCffl8oIxOxbSPSljBYTzmLTHXDsAaoxJJPPrjtuQH4/rjpgecdrRjFp3Ej59vyxjGvMMggghZJvbp+f3YtfhXNBqbowDqtwDcG4uLWIubYrWZpSWI06b7XFjeJueQw28HGaqiBLggA3B35/ZJjEzjcWKBvF1EPVcGxVWIJG6j1EEf6tTA8pPXFbF/oPwxd/EBNTQ49QUujKQNQK6pnsY09MVPNZHSwZQTTNtwN15xsR9+NH4o3YJpGJjT9Aa3pYyDMXEj/tI+Yx0qDE9HLllZQJNmCjcwRIHUxOKQMHWn8v9t554Ip0ZxunRg8yOonbl7YnpqIueXXGoQilkVCjWSNRi24AuT79Bh+2VDPlqgLVJcId5CKiDUNwPV6upLYReYGphFKxLESYE6Rzjcm3cxi1+HM4r5Y0A2moPU6sYOhXuQQI1QOW2JnaVklBzLLrqKwKsWJWVt8RBjoB36Y4rJe/TBfjDKVRmFCqzFUEsondjvv2vHPEGXGpVtcfF7jn+GFasa6B1ANiSLff0/viPXMntgvybwTY88R+TJAg+364TAFWnAJ6Y7TJRTVbhisk8wWvb2BwaKJJVSrMzGAigT7dLb4lWiSxnbYDnYwZ+mAWC0sr22H1xMcv6b3nBtOkp3OkDc9Z5DA1r76b/QdMCVmRCqOHUINTNAAN7zC25364vfDfBAAZq1UtXJK+iAiki0iJJkXi15wu8OZEoWqkCdJ00z8QkfEZsCYEGbCbYsfDWhWqFhEBiSYAIuJOwn04JyfXRqKTk85TprprRrB5Tt9LYzCx8rWqEvdpJvI/XGY7UgPYOFUwKdgBtit/8R//AJdP/fX88ZjMeWf8kTHn1IxSaLeoYs3Bf8vLf/cR8tRt7YzGY9D2zPQrz/xOeej8jhZTNl9h+AxmMxIoiXYYJX9MaxmMZBDfZ9hiZv8AJP8A7i/g+MxmFaQM19kfvliIn14zGYxiXSNS26YJ8PufOy9zu3/ccaxmMu/wMtF18R0gHpEAA+fuBBuKs3788UHh3wuOUfgtsZjMc4aACHL/AErgnLH1L7jGYzHRC9EtdACYAH8RtrYgzm4HKR+WNYzFgtHqnjvKoOH1iEUFFGkgD0+un8PT5YovhJRNP/S3/wCz+5xrGY5P4MiGyOuf/iGa9lHy0C2OM8oDEix1Lf3An641jMR4/j+jvIBzAucT1B6h/o/PGYzFvRPZBw1ozFIixDCD88bpn0E/6vxOMxmKWiOwmoPSP3yON5dfUvuMZjMUh6H3CHPm7m7MD3HqseuLBl/iA5GAR214zGY8/k/wqJVPFFMJmqgUBROyiB9BjMZjMek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196" name="AutoShape 4" descr="data:image/jpeg;base64,/9j/4AAQSkZJRgABAQAAAQABAAD/2wCEAAkGBhMSERUUExQVFRUWGBoaGBgXGBgYHBwYHBoYHBweGhgdHSYeFx0jHxgYHy8gIycpLCwsGh4xNTAqNSYrLCkBCQoKDgwOGg8PGikkHyQpLCwsKikpKSksLCkpKSksKSkpKSwpLCwpKSkpKSwpKSwpLCwpLCwpKSwpKSwsLiwpLP/AABEIAMIBBAMBIgACEQEDEQH/xAAcAAACAgMBAQAAAAAAAAAAAAAEBQMGAAECBwj/xABFEAACAQIEBAQDBgQEBAQHAQABAhEDIQAEEjEFQVFhBhMicTKBkUKhscHR8CNSYuEUM3LxB4KishYkU3MlNEN0krPiFf/EABgBAQEBAQEAAAAAAAAAAAAAAAECAAME/8QAJhEAAgICAgIBBAMBAAAAAAAAAAECESExEkEDUTIiYXGBM5HRE//aAAwDAQACEQMRAD8A88znH6letooU6dIuwVT6dR5KNTfDsAMZxfwtVoUkr5h6kuAQmk61b7WpTYAGPeRiz8E4RlKGbTMklUf7DgNo1giREwpN1a+GXFKlbNVwAzUaxJFOqpOhkIlQSJWohIPxC0jComUSh5jwjmCnmDQwUpLUhJCVLh9K3iY77Ys2R8JcVpMoLpUokfG1WEBMjSSwDKTttFxizcN8K1aYFbMUlWqAUbyWHl1KZ5MoEAGdhsYNsPOEeJ8vSHlqmiN1gXB5n9cH4G30iPKeGKwpszqBUcL5tLWWpsw2aROkkWNiDOD+GeG6LUXpJRp5Z3JLApNxz3/iLcixG/LBlbiCPSLo8KPtASUP9QHL5Y2a9V6aVaDq7rGtBBkbNp/LnjXIEmw3JcEFL4VRS16mkWZtIAYX9JsOuEvjTKZjL02r5d5RVBakyBoWwJUxZVFyt+cYstDNNUWm6HQDOtWkkdgPfBxeBdQynpffqMMcOwWJWUfwpxY13L+WqoKZDqBbUCB8O0EAaSPbpi1VMolRS1M6SywCvIbiB++mAMxwA0XapllXQ49STEMIiOUb+2F3Dc3Xy7hXUikW9LdmJlW7g3GKkrdotxUnaGVDhIdGSo2pxcMJVvkZkWtvy9sK63AHqI1LWwcEkFlBBG0FWJ1Ac9t7Hlh7w7O080gaNLKZsdj2PQ9DiTjDCkpqnb0qTyAJuf6eWIyS27oo+X/4e01qrU8mnr0nUVUqA2xi8GQeYMiRuMU7jX/Cespd8pMBvVSNhtMrO45dseocO8UKdS1YVlIU+5MfQ2IPfDmnWUuQDcWIHKbg9x+mJdoluSZ8x5zKVaaolZSAwZqRJupBIIDciCLg9sC8PJasrhwrqwJkblSLwNzEyJE/PH0d4o8J0q9P4SCG1SmkGTAYjUpAMAEjnGEvBchlfOCuivVSRTqlV8xQBs9hq5wemKVbLTTVnnTZnMQVB8uSfT6ijAiDaLA/Iie2O+DPxZGTy6bldWhRUUFeZuTsO9hJx69xfwsldbPocMCroApK/wDpvzI5TgHi/gFamXNBGZVOn1KfWpk6iSfjB9Mg3gdsKkhUoivw9kRRq1aNYuteug/iCNAif8ljJMFrzEwMFeJfCVWtTY0qmmp5mtBpUCSFBnqGKk6uRbGuDLTZTkagc1MtpOosQ5gfEGPW9rgjDj/CV6RJp+umZIUn1oeYBNmB/TEvZDuzyPNZCoMnXNSioNOvoqAEBiZEEKtwy6gJG4OL74WR/wDB09K+UDcBv5TE7c98HcV8OnMeXWprFQVqNSovwMQshpm/wnn09sHca4Ogy5NKSqiQkXEmZERcSffFY0VLKQrr1oN3JIFhB/m3b5gDD1swQBJBEXjbsfnisVqBp0FZGP8AFAhgdQiQT6hPfpGOKHHmVdJVQFgTMiALe5/XEyIksCf/AIycSpHK0kZdVRnPlkH4ber33FuuPNeH5nRXNOk5AmAZka4A3/lLSJ7jHfjLxTUzNVrxTBIUWtyJnvGF3DeBV6qlqSFxpLHSbgKQDbqDBjfAtDHEaLlw+u4oedVpq2omyEIw9WkyZi/W3343wOrkjVqNX0syiUesdciZHoIGplsN598SDgVR8mtbLg1wCvmLILg7N6RZlPpPX0nEXDMrkUX4fMzYNlLEIDJErAIYqIJAnDoatBuc4Vmc1Wpj/HUXpu6jRS1CFY8xyMTbtggZ/K5DNZpKdBdYA0Eepmp/ajVYEj1W5DCxeEPSc1aSDzKqMVqU63mBd56RIkbWtjjw3k6mcqnzyRUowVJPr08vT9tBtP8AURjE1QTnOOcOeoy1i4AIZgisFZrQFOowL7wDgTiHGT/E/jOaLQlMAl1phYJLKSS24HKMQcc8OgVg50i4no6GCjqeRj0nup64I8ScJR6zhR5aZgBwzbCp1ECwNtQ74RwPqPi/IUUQClSGpQ5ikDJO5lr8ueMx55RyWao6qZDrDG1iOVweYPXGYmg4o+hangeg6MpAK1Cur4VKwBdG5C06NhJi2CMx4ZJovTIpkx6C+ogjmGAuG39Q33wQ2fq07uhHWDqX6jlhnl87SqqGDR7cj0I2GNkpqQmy3C6yKoDK1OCDEgqOR9U6h1G4xz/4coVzFekrkGVqKsW7kbdIw2rGpTbVTh1J9S2B+XfElKolU6fhK3BHpPtGHWja0BcP4Rl6JYUqaIxABuSSBygnHWY4QW+AimwuIiPawwXV4cTuykd0Bkcu4jrgFss+rStW3LcNHS9mHQ8sYyITSzAADNTkmCwYhgP5trnthlw9XRSHqGsDEEAAjrMb4GzHC/NTQ41D+tVb75mMJ34FmKTa8u4Ug/CCYjlYzi46HDwWgus+lucX9uR5e2NPlUadcCehF/cc8K8vxNqg01acPztKn/nGx98B8aZ6SGomoot2BuQOdxzG98PGzJZK/wAV4XmeGZk16INXKsZdVuVn4gRy6htuuL7kM4tWiCpDhhI2IKnqNsJeE8ZarS1WIUkEgzaJUkcuanrjmlxJKMFAFTV6gNgW6DkCRiZOxed7OfEHAqFZHqgFXCN8EXgTBHPHPCKQqpQr03JYqEqEXFhI1DdT7dcF5iuqVA3Jtl5NzsevOMTcNz9E2pqqbWACm21uvbE22HJjOnS0rpZpJJIO1uXzFhPPFG8V8Hr0q3+Ky4kKC1SI9MC5HUEcvfFu4rU0orQSA2/NQeY6gc+2BKHGbNO9pBvYyJI6E2xle0EbWQHhvH6eZy3mD0GYaPst1jpsfbDjLlixbV9kEBTYxv8AvocV7L8DpU2Z6GpUcHWgOoCRyUidIsRB57YC4cuZp5oICAuksHOry2VV21RuP7HbDV6FxT0WqplaLV0qVEUuLJU5ixse+++Os46LC2Sbi1m6/rjaUzUAadDgGQYI9gw3EwQd8Q5T/EIv8ZRVAP2SGaOsHsYMfTEUTSOqtZaf8UCy7GTsdx8iMALnlWsjav4dQFesMfUoI95j3wXWyIgCmpKkiVuJXmOx6e2Ftfg0aGX/AClMuHk7MDsfnf3xdIqkGVuHm9Onpak+osnwlZG6/wA19x0x5hnafl16mUeFIJCNceuPTP8ASwPyMYu1bjFTLualQFaDkqjjuwIPbnv0xLxDJZXPoHZNVQHTrWZXeNQF9JiO02icCxsyTW9Hgea8I5s0zVFEmn6pIIMFSdQ3mRFxvF8Xv/hPrpUXWpSbyqjwtQqQAxUCNUWm0HHpfhzh6UUdKlFNerWW0zrYSFY2gtpMat+owVmeOKiDWVHMgodJg2035YfwZ50QcH8M0qTTTYqWBDqQIfobbMP1thbxnwBQqnS9MU9NTzFqLcFjYx0mxI2kA4c1PFKizArt8Jj6gifqMSJx1G9LCARdWETbccjbBUiakjzji/gZkBQViCSDTqMIVakR6iLprtfae4wT4VyldcytPPoFqpajULQ5BBnQw9LjkQT0MTfF5zDP6RSZSsgOHgnSbTJ+IfrjmqPMXy5WnWX4kOxExIHQi4I2wXjIW6piUcOFDMh3XVS+ywUGGJ5iZTczYgzywx4x4boVfUFBDpA0xH/8kWIPbBFOnSqk06moOm4Bs6mwYdfljeR4e+VsH82kblTAgHmny5YAK7lck2WUUayJWK/AxVZCfZBkXIvt2xmLyShgxIjnY/fjMHJhkhq5Iq2qi+k81Msv6jHNHOKzGmyKsgzEAfPn88ao5ACyuym0FiDP6jA/EeD1HsWUkbMtiJ9/yxSOqC6mWZPgaQPst6vv3H0wuzrsG8xV9Y3U2+YP62wGvCq9IytcN1QglP8A8hdT7DfBNak7IGQ6oFwCSwI9wCZ6YTYsjo+J1aIIBNtLWv06HE+c4uRpEAhhMG30JthNmvB7vWlSPKqCdUxDQYlbneLYNqcPoU0Wm1R3YTGm5vuAApttbGwZqNg2b4wzAtRZvR8SgkOtul9QxvhHjFC4XMxv6KgG/Yg/CwwFmeFOtak9CoVcmCXDISvQsOd7TGHGe8PUatGM1pFci7oQpBvBsYcjvvjoqF8ex5Uq0K4DfEs2KuRPvf7jjvyUBOgKvz3+R/LFEPh/N5aHy7iqIGpQCCy9Sh391vzxaEo06thWVuQUEFh1E84vyxLVdktV2aXhTo7VBRpzBB8skSp6qIVvYicJ8/Rpr/DIddYj1CUBJ+BjEqNoJ+uHtLMiiQuivcwCZqC/+kyBhwUUXYgdmg/cfwxN5Nyo8/p5gij5dcGEYCTYrvob8VJ7DrgqjwLM6lqqyH/UdJMbSCN+U/ri316tKoRqVWjaV+Uj64WZnwxTYEU6takxJIYOTc7b73w8qK5hfDfN0nWptsCZ9Jg2IsYvhZU4WqtmaiRekABMEFCWgDYA2+mGPActXpU2Ss4d1Y6WBnUnK0WPI77YmevSM1J3WTA3UTuOovibpkNu8FZ4J4ko+XLoUUAOrB9QgHTvuL27xi0VwGQhTYjbfl+/rik8e4IKS0VojWisWKiJIlSAF3YTeB1nC3P+LKlOklWnKMzMHDcymmwB2BEfTFNW8C48sxGT8Zq5XMMxOqkY9O2kgQRPKwGLRT4l5lIPS9Sm8CJU7n/bFYyHinLZkA1qaEuNJ1CQTzB6dsGcOytKiX8iowFm8pjOmNwLTfv054HQtp7WR9Q4mzBTBIb/AJgfp8J98StxoIwWoNIYwCwMT0J6YQPmaTs6hirXDrsDPTa83BxW8zTzSv5Y1VNX+XeQ99uimL4qgpPB6UNFQBhodGUgqQGU9x09sLavA1Vg2XBplbERIie97XG+2PPOCeJXytV6bT5ZYiP5WBj+xxY63jPy3V1uu5BM2PToRjcXZXCaYzyvCKLoWLOhmRpYqF5gjpzHyONLm2YsjZZwUjaLqZuOVQe077YPz+VFUa6fpZhZhsRuNQ2YH8DviupxytRJDrUVVOl4UkKOTi1xup7AYneSVkb8PSkQAtIvpJUB1nRa67alXfqPbDDiFGgRpqaIAtuCoGxDco+7FZ/8cPTeKoViRIddmX3/AHGLbTzCV1R1YX+FuRndT2NxjA7WWAUssiaqg9cUyEhtxFrCxNowi4iamZCMo010OlTKjV/SRPS/th9xKi1MWDEGzJNx0ZDyHLCzg/F6iEJmqSlNXorQOWxcXKmD+MSMCRS1ZBwurUqvocqH5MHGpGvIK7lCRt7YlzAzCppqozLJAKAlkM2nqp3B+uLFm8rl2ZC6iQwKPPMmQNW5UnkbYOWvIJFypggbj5c8IOR5ieOZlbJWleRP95xmLTnvB+Wdy0Omq8I0LfnHKcZgs3NDCtn1/kJE9G3/ABGCsvdbGOzTv+IwrpcQqNly4lnEwE5jlad+2FWQ8TVar6FAZuYIKke/MY1YNx9DbN0qaMHqI6m4LIzBf+YRjfD6VOkXqUfUpH8RQSYMGCFOxwdlA5ADFdRF1MEfTmMD0+ErTqeZT9AYepN1PQj+Ui/uMTaJckcVeJq4j4iwkKTpJ9uh7YUPny9ZXR9JUjWHUjSBYnVyt7gm3PBHG8ujECGE2kAtpbrqX1Ie5BGA85mVyz1AyVnLImqoAsQDyMQDyMx1xUcFRraLBmM8wKKPMYMBDqJUztJUW5bwMdUKVKqWDrTLgxZgZ6SPs+2E2Uz9NqFOrTBQGQFYw1yRF7GSCYwBT4igqGotMCskmVOnWvMWtq7MMDZJbFoqrbn1T6dU8htzG3XljTZBNasBBBBnSs2kEG0mQdxhfleN066K45/IgjeehxPUzhG1zyHXuO/44E2yVbOszlmQk0qpQtF2lhabX2n8sLc/x6tRQPWRSs6S0SA3RugNoPfDB84lSaVQQp35EGAQw+WJMjRamrU3OpAfSTBkGIBnFWXypZBDxcpU0sVGpQYNxfYqfexB64k4VxQ1WZGEaZIItB5qfnseeIuK8Hp5lFLNoIkNpAJM8iTsJvhbwrh2bpy0KGIgksLwLEAXuTP0w4Y2pL7lmbNgGNUEXM816g9jiKtVHpY7AyDyv1xXshxCqmWZ8yZKXBXS5IBgkn4flMxjr/8A0Qqgp/lsCdDfEoJP2ea73G1sCNRx4h8PLmCoWsaBQnQdOoXC23stsLavhqpWD5fNKdNKGpZhejGJAm9gJBuMWDMUaPlDzJKOoGxJWbiGQyB3xPkcx5VNKbFpIKBtWoEqLerlI63xXKkHNpYPKK/h2rl3qU9VN72WSrN3CncG2xJ2xscUqppLCoCjaQXBDA/ysftex5Xx6TxWutQAVKS1WQ3UhdW3xUyRZhEwCJvvg+hFOmgqt5qM0KSogg3W4tqF4aB0thtdl/8AT2VKu9KoXq6mHlSKgW5YAAenpBG/KMZw3xJWLEUaJNNYYlfUxG0tznrAxNxHw0UFRXJEkvSzKr61kzoqAQTG19xN8VniaVsoy1DpIMFa9Eehmjmv2W7cxOKVMUlJF44x4by+eoa1/hufVrA+0TfWu5uL8xfB+V8EZZlpmoillA1Gm7AE85HMHn2OIHzxbLeZTK6wgYjle835Hvgnw5m1dnFRAlUKvwH0sl9LCDDe46xjnlLZCckg3K8M/wAMhRCWRZ0BjMAmQpbcRcDtGAafHS1Q0qigIZAZZkEWueWx3/PDzR6dLGb+lpuRcwe4xWsyTSzDEglWpkmPtaYIPuBqEe2MmgVAXFvCS1cu6oy60MowGkGRItsCdjFjGwxH4ETMHLOkaGBbQTBhtiGXsQT8x1GGX+PFGYVqlKpB2sk7d7kkdjHXBVGqBoNJfODtJIjUAQACesAAE72w9UPJ1TI8pxp/8rMaBUEhkU6XA5PTJ+LrYnBjqlRYqGTszoN1JsSL9IPfGca4LSzSSw0ut1qAQUdTy5+46TiDJ0Fo0gFcnTJMwbG9o3SfcziTLKwccP4XUVWoVdZCnVSqbqByE+52OJcxl2pVEqtW0hnOroARZSek9euF9HxD/h6lQVAwQy0ggqdj8J9SPflY4cZDjuXryqsJiSrd+fXFNsXa2dtn6y2FMuOTCCCPpjMTNlaYtqjsAPyIxmJsm0D0qSGatG2u5A+Enmex3wuPiAEsHGhkPrvBK8jO5XtgDg3H9ViQDKKZNi2kyF6EYm45k1qX/wDqqo9X5HqOuOd9HO62FVOPUmQsCBpO4FhPSMC0vEIdvRURz/KfS3yI3+mKPWypy1Ws6D0NSYlT8JAhh7EEFcDcMZM3T1ITJuFPxoRvB+2Oh36zhpFNJHpjZ9ag9QvMGd57/rhPRzFSgXpmp5ikMyK3xQPskmzdOWFOW4g5ygZzNQIQSLSyGx9yR9+IOMZ/VlajggPTVwrdxY/hjEGeI8yDFK666Y08lDIzGwFla5xWMzx16Plu0/Fof3GxPyP3YO4rxQ1sjSrH4lpir81YFo7Wwi44BUHlwQWrAAjYiAUNv6DH/LhLi8Fw4dxQhiqmDUup5eYBz7Nhxw/jPmrPwkTKndWHxL3AO2PP1zE0Fabm4POdRCm+8WwZk+LkVadUWXMCH6LXTe39Qg/PGjo34PQPOLEXM0zqUzMoQ0jvBMfTBdPP66SLqOpVSrBsdJMgd4Bj6YScEzWqqF6bf6GBkfKPuGA8tn2/xlTXdWL+WR0gAoRyMQQP6e+FM1lyy3Fw0xHpJUjmCOvUd8Cu5WrVqBfS1IXBMl9iNJtMLv3xTKfEGp5x0mCWEezXQ/Uafniy1uICy7lG9XYv+gKg++MzNU7M4TmRW8xk0sjIemliRIDrsGn7XMb4V+I6PlpTb1AO7aT9umSuuO8MrW5qYwP4RygpVMxTqCdRYUwGiUjXvyIDAf8ALg7/AIhZ9afDmYCSpUKxMwSCgYnnY4bp0U5VKg2hm/Ny9IrUglGTUthNr/0mQDGEi+J6lDMCnUBUkfHyaIueRn64qPCOMtl8nS3l6033IMyfpB+mHZ40lRJaDTawbcBv6h9n5YnTJWGelJSWtRIqKBsZQkkdCp64gpZStpZCwcfZO09QRyYWOK9lvE6KqhyaZVQCdUiNhL8p6nDjLZ4MIdiSba7Anpqi0jrh5UFtB6cXaaa1kPq9JJEFX/RonpeMLvFGRWhTqVqShqZvXotdCp3IXledtt8BZnPmqrU2MV6JBHLWAbfJh9+HvD6PnUAXsrqVKkTqQyDI9pxvuOsibhtI+ZNNp/hFTTb4wQylZ/mtqFsQcPyNbLZbMtNg00gY1KvxFSN1tJAOIePcAr5am70WLDQoZlsyhFVQQOhgkkYdcH4w71nVlDIVEtp3cbgtEdSJxV4wW3SwSeGOLnMUStRhqB9F+kFSehk37RjfEsxqpqLozFlvHxQTAPKZMHqO+KfWZcjn2pszLTeaisLQCRYg7xBB9h0xZcw/8EoCKrINQEwT6iyx32Ud4wNU7RMsOyo+HfFj5atUpVCSFYlSd9LXMdfbth1n+MKrebTby6iwbfAwnmOU/nijeMFAq08xTMpV2PRwYZSORvtiM8W/hUakypUq3aO3OAT8gcL9lYuz2Dh/iY1DTZBrRo1AmCB1vAsZHyGHlWoqekizTbYf773x4dk+LNShAw0khqZ30tMgGd1mCD3OPQOA+MkzNMo1m2ZTy/t3+WIsiWNFkzvDKFVPUsiI1NIYDkCdjvznFF4hwWrkawqqoekLExqHlk3Bi69ZHTD9ONnLliwLhRICkg6Ad1/mIU3G/p74d0+JpVHJxY7ciJHe4I+/F8mh5uP3KvnOJVKbladanpGwqhiRN7EWZbyD3xmLHXy2Vc6np05jmq7YzByQqf2POj/kiqbIKlSrp6rpIX5kgk+xxZ+D8X8+mpPxroDezKD+eKHxnipcPSK6AWFMJ/IqxaeZjc/1e+GnCM2aGtjvVIKLadCIBJHdiFGIdkTi3skz9XzKlSifhdWQxuNSSpHzBB+WK7wag+QV9Rn+JTAYAxDMBbpYXHUY6HEIz9VGM/DF7RCgj6wcMdfmU6lBwpZZMmTrRVJVlHNh6Z9sYLrBNxzPGjT1GASusqNtQYnbnrdk+/CbiebZcoKKep29LR6jquxEbmWOm2G1TLJVoJUYu9qKwBY6CHb4dp03nbCDxHmMtRqr5bVETVrfSzEgknYgjUrfyzO5wpHaPiwmwXK5k+VRpGfQGVuoVqZDW6gsLYKzFJSVqkhl8sNoVhLMFdFK2MAi474X1OMZbVqQHUfinZt4LCe9+v345qcUptRWmT8MAQNMe28CwtiqDg7wF0zNNKayQDSUAfFYqTbrfGlp1gtZalJ10utVDpMfFBg7XUj6YCpZga1YG4cN73nlMbL9MNB4kzDK2ipDg+hQVIOwMza1jyvbGWjcGiyeGs1LtWLQJaiP9Rqkj/ptiLiGcKMcxTuKblKydlax9xMzgXh/GUrCrTqoA9B1q6qfpDECJbkT6pg74hpVVNdn1q1DNUriYOtVh7dfSfnGJo5tBvGCozGVrLsSinnKEiD8iR9MHtnhTzj6jZyjHtqEfiB9MJMrRKnLK1RP4FTSzEEjR8S2IE7r9O2I/GLk5uoFFvKp3NhILEkdhzxVWzRy6HefzFSk9B1UMRUqU2nmDAG28rgrxTUQ5SqtXSBp1G1rNIPvOIM1WZhl0piWZVN+USrtPIwN+4wk8c5wOmiiQ6kqCVNgEBZUETJNzMRtOIfQVlFQzWe89ldZVKJsp5qAJPva46Y14Z4kQ3ln/LbVrm4CxvHQbd5xlLKPSdRcCWlVKhvTGsOD6eZvG3bHOZyDolQqo01nVUKkEEGWgfQYs6tUWrI8Q1oQ42ZlKm8dV72kg9AcOchxfTqUzFICT1W8e8QfuxVOEuGZj/OykT2UrPaRJ+eOctn9cmSNcg9qYqEsfcgIg/1Ylohl44jn4q0HN5Uq3KQCsSfYt9MWDL+M6dURU9FOE0Tb1GCASOWw6Y86znEmqMUkAU1Kk7jzKg9UdkSfmcTsNVOFEaiIHzhfyxXVFJJqmemU+Oiro0lXSoxB0kHYHVfnG2EvF+NDK5mkjVaopQdBQ2F7q6bONiDv74R8P4tSpNoQjTlZVuhZ4Edzqufc4E8YVg+Sp1HJLK4f07w0rz91wLdELDos3ijg652hTq0qmupSBKnYOD8QI5H8DhNw3jJUh7Eqse4VoYfNdJ9xjrwPUWnS0qzkE6iXItb6Rzwky+fHnrp+F2n3FQ1o/Bca8UKeGvQZ4jyup61CRDnzE7PcgjpJBB/1Yp2UrFMnpaxSqLHqZMHpIt88W7juYmqj/wDuKesSI/DFMzecWopI+Go2pv6agiAegaD9e2NdlJ2S5Z9I8ljc6vLnpMAE9+WD6PEGpuKtP41gnvyae0yD7g8sVermNRLMbwAOzWP3RhrlM7qp+YR8J9Q6qYDD6XwVRrPRqnGtVNKyXVhq0nmNm9mG39sCtxw0KlEox0OkISeQOxPaRv0wBwaqBS0E21MQegkX/wCuY6MccvkhWpVqH20bXTnaYMif6h9ZB54qOAjgv9PxdRAiodLcxpJ+h5jG8eM0vFFeiPLN9NhIBIHQmORnGY1G4FpqZJv8XVd1/hU9bMNUksw1aQSLyNN8D5vMP/iHdpB0qqj+Sn6maOwCwMHeIaQnSrgK6agIMNqkkyNjOmARsBiDKljV0mGSrrBkAkSTBBPICLC2DasWmxDxikVzT1JAhGgczFMfQAjnh5l85qrowID00FQW+y4AcE7DqJ74U5/NIc41wNPpgKYJIv25xhjw5TTYslMBirC8mBB9R/nJJ9hEAY3E6x8fbDuKcQk1NJU09c6gSFK+olo2M9I6YoHFc0ar3MwbHr3PXph/x1/LRaYmPtd/3BxW9EDr++WHSOhAKYHP/fG/bHTHtjAMZAdKZwfls7UWk9NdOioVJJF5WYhhcG/3YATBFOI5/LCVVjzh/ETUVvhDRENyJIIaPtmw+mCuIUwrLp9Wh1ZQIt/OQByaRba2K+uXBiR0Py/dsHiiAoMfFJ++PyxiXCybNDVSpqSZFRSbHZdZ39iB8sF53NnMaAxjS0ciSlmIIJ/mn7pxAmWDKQCV6QYvz544OXaPidYkC8X78zg2D8PosdXiDZlGpowp6SYMyGX0SkjbYze0k4L4TxRShWp5b6CrBSFC2gEjvd997WxTqXDjq3NxG+4O/wB2Gy0EoIrNZQQzHtcaQOZMmPrgaVUMY8QDxIWasXp6lK+kq1jAXSYE/CRy7TzwupZgq2oArMekfDYEWHK0d7b4nzueZmLHeDbeJM89sBHMN8TEDkJ69O+KKaTDKfpUlB9qQCeUbE9jA+WI8tFNdQM6dv6iSSgA9zP06YjXPCZIB9onBOpWAI3AsCff6xiaOMvH6OqRKhFkEkieZZ3MiPmJ9guLJQzAQPpuadMsIE7QB7mdvnitKpB1AS0mBzkjTt00gD5nDjh9VUpVh5wNWoFCimNZWN9XLmw6c/bHOvZB4fY0VCAKzvUPmhlDgBVLEHqRqEkfaYDFhzZ9YGhGC0XD04kSR5gABvEgAdxhTwyouWSEGqooJWlInrNRtgOcTiDgfiNaVa4816hl3W43j0j7QF5MjbGJab0ccCzjFDTNvMpMSw2k6wFHKBGOMiB5namtIfNSG/M4GzmcoUn/AIT63BNlkJBDfZnfUxO/bEH+MDa2Egm5mN/hJ0j4YExfnzxqyWot6OeJcTJQsSwJVtA/pjSD/wBRPzGFfBc0tPzKbxpaN+dj+ROCq8tBblqt1DWA97DCvO0zM9vyw0dlHjkGq0gWOkHTJ08+e04sXBcif4aBNeo+pdpVrGTsMDcLanpAI6SvU7T7jfDSjVCuGBEqTvfa62PWTjCoqhlwzKlECtKkOU9W8XpXHK5Qz27YlTNaWpuTpn0Meh1EbDfSwPLa3MYsi8IStTWp6VdqY8uJYCGViz8zBWNXIYR1/DtfUjPQeoNbGUKhGDIsFWkal1iSCee04FJHN+PJJV8sn10adQ/zbW9/tc7m8R0xvC7iDVEqMoC2JB33k9d+V+eMwnNwki1eIclRr02qadDJTLSJABXSCCByIttaDGEHAioJZTqaY1GwAO+kcrfaPfDLjvHyMoQLtXbRqgToUAte0m6j54WcMGihVYj4EO55gGOwxDVRPW1bKpxAipXqPFmY29jp/LFt8M0x6rH00yZ6EHnyg7n2xVqmSZahVgOqkcwSWH/di1cCUqtRr3pMIHTUu/a+OkviCK5xqpqrkbjT9O+FLJsAeQj988M88S1RjPMj32H6/dgZRaRFtucyR+EnCZaAGT9MYcucFeXBAHKMckX9+Xf8t8AAyridaeOvKxNQT54xSJMqN+w/HBsEwCCQBblvJP3nEaLBkDffDjK5HUUCkwYE8hO4+U4DWBUk5X7fpgjP1VQopGreYN5I/wBsQ0iCZXa8HtNsSpSLEA7/AH3w1kpBHB11SGABBhrfZnl9eWBM+8Bktd5sZgAQL+1rYNzqFKbU1PqaA3UL2HQm09AcJ3IXnJietuX5YFuwAMzT/W9gP1wNXUFVM7DTHW++CUok3O/fEFWgSxEH02vYdz9cIMjpCdtx+zbBNKm3a/qDHrYR/Se2I6dAmIvNsFU0YD0kz0MAWNwT7zHvjAG5Uh9TSNYESBEsAb33BPLAb1GS/r6ddXOReF2iL74Lo0CKy3BWCjKTefUQT3vvgnLZQlfWT6mkNOoqvSx6/ng0DVnBBafLY3FQsoJGkj4JgfxXF5HOMGZ3LnL5TUPVUqKJ1KqldRBAJWfs3IJ98QNkwsg2CqdUWkbHb+b8wcQGqzsxcWK6IgwANp7yN8Zq8m4oXZTLeoar/vbuOmJwoBJmDO0ciO34YIXLFSsddvY3+WIs0tgbWsY/fLCUDVksbGZuYjYEYW5miQb4ail/cfPAufkyACQvS/W5+mMZgnC19RF5IkfLf2wxqUiYaD6SLG4M+18CeHk1Zumo56p2FtJnff2xYMzSI+E6TvA/e2NeaCOiy8J44lRVYq1LR/DAW4XkLb6L+/XGeJ/EvktTpUIqFQZMEgNM2A+I2neAfbCjhZNNSSfUTy5wR+47Y54rlUM+5ImdRmbyDB9otieCuxsU5/jlaq2qpQpyABe1htbGYjOTpmJFwP73+uMxdIxZOKIHpUUn/wBRgBFp0ifujE+TQ+RWAF9Edp/c4EKGYbcABbR6bnbpJw0ydM+Rmef8Fo9+X34JfExTUzReo0jZiBPJRYCPlizcNI8ipuPQQfYkD8BitZClAAI5fPbFw4bR/wDLVDFyVWP+r7yIwzwv6BFQdIJJHIn9PvwEq7YYZhZZl68x+WBxTxnstaBkUnHS5ce+JnQCY3OMA5C1otItgJBqdGwNoiYJie3XE6UPz+7HZQ7/ACviaNtrfLGGjvKoTy57DB+Vz7IhVN21XtIkRsQQZlvuwMiW6bz7cvriSksRuOeNRjMvQ0gKIt1j8Z98NeF0lDiRqn5TbrgHL05aem/SP0jDfMBaBYAEslHU0czpkR0sVYm+5xn6MV7jWf8A41VJHx6d/VpWQJ6e2F1YBpiAeo3AAiJwRWyqszVGEMXJJ6yLmOV+WObYwoiqGGi/L69IwLmqcO5m5JH3/sfLBj8jvfngXMINTW3Yn2nGJrJAqjmLWODsugIYCDINjt9b9BiBEnp7YJRCOQ7g9PyxhCGfUIR5YeWWC3kXvJ6dBglUOsqt1J2P64GFJdTWCMwG0iQBa4wdT9NMuLRCgsZvB362AxiQpK6eTVJaH0hVUkEm4mOWmAbzhSi2JHz/ANueOKFUuCW3OxAG/Tt9L4IpwvxTtjawJosWF9wDB544elC3IAIm+OnzBA9Cj3a/3YiqBmIJuZv++QwGIKlVZhfmTtPsd/fAmYrGxbkPabC5jc98HPSvA2I+vzwBmjuYI/mB6x74TAXhtGbOUyoJhpt0/Zj54u/FqEOYFjDC/PnH1OB/+HHBlamKqkCoXIOogC1gF+pOGGcoMKgUx6TuNX9XUCGhdpnEX9QJUgHhrWfu2kT/ADaRt03Hzx1mNhzMSfkf9sZwkA6tQsQ+nncelWjkIxMyBmRFJMqNR6G7Np6gDr0OOhhfSYrOlrEzsDyHPGY6psI69+oxmGhGeZZT5ZWx0w3vqMR2iMMzV0ZbMtzSnK+/+5GOP8NOWoPHq1VENxsCCsiJG7Ce2Os3QJyVcCDKg/R0/vgmvpRkysUaGh3VhNoHYwIJxc+FU/8AyNaxkAH5E6ffm31xVWX1d4H7n2xc/D9EnKV+6aQfv/OfljeTK/aN2eeGZA7/AE6Yi0YPzyRUgdJ+8/2wMAQZ3xnspaISk9cdA222xM7E8gOdscsoiAN98AELvq3EY7y9jfbEtKlOC6GTvt+ztfGEiIn9NrDbEjgQu5mZ6iD33nGCj13nEtFJMKL4Qs7y9NDAZS6kiQN2vYX+/D9QHpZphCbgTa6lTpnuFIgcjhNlKd5U9pB5++G2U4epoE3hahNucqqau15H1xMqoxWcyhsD/KDHc3353OA6lGAO/U4MzOaL6eULaNrSv5YFqoYGKGOiOnTlgMCsGaZ6T+kfLBmXHqHuMcvT9bQIFyByF7AfdgDsENPtiamsA6TeJuDEwd/riTy8T5ej6gI+gk/Tn7YwsynI3iTvFr22m8WGCq4nLQR9og37Lcd8RplWA9TByOf4csMHVRSUMhqElioWxBhRPO1vqMK0SxcKYUERtAEcxAI1DtJ+uI9Hf8/vxLXFzb7RHyGOI/f98YTgbxjdRb9p+62Ohv3xoqB1OAwOyTc/vc/hhRxJvTtG8/lOHVWjOnube4/3wtzdIPUCciwE9b39sHZmiw5OKGXoeUdLlVckSDqN4ODm44atM1KzXTUZYkyD36iT7g9sKczV1MYET8I6AbY07RSqQQWGjUt9maOkdcbiqzsKOuFM8QoUeY2qST8NgQByBEx7Ynz8azHIm/e/5RibhykUnqBoAUqBEGZi/vvHvgejS1H1NvzY/nik8s1BuQyCOkuyqQYgkgx7YzAlWuWPUcjESPbGYbNRZPDOU85mp7tURhuN6fwm/wDq+/tidjoyNY80AIJ7MPqNhiLwdK5qnFwagsCB11RPbBXH108OqtsHcAD+lnDR2IgjE+QyKlloMQZ9IjlDACZtfF28JvNOumwanI53Xn+OKnoBqtFwDYxFuVvaMWrwoNVQra8DcSQdx+H0wzzFm9FL4zT01CYglgPlEwMBsuHXiekf8S6z9omN4vf6gg4U1N59vpgeSloiC40cEImNaOX0OMCZxQP0wzV1FMmZIIgdh6mBHTSCfrgIUe2JqmV9QO8qv4f74QZLXzHmNKrAJJ5mAeXf3xqmpB2+s4jOXi2kdJ54lpiIHe+NQhWRoDS0BgFBAMC3MEDmDh3laLGllnT0x6St/iBkCbDYnffThIHZWpus+ljI2DAXAaLx298WCjXKvl2gQ6tIg6Vv8QOx0/DG8km+JloxUOL5XRmK4VStyFUmZMm4PIESRO2Aswm4mCNvccpw48WZfTmqkk6W0sSYG7ECL3AMjlcG2FlUnnv/AGwp2rFAwXHVRIYxty/T5HHem04ldDAPKPw/d/fCDBwmJVpY6RMEKD+/l+mAUcrRBgzG0gcx1HQ4OzWU1VEKlf4WhWWLkkhifaW0zygDHOTpjUs/DIn2kYa5/hXl5un5kkgGodwCAfhWAdXLfC8EtFbrUoYjv09vvviOByuOVpt3wQrMxLncsYnpMj2xxUo/eIPK2MJFH15YzQZAIxLFgNsZUUmN/wC+AwFXSfYfu2B6FIGsvLQC3X4Rb6k/dg2ou8/TEWTX0Ow5vp+SgH7yfuxhZjNBFsFLUBUiZBW3uIPS9xzxCFM+2CaOXsF2vfpHTCFE+Y1LSQTHmDVA+YE/eY74HKyqg7gmw2AMc/ecHcSra3B0xtH027C2NZjKwfQGIIm9iDAkHrBkThWUAOlC2MwypM6iAikdxOMxqEsHhfhDy1aojBFESBpIncg+wxNxs6+G1WiQxJHaHSDHKB+eLHneKM8pRE8jAkDsCdzyJwp45lTS4eymLrUJuN2ZGA9zBFscp3i/ZkefcMabQRAXveADO2LDwWvoqI2oL/EpgfOT7xFpxXslSGpyLrJj8pw5y2XBqIB9p1iLQBsfnP446vs3QP4ypac5VHOQPrFgfr9cKKuwk7cu2Hnil9eaeB8TahttuMJynM8rC2J6QoHFvriQJO/Ofl0x2KYPf9/3H0x09IqSDe/7vjGO6dKb9Iv0wVQqrr9ZIUrI0iTIsoJ+V8QtIGkcyCffl8oIxOxbSPSljBYTzmLTHXDsAaoxJJPPrjtuQH4/rjpgecdrRjFp3Ej59vyxjGvMMggghZJvbp+f3YtfhXNBqbowDqtwDcG4uLWIubYrWZpSWI06b7XFjeJueQw28HGaqiBLggA3B35/ZJjEzjcWKBvF1EPVcGxVWIJG6j1EEf6tTA8pPXFbF/oPwxd/EBNTQ49QUujKQNQK6pnsY09MVPNZHSwZQTTNtwN15xsR9+NH4o3YJpGJjT9Aa3pYyDMXEj/tI+Yx0qDE9HLllZQJNmCjcwRIHUxOKQMHWn8v9t554Ip0ZxunRg8yOonbl7YnpqIueXXGoQilkVCjWSNRi24AuT79Bh+2VDPlqgLVJcId5CKiDUNwPV6upLYReYGphFKxLESYE6Rzjcm3cxi1+HM4r5Y0A2moPU6sYOhXuQQI1QOW2JnaVklBzLLrqKwKsWJWVt8RBjoB36Y4rJe/TBfjDKVRmFCqzFUEsondjvv2vHPEGXGpVtcfF7jn+GFasa6B1ANiSLff0/viPXMntgvybwTY88R+TJAg+364TAFWnAJ6Y7TJRTVbhisk8wWvb2BwaKJJVSrMzGAigT7dLb4lWiSxnbYDnYwZ+mAWC0sr22H1xMcv6b3nBtOkp3OkDc9Z5DA1r76b/QdMCVmRCqOHUINTNAAN7zC25364vfDfBAAZq1UtXJK+iAiki0iJJkXi15wu8OZEoWqkCdJ00z8QkfEZsCYEGbCbYsfDWhWqFhEBiSYAIuJOwn04JyfXRqKTk85TprprRrB5Tt9LYzCx8rWqEvdpJvI/XGY7UgPYOFUwKdgBtit/8R//AJdP/fX88ZjMeWf8kTHn1IxSaLeoYs3Bf8vLf/cR8tRt7YzGY9D2zPQrz/xOeej8jhZTNl9h+AxmMxIoiXYYJX9MaxmMZBDfZ9hiZv8AJP8A7i/g+MxmFaQM19kfvliIn14zGYxiXSNS26YJ8PufOy9zu3/ccaxmMu/wMtF18R0gHpEAA+fuBBuKs3788UHh3wuOUfgtsZjMc4aACHL/AErgnLH1L7jGYzHRC9EtdACYAH8RtrYgzm4HKR+WNYzFgtHqnjvKoOH1iEUFFGkgD0+un8PT5YovhJRNP/S3/wCz+5xrGY5P4MiGyOuf/iGa9lHy0C2OM8oDEix1Lf3An641jMR4/j+jvIBzAucT1B6h/o/PGYzFvRPZBw1ozFIixDCD88bpn0E/6vxOMxmKWiOwmoPSP3yON5dfUvuMZjMUh6H3CHPm7m7MD3HqseuLBl/iA5GAR214zGY8/k/wqJVPFFMJmqgUBROyiB9BjMZjMek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8" name="Picture 6" descr="http://2.bp.blogspot.com/_f5FcPMYUo9w/SWaj89COmHI/AAAAAAAAN_Q/OeIbTaSv50U/s1600/cilios_pulm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2323400" cy="1728192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827584" y="3645024"/>
            <a:ext cx="4572000" cy="1754326"/>
          </a:xfrm>
          <a:prstGeom prst="rect">
            <a:avLst/>
          </a:prstGeom>
          <a:ln>
            <a:solidFill>
              <a:schemeClr val="accent6"/>
            </a:solidFill>
            <a:prstDash val="lgDash"/>
          </a:ln>
        </p:spPr>
        <p:txBody>
          <a:bodyPr>
            <a:spAutoFit/>
          </a:bodyPr>
          <a:lstStyle/>
          <a:p>
            <a:r>
              <a:rPr lang="es-ES" dirty="0" smtClean="0"/>
              <a:t>Los </a:t>
            </a:r>
            <a:r>
              <a:rPr lang="es-ES" dirty="0" smtClean="0"/>
              <a:t>macrófagos alveolares actúan destruyendo los bacilos. Secundariamente los bacilos son transportados por los propios macrófagos a los ganglios regionales donde se produce la respuesta inmunitaria </a:t>
            </a:r>
            <a:r>
              <a:rPr lang="es-ES" dirty="0" smtClean="0"/>
              <a:t>mediada </a:t>
            </a:r>
            <a:r>
              <a:rPr lang="es-ES" dirty="0" smtClean="0"/>
              <a:t>por los linfocitos </a:t>
            </a:r>
            <a:r>
              <a:rPr lang="es-ES" dirty="0" smtClean="0"/>
              <a:t>T.</a:t>
            </a:r>
            <a:endParaRPr lang="es-MX" dirty="0"/>
          </a:p>
        </p:txBody>
      </p:sp>
      <p:pic>
        <p:nvPicPr>
          <p:cNvPr id="8200" name="Picture 8" descr="http://d3j7fudf8o8iuo.cloudfront.net/var/ezwebin_site/storage/images/media/images/e-anatomy/thorax-ct/mountain-and-dressler-classification-thorax-lymph-nodes-en/4543803-3-eng-GB/mountain-and-dressler-classification-thorax-lymph-nodes-en_medical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01008"/>
            <a:ext cx="1779947" cy="2016224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23528" y="587727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FF00"/>
                </a:solidFill>
              </a:rPr>
              <a:t>Periodo de incubación</a:t>
            </a:r>
            <a:r>
              <a:rPr lang="es-MX" sz="2400" dirty="0" smtClean="0"/>
              <a:t>           </a:t>
            </a:r>
            <a:r>
              <a:rPr lang="es-MX" sz="2800" b="1" dirty="0" smtClean="0">
                <a:solidFill>
                  <a:srgbClr val="FFFF00"/>
                </a:solidFill>
              </a:rPr>
              <a:t>6 a 8 semanas </a:t>
            </a:r>
            <a:endParaRPr lang="es-MX" sz="2800" b="1" dirty="0">
              <a:solidFill>
                <a:srgbClr val="FFFF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3347864" y="602128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xplosión 2"/>
          <p:cNvSpPr/>
          <p:nvPr/>
        </p:nvSpPr>
        <p:spPr>
          <a:xfrm>
            <a:off x="5940152" y="3140968"/>
            <a:ext cx="3203848" cy="3312368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72200" y="422108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Desimanación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Vía Linfo-</a:t>
            </a:r>
            <a:r>
              <a:rPr lang="es-ES" b="1" dirty="0" smtClean="0">
                <a:solidFill>
                  <a:schemeClr val="bg1"/>
                </a:solidFill>
              </a:rPr>
              <a:t>hematógena</a:t>
            </a:r>
            <a:endParaRPr lang="es-MX" b="1" dirty="0" smtClean="0">
              <a:solidFill>
                <a:schemeClr val="bg1"/>
              </a:solidFill>
            </a:endParaRPr>
          </a:p>
        </p:txBody>
      </p:sp>
      <p:sp>
        <p:nvSpPr>
          <p:cNvPr id="16" name="15 Terminador"/>
          <p:cNvSpPr/>
          <p:nvPr/>
        </p:nvSpPr>
        <p:spPr>
          <a:xfrm>
            <a:off x="7020272" y="6209928"/>
            <a:ext cx="936104" cy="432048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7" name="16 Terminador"/>
          <p:cNvSpPr/>
          <p:nvPr/>
        </p:nvSpPr>
        <p:spPr>
          <a:xfrm>
            <a:off x="8207896" y="6237312"/>
            <a:ext cx="936104" cy="432048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bacilo</a:t>
            </a:r>
            <a:endParaRPr lang="es-MX" dirty="0" smtClean="0"/>
          </a:p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1 -0.06852 0.00677 -0.13426 0.0125 -0.20185 C 0.01093 -0.26157 0.0118 -0.31389 0.00468 -0.37083 C 0.00416 -0.3831 0.00538 -0.39583 0.00312 -0.40833 C -0.00053 -0.42778 -0.00851 -0.44514 -0.0125 -0.46458 C -0.01667 -0.48472 -0.02032 -0.50509 -0.025 -0.52477 C -0.02969 -0.54444 -0.03612 -0.56366 -0.04063 -0.58333 C -0.04705 -0.61157 -0.04619 -0.64352 -0.05782 -0.66875 C -0.06094 -0.67523 -0.06858 -0.675 -0.07344 -0.67916 C -0.09289 -0.69583 -0.1132 -0.7169 -0.12969 -0.73727 C -0.15382 -0.76759 -0.17691 -0.79954 -0.2 -0.83125 C -0.21875 -0.85694 -0.22935 -0.87592 -0.25157 -0.8956 C -0.26198 -0.88518 -0.29202 -0.86504 -0.30313 -0.86018 C -0.31025 -0.85741 -0.31771 -0.8581 -0.325 -0.85602 C -0.33299 -0.85393 -0.34063 -0.85069 -0.34844 -0.84791 C -0.36667 -0.84861 -0.38507 -0.84722 -0.40313 -0.85 C -0.40504 -0.85 -0.40435 -0.85602 -0.40625 -0.85602 C -0.42483 -0.85741 -0.44132 -0.85046 -0.45938 -0.84791 C -0.49254 -0.84305 -0.52605 -0.84028 -0.55938 -0.83727 C -0.56372 -0.83449 -0.56737 -0.8294 -0.57188 -0.82708 C -0.58212 -0.82083 -0.5974 -0.82315 -0.60782 -0.8206 C -0.62778 -0.81643 -0.64775 -0.8125 -0.66719 -0.80625 C -0.68403 -0.80069 -0.69532 -0.79791 -0.71094 -0.78958 C -0.71945 -0.78495 -0.72761 -0.77986 -0.73594 -0.775 C -0.73837 -0.77338 -0.73959 -0.76898 -0.74219 -0.76852 C -0.754 -0.7662 -0.76615 -0.76736 -0.77813 -0.76666 C -0.81303 -0.75602 -0.83941 -0.75949 -0.87657 -0.76227 C -0.87761 -0.76458 -0.87969 -0.76852 -0.87969 -0.76852 " pathEditMode="relative" ptsTypes="fffffffffffffffffffffffffff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535 0.00116 -0.0474 0.00255 -0.07188 0.00625 C -0.10712 0.00046 -0.12865 0.00023 -0.15938 -0.0125 C -0.2132 -0.03472 -0.18264 -0.02917 -0.21719 -0.03333 C -0.22917 -0.03194 -0.24132 -0.03171 -0.25313 -0.02917 C -0.26077 -0.02755 -0.26737 -0.0206 -0.275 -0.01875 C -0.28716 -0.01574 -0.30018 -0.01435 -0.3125 -0.0125 C -0.32709 -0.00694 -0.33941 -0.0037 -0.35469 -0.00208 C -0.36858 -0.00718 -0.37188 -0.00625 -0.38282 -0.01667 C -0.39323 -0.02662 -0.39046 -0.03056 -0.40157 -0.03125 C -0.42344 -0.03241 -0.44532 -0.03264 -0.46719 -0.03333 C -0.48247 -0.03843 -0.46372 -0.03102 -0.47969 -0.04167 C -0.48264 -0.04352 -0.48907 -0.04583 -0.48907 -0.04583 C -0.50782 -0.04444 -0.52674 -0.04306 -0.54532 -0.03958 C -0.5533 -0.03796 -0.55921 -0.03102 -0.56563 -0.02917 C -0.57119 -0.02755 -0.57709 -0.02778 -0.58282 -0.02708 C -0.59358 -0.02222 -0.58056 -0.02894 -0.59375 -0.01875 C -0.59983 -0.01412 -0.61424 -0.01181 -0.62188 -0.00833 C -0.64393 -0.01088 -0.63473 -0.00787 -0.65 -0.01458 C -0.65452 -0.01667 -0.66407 -0.01875 -0.66407 -0.01875 " pathEditMode="relative" ptsTypes="fffffffffffffffffff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1" animBg="1"/>
      <p:bldP spid="16" grpId="2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5575</TotalTime>
  <Words>759</Words>
  <Application>Microsoft Office PowerPoint</Application>
  <PresentationFormat>Presentación en pantalla (4:3)</PresentationFormat>
  <Paragraphs>161</Paragraphs>
  <Slides>16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Historiaa</dc:title>
  <dc:creator>Daniela</dc:creator>
  <cp:lastModifiedBy>Daniela</cp:lastModifiedBy>
  <cp:revision>45</cp:revision>
  <dcterms:created xsi:type="dcterms:W3CDTF">2011-12-09T22:36:36Z</dcterms:created>
  <dcterms:modified xsi:type="dcterms:W3CDTF">2011-12-14T13:42:21Z</dcterms:modified>
</cp:coreProperties>
</file>