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1" r:id="rId5"/>
    <p:sldId id="259" r:id="rId6"/>
    <p:sldId id="260" r:id="rId7"/>
    <p:sldId id="262" r:id="rId8"/>
    <p:sldId id="263" r:id="rId9"/>
    <p:sldId id="265" r:id="rId10"/>
    <p:sldId id="266"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5B7FD-2360-4657-8D3A-856171A605EB}" type="doc">
      <dgm:prSet loTypeId="urn:microsoft.com/office/officeart/2005/8/layout/funnel1" loCatId="process" qsTypeId="urn:microsoft.com/office/officeart/2005/8/quickstyle/3d3" qsCatId="3D" csTypeId="urn:microsoft.com/office/officeart/2005/8/colors/colorful5" csCatId="colorful" phldr="1"/>
      <dgm:spPr/>
      <dgm:t>
        <a:bodyPr/>
        <a:lstStyle/>
        <a:p>
          <a:endParaRPr lang="es-MX"/>
        </a:p>
      </dgm:t>
    </dgm:pt>
    <dgm:pt modelId="{482FDFCC-5298-4AF5-AF18-DA288DAF4063}">
      <dgm:prSet phldrT="[Texto]"/>
      <dgm:spPr/>
      <dgm:t>
        <a:bodyPr/>
        <a:lstStyle/>
        <a:p>
          <a:r>
            <a:rPr lang="es-MX" dirty="0" smtClean="0"/>
            <a:t>Sistema inmunológico</a:t>
          </a:r>
          <a:endParaRPr lang="es-MX" dirty="0"/>
        </a:p>
      </dgm:t>
    </dgm:pt>
    <dgm:pt modelId="{8E355DA9-5476-49BC-B6F3-8C74BBB1FDF9}" type="parTrans" cxnId="{4752E5BC-FB57-48B7-AF44-D5D742C8763A}">
      <dgm:prSet/>
      <dgm:spPr/>
      <dgm:t>
        <a:bodyPr/>
        <a:lstStyle/>
        <a:p>
          <a:endParaRPr lang="es-MX"/>
        </a:p>
      </dgm:t>
    </dgm:pt>
    <dgm:pt modelId="{F60EC101-F034-42E1-9383-345EDACB935E}" type="sibTrans" cxnId="{4752E5BC-FB57-48B7-AF44-D5D742C8763A}">
      <dgm:prSet/>
      <dgm:spPr/>
      <dgm:t>
        <a:bodyPr/>
        <a:lstStyle/>
        <a:p>
          <a:endParaRPr lang="es-MX"/>
        </a:p>
      </dgm:t>
    </dgm:pt>
    <dgm:pt modelId="{EA117FCB-3FDE-4E10-B8F1-A92919906D24}">
      <dgm:prSet phldrT="[Texto]"/>
      <dgm:spPr/>
      <dgm:t>
        <a:bodyPr/>
        <a:lstStyle/>
        <a:p>
          <a:r>
            <a:rPr lang="es-MX" dirty="0" smtClean="0"/>
            <a:t>Factores genéticos</a:t>
          </a:r>
          <a:endParaRPr lang="es-MX" dirty="0"/>
        </a:p>
      </dgm:t>
    </dgm:pt>
    <dgm:pt modelId="{5CB1DC49-175E-4457-8577-DBCE314A9703}" type="parTrans" cxnId="{D47407E4-9F22-4A8C-AC49-B71431AB638C}">
      <dgm:prSet/>
      <dgm:spPr/>
      <dgm:t>
        <a:bodyPr/>
        <a:lstStyle/>
        <a:p>
          <a:endParaRPr lang="es-MX"/>
        </a:p>
      </dgm:t>
    </dgm:pt>
    <dgm:pt modelId="{D66FD08E-B6C2-4480-A84D-E39CCE4A291E}" type="sibTrans" cxnId="{D47407E4-9F22-4A8C-AC49-B71431AB638C}">
      <dgm:prSet/>
      <dgm:spPr/>
      <dgm:t>
        <a:bodyPr/>
        <a:lstStyle/>
        <a:p>
          <a:endParaRPr lang="es-MX"/>
        </a:p>
      </dgm:t>
    </dgm:pt>
    <dgm:pt modelId="{EDA969BE-58D6-4343-9324-A6CDCFA66BDF}">
      <dgm:prSet phldrT="[Texto]"/>
      <dgm:spPr/>
      <dgm:t>
        <a:bodyPr/>
        <a:lstStyle/>
        <a:p>
          <a:r>
            <a:rPr lang="es-MX" dirty="0" smtClean="0"/>
            <a:t>Ambiente</a:t>
          </a:r>
          <a:endParaRPr lang="es-MX" dirty="0"/>
        </a:p>
      </dgm:t>
    </dgm:pt>
    <dgm:pt modelId="{3F28D6BB-C43F-4364-8B3D-B2AD68C6B675}" type="parTrans" cxnId="{44B06602-7255-4194-BA56-050D98EFC870}">
      <dgm:prSet/>
      <dgm:spPr/>
      <dgm:t>
        <a:bodyPr/>
        <a:lstStyle/>
        <a:p>
          <a:endParaRPr lang="es-MX"/>
        </a:p>
      </dgm:t>
    </dgm:pt>
    <dgm:pt modelId="{88591D7A-2619-4C0F-A609-20AE0FEFFD08}" type="sibTrans" cxnId="{44B06602-7255-4194-BA56-050D98EFC870}">
      <dgm:prSet/>
      <dgm:spPr/>
      <dgm:t>
        <a:bodyPr/>
        <a:lstStyle/>
        <a:p>
          <a:endParaRPr lang="es-MX"/>
        </a:p>
      </dgm:t>
    </dgm:pt>
    <dgm:pt modelId="{7B660C61-9C8E-4C35-8A9D-DED40985B158}">
      <dgm:prSet phldrT="[Texto]" custT="1"/>
      <dgm:spPr/>
      <dgm:t>
        <a:bodyPr/>
        <a:lstStyle/>
        <a:p>
          <a:r>
            <a:rPr lang="es-MX" sz="3200" dirty="0" smtClean="0">
              <a:solidFill>
                <a:schemeClr val="tx2">
                  <a:lumMod val="75000"/>
                </a:schemeClr>
              </a:solidFill>
              <a:latin typeface="Aharoni" pitchFamily="2" charset="-79"/>
              <a:cs typeface="Aharoni" pitchFamily="2" charset="-79"/>
            </a:rPr>
            <a:t>Enfermedad de </a:t>
          </a:r>
          <a:r>
            <a:rPr lang="es-MX" sz="3200" dirty="0" err="1" smtClean="0">
              <a:solidFill>
                <a:schemeClr val="tx2">
                  <a:lumMod val="75000"/>
                </a:schemeClr>
              </a:solidFill>
              <a:latin typeface="Aharoni" pitchFamily="2" charset="-79"/>
              <a:cs typeface="Aharoni" pitchFamily="2" charset="-79"/>
            </a:rPr>
            <a:t>Crohn</a:t>
          </a:r>
          <a:endParaRPr lang="es-MX" sz="2800" dirty="0">
            <a:solidFill>
              <a:schemeClr val="tx2">
                <a:lumMod val="75000"/>
              </a:schemeClr>
            </a:solidFill>
            <a:latin typeface="Aharoni" pitchFamily="2" charset="-79"/>
            <a:cs typeface="Aharoni" pitchFamily="2" charset="-79"/>
          </a:endParaRPr>
        </a:p>
      </dgm:t>
    </dgm:pt>
    <dgm:pt modelId="{BF423354-DAFB-478C-A746-260363CF97E0}" type="parTrans" cxnId="{02503DCA-D9CE-4531-84FC-B585C851F6FA}">
      <dgm:prSet/>
      <dgm:spPr/>
      <dgm:t>
        <a:bodyPr/>
        <a:lstStyle/>
        <a:p>
          <a:endParaRPr lang="es-MX"/>
        </a:p>
      </dgm:t>
    </dgm:pt>
    <dgm:pt modelId="{C75206A9-DCD3-45F8-A216-36E3BC23ACFC}" type="sibTrans" cxnId="{02503DCA-D9CE-4531-84FC-B585C851F6FA}">
      <dgm:prSet/>
      <dgm:spPr/>
      <dgm:t>
        <a:bodyPr/>
        <a:lstStyle/>
        <a:p>
          <a:endParaRPr lang="es-MX"/>
        </a:p>
      </dgm:t>
    </dgm:pt>
    <dgm:pt modelId="{EE41E110-EBBE-472D-A062-14736C2A08A2}" type="pres">
      <dgm:prSet presAssocID="{4BF5B7FD-2360-4657-8D3A-856171A605EB}" presName="Name0" presStyleCnt="0">
        <dgm:presLayoutVars>
          <dgm:chMax val="4"/>
          <dgm:resizeHandles val="exact"/>
        </dgm:presLayoutVars>
      </dgm:prSet>
      <dgm:spPr/>
      <dgm:t>
        <a:bodyPr/>
        <a:lstStyle/>
        <a:p>
          <a:endParaRPr lang="es-MX"/>
        </a:p>
      </dgm:t>
    </dgm:pt>
    <dgm:pt modelId="{C37270CD-9D16-4473-A834-C44C1E6D2421}" type="pres">
      <dgm:prSet presAssocID="{4BF5B7FD-2360-4657-8D3A-856171A605EB}" presName="ellipse" presStyleLbl="trBgShp" presStyleIdx="0" presStyleCnt="1"/>
      <dgm:spPr/>
    </dgm:pt>
    <dgm:pt modelId="{218923E8-596B-4DEF-95F7-15E236DE8A86}" type="pres">
      <dgm:prSet presAssocID="{4BF5B7FD-2360-4657-8D3A-856171A605EB}" presName="arrow1" presStyleLbl="fgShp" presStyleIdx="0" presStyleCnt="1"/>
      <dgm:spPr/>
    </dgm:pt>
    <dgm:pt modelId="{1D610F19-60BB-4604-9672-02B319EE891E}" type="pres">
      <dgm:prSet presAssocID="{4BF5B7FD-2360-4657-8D3A-856171A605EB}" presName="rectangle" presStyleLbl="revTx" presStyleIdx="0" presStyleCnt="1" custLinFactNeighborY="14714">
        <dgm:presLayoutVars>
          <dgm:bulletEnabled val="1"/>
        </dgm:presLayoutVars>
      </dgm:prSet>
      <dgm:spPr/>
      <dgm:t>
        <a:bodyPr/>
        <a:lstStyle/>
        <a:p>
          <a:endParaRPr lang="es-MX"/>
        </a:p>
      </dgm:t>
    </dgm:pt>
    <dgm:pt modelId="{412C2074-755B-458C-8B18-0B70EDA6CF84}" type="pres">
      <dgm:prSet presAssocID="{EA117FCB-3FDE-4E10-B8F1-A92919906D24}" presName="item1" presStyleLbl="node1" presStyleIdx="0" presStyleCnt="3">
        <dgm:presLayoutVars>
          <dgm:bulletEnabled val="1"/>
        </dgm:presLayoutVars>
      </dgm:prSet>
      <dgm:spPr/>
      <dgm:t>
        <a:bodyPr/>
        <a:lstStyle/>
        <a:p>
          <a:endParaRPr lang="es-MX"/>
        </a:p>
      </dgm:t>
    </dgm:pt>
    <dgm:pt modelId="{5F90CEF5-71D4-4CF4-ACAE-7C214C51EFD5}" type="pres">
      <dgm:prSet presAssocID="{EDA969BE-58D6-4343-9324-A6CDCFA66BDF}" presName="item2" presStyleLbl="node1" presStyleIdx="1" presStyleCnt="3">
        <dgm:presLayoutVars>
          <dgm:bulletEnabled val="1"/>
        </dgm:presLayoutVars>
      </dgm:prSet>
      <dgm:spPr/>
      <dgm:t>
        <a:bodyPr/>
        <a:lstStyle/>
        <a:p>
          <a:endParaRPr lang="es-MX"/>
        </a:p>
      </dgm:t>
    </dgm:pt>
    <dgm:pt modelId="{991942C8-B503-459F-BF79-BE0DEE09B601}" type="pres">
      <dgm:prSet presAssocID="{7B660C61-9C8E-4C35-8A9D-DED40985B158}" presName="item3" presStyleLbl="node1" presStyleIdx="2" presStyleCnt="3">
        <dgm:presLayoutVars>
          <dgm:bulletEnabled val="1"/>
        </dgm:presLayoutVars>
      </dgm:prSet>
      <dgm:spPr/>
      <dgm:t>
        <a:bodyPr/>
        <a:lstStyle/>
        <a:p>
          <a:endParaRPr lang="es-MX"/>
        </a:p>
      </dgm:t>
    </dgm:pt>
    <dgm:pt modelId="{58BB1F9E-AC5F-4BC6-8420-750311DBB181}" type="pres">
      <dgm:prSet presAssocID="{4BF5B7FD-2360-4657-8D3A-856171A605EB}" presName="funnel" presStyleLbl="trAlignAcc1" presStyleIdx="0" presStyleCnt="1"/>
      <dgm:spPr/>
    </dgm:pt>
  </dgm:ptLst>
  <dgm:cxnLst>
    <dgm:cxn modelId="{D47407E4-9F22-4A8C-AC49-B71431AB638C}" srcId="{4BF5B7FD-2360-4657-8D3A-856171A605EB}" destId="{EA117FCB-3FDE-4E10-B8F1-A92919906D24}" srcOrd="1" destOrd="0" parTransId="{5CB1DC49-175E-4457-8577-DBCE314A9703}" sibTransId="{D66FD08E-B6C2-4480-A84D-E39CCE4A291E}"/>
    <dgm:cxn modelId="{44B06602-7255-4194-BA56-050D98EFC870}" srcId="{4BF5B7FD-2360-4657-8D3A-856171A605EB}" destId="{EDA969BE-58D6-4343-9324-A6CDCFA66BDF}" srcOrd="2" destOrd="0" parTransId="{3F28D6BB-C43F-4364-8B3D-B2AD68C6B675}" sibTransId="{88591D7A-2619-4C0F-A609-20AE0FEFFD08}"/>
    <dgm:cxn modelId="{2755BE07-CE1C-451A-AA47-9AB41155AE2A}" type="presOf" srcId="{482FDFCC-5298-4AF5-AF18-DA288DAF4063}" destId="{991942C8-B503-459F-BF79-BE0DEE09B601}" srcOrd="0" destOrd="0" presId="urn:microsoft.com/office/officeart/2005/8/layout/funnel1"/>
    <dgm:cxn modelId="{AB457AF6-CBAE-4CB9-8701-93BAD0C9BBF0}" type="presOf" srcId="{EDA969BE-58D6-4343-9324-A6CDCFA66BDF}" destId="{412C2074-755B-458C-8B18-0B70EDA6CF84}" srcOrd="0" destOrd="0" presId="urn:microsoft.com/office/officeart/2005/8/layout/funnel1"/>
    <dgm:cxn modelId="{14BAD678-C673-46DA-9CA5-A088C1B0297E}" type="presOf" srcId="{7B660C61-9C8E-4C35-8A9D-DED40985B158}" destId="{1D610F19-60BB-4604-9672-02B319EE891E}" srcOrd="0" destOrd="0" presId="urn:microsoft.com/office/officeart/2005/8/layout/funnel1"/>
    <dgm:cxn modelId="{02503DCA-D9CE-4531-84FC-B585C851F6FA}" srcId="{4BF5B7FD-2360-4657-8D3A-856171A605EB}" destId="{7B660C61-9C8E-4C35-8A9D-DED40985B158}" srcOrd="3" destOrd="0" parTransId="{BF423354-DAFB-478C-A746-260363CF97E0}" sibTransId="{C75206A9-DCD3-45F8-A216-36E3BC23ACFC}"/>
    <dgm:cxn modelId="{4752E5BC-FB57-48B7-AF44-D5D742C8763A}" srcId="{4BF5B7FD-2360-4657-8D3A-856171A605EB}" destId="{482FDFCC-5298-4AF5-AF18-DA288DAF4063}" srcOrd="0" destOrd="0" parTransId="{8E355DA9-5476-49BC-B6F3-8C74BBB1FDF9}" sibTransId="{F60EC101-F034-42E1-9383-345EDACB935E}"/>
    <dgm:cxn modelId="{37BF0EC6-7003-4A24-A026-947A0F65B4AA}" type="presOf" srcId="{EA117FCB-3FDE-4E10-B8F1-A92919906D24}" destId="{5F90CEF5-71D4-4CF4-ACAE-7C214C51EFD5}" srcOrd="0" destOrd="0" presId="urn:microsoft.com/office/officeart/2005/8/layout/funnel1"/>
    <dgm:cxn modelId="{288AEC05-ED7E-4153-81AD-7B9FDCB859B0}" type="presOf" srcId="{4BF5B7FD-2360-4657-8D3A-856171A605EB}" destId="{EE41E110-EBBE-472D-A062-14736C2A08A2}" srcOrd="0" destOrd="0" presId="urn:microsoft.com/office/officeart/2005/8/layout/funnel1"/>
    <dgm:cxn modelId="{60F5D069-475A-46A2-8FE8-DB3197DD155B}" type="presParOf" srcId="{EE41E110-EBBE-472D-A062-14736C2A08A2}" destId="{C37270CD-9D16-4473-A834-C44C1E6D2421}" srcOrd="0" destOrd="0" presId="urn:microsoft.com/office/officeart/2005/8/layout/funnel1"/>
    <dgm:cxn modelId="{CCDFAC59-DBDC-4E0A-B750-8551135B6E32}" type="presParOf" srcId="{EE41E110-EBBE-472D-A062-14736C2A08A2}" destId="{218923E8-596B-4DEF-95F7-15E236DE8A86}" srcOrd="1" destOrd="0" presId="urn:microsoft.com/office/officeart/2005/8/layout/funnel1"/>
    <dgm:cxn modelId="{56F64502-9C77-43CC-AFD7-59861037E88D}" type="presParOf" srcId="{EE41E110-EBBE-472D-A062-14736C2A08A2}" destId="{1D610F19-60BB-4604-9672-02B319EE891E}" srcOrd="2" destOrd="0" presId="urn:microsoft.com/office/officeart/2005/8/layout/funnel1"/>
    <dgm:cxn modelId="{8784F4DF-0EF0-43EF-82B3-E04E7CE43C41}" type="presParOf" srcId="{EE41E110-EBBE-472D-A062-14736C2A08A2}" destId="{412C2074-755B-458C-8B18-0B70EDA6CF84}" srcOrd="3" destOrd="0" presId="urn:microsoft.com/office/officeart/2005/8/layout/funnel1"/>
    <dgm:cxn modelId="{6DD1DBD2-C421-49DF-A1B3-2ECE4F09D337}" type="presParOf" srcId="{EE41E110-EBBE-472D-A062-14736C2A08A2}" destId="{5F90CEF5-71D4-4CF4-ACAE-7C214C51EFD5}" srcOrd="4" destOrd="0" presId="urn:microsoft.com/office/officeart/2005/8/layout/funnel1"/>
    <dgm:cxn modelId="{61786C7A-AA4C-4839-9D91-DBB2EAA04C67}" type="presParOf" srcId="{EE41E110-EBBE-472D-A062-14736C2A08A2}" destId="{991942C8-B503-459F-BF79-BE0DEE09B601}" srcOrd="5" destOrd="0" presId="urn:microsoft.com/office/officeart/2005/8/layout/funnel1"/>
    <dgm:cxn modelId="{B26EE6F9-052B-47C3-8F3D-74F0B5C07DB6}" type="presParOf" srcId="{EE41E110-EBBE-472D-A062-14736C2A08A2}" destId="{58BB1F9E-AC5F-4BC6-8420-750311DBB181}" srcOrd="6" destOrd="0" presId="urn:microsoft.com/office/officeart/2005/8/layout/funne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B6F4A-0B2F-44A9-A463-C716855E9072}" type="doc">
      <dgm:prSet loTypeId="urn:microsoft.com/office/officeart/2005/8/layout/hList6" loCatId="list" qsTypeId="urn:microsoft.com/office/officeart/2005/8/quickstyle/3d1" qsCatId="3D" csTypeId="urn:microsoft.com/office/officeart/2005/8/colors/accent2_1" csCatId="accent2" phldr="1"/>
      <dgm:spPr/>
      <dgm:t>
        <a:bodyPr/>
        <a:lstStyle/>
        <a:p>
          <a:endParaRPr lang="es-MX"/>
        </a:p>
      </dgm:t>
    </dgm:pt>
    <dgm:pt modelId="{CD38BC43-382B-4ED0-BE2F-E1B65D40FF1F}">
      <dgm:prSet phldrT="[Texto]"/>
      <dgm:spPr/>
      <dgm:t>
        <a:bodyPr/>
        <a:lstStyle/>
        <a:p>
          <a:r>
            <a:rPr lang="es-MX" b="1" i="0" dirty="0" smtClean="0">
              <a:effectLst>
                <a:outerShdw blurRad="38100" dist="38100" dir="2700000" algn="tl">
                  <a:srgbClr val="000000">
                    <a:alpha val="43137"/>
                  </a:srgbClr>
                </a:outerShdw>
              </a:effectLst>
            </a:rPr>
            <a:t>Edad al diagnóstico (A)</a:t>
          </a:r>
          <a:endParaRPr lang="es-MX" b="1" dirty="0">
            <a:effectLst>
              <a:outerShdw blurRad="38100" dist="38100" dir="2700000" algn="tl">
                <a:srgbClr val="000000">
                  <a:alpha val="43137"/>
                </a:srgbClr>
              </a:outerShdw>
            </a:effectLst>
          </a:endParaRPr>
        </a:p>
      </dgm:t>
    </dgm:pt>
    <dgm:pt modelId="{87C82A9C-F780-4CC7-9177-B118C45F4FA4}" type="parTrans" cxnId="{AB761120-F65E-44E5-B454-B09ED77D657B}">
      <dgm:prSet/>
      <dgm:spPr/>
      <dgm:t>
        <a:bodyPr/>
        <a:lstStyle/>
        <a:p>
          <a:endParaRPr lang="es-MX"/>
        </a:p>
      </dgm:t>
    </dgm:pt>
    <dgm:pt modelId="{399E524F-3EBE-4F16-9F19-DC0ADC996640}" type="sibTrans" cxnId="{AB761120-F65E-44E5-B454-B09ED77D657B}">
      <dgm:prSet/>
      <dgm:spPr/>
      <dgm:t>
        <a:bodyPr/>
        <a:lstStyle/>
        <a:p>
          <a:endParaRPr lang="es-MX"/>
        </a:p>
      </dgm:t>
    </dgm:pt>
    <dgm:pt modelId="{B6E5CE5B-C97B-4E6D-B1F5-A3A4EC9FFFB3}">
      <dgm:prSet phldrT="[Texto]"/>
      <dgm:spPr/>
      <dgm:t>
        <a:bodyPr/>
        <a:lstStyle/>
        <a:p>
          <a:r>
            <a:rPr lang="es-MX" b="1" dirty="0" smtClean="0"/>
            <a:t>A1  </a:t>
          </a:r>
          <a:r>
            <a:rPr lang="es-MX" dirty="0" smtClean="0"/>
            <a:t>16 años o menos</a:t>
          </a:r>
          <a:endParaRPr lang="es-MX" dirty="0"/>
        </a:p>
      </dgm:t>
    </dgm:pt>
    <dgm:pt modelId="{6F182CBB-5AE1-409E-86D4-07D08B5DD587}" type="parTrans" cxnId="{05325BB0-7EB1-4D3C-8779-B961D75DF861}">
      <dgm:prSet/>
      <dgm:spPr/>
      <dgm:t>
        <a:bodyPr/>
        <a:lstStyle/>
        <a:p>
          <a:endParaRPr lang="es-MX"/>
        </a:p>
      </dgm:t>
    </dgm:pt>
    <dgm:pt modelId="{A805FF46-2ABA-4331-BD24-8BE31E244480}" type="sibTrans" cxnId="{05325BB0-7EB1-4D3C-8779-B961D75DF861}">
      <dgm:prSet/>
      <dgm:spPr/>
      <dgm:t>
        <a:bodyPr/>
        <a:lstStyle/>
        <a:p>
          <a:endParaRPr lang="es-MX"/>
        </a:p>
      </dgm:t>
    </dgm:pt>
    <dgm:pt modelId="{925656B1-D824-4A3C-8500-8D4A60C962E5}">
      <dgm:prSet phldrT="[Texto]"/>
      <dgm:spPr/>
      <dgm:t>
        <a:bodyPr/>
        <a:lstStyle/>
        <a:p>
          <a:r>
            <a:rPr lang="es-MX" b="1" i="0" dirty="0" smtClean="0">
              <a:effectLst>
                <a:outerShdw blurRad="38100" dist="38100" dir="2700000" algn="tl">
                  <a:srgbClr val="000000">
                    <a:alpha val="43137"/>
                  </a:srgbClr>
                </a:outerShdw>
              </a:effectLst>
            </a:rPr>
            <a:t>Localización (L)</a:t>
          </a:r>
          <a:endParaRPr lang="es-MX" dirty="0">
            <a:effectLst>
              <a:outerShdw blurRad="38100" dist="38100" dir="2700000" algn="tl">
                <a:srgbClr val="000000">
                  <a:alpha val="43137"/>
                </a:srgbClr>
              </a:outerShdw>
            </a:effectLst>
          </a:endParaRPr>
        </a:p>
      </dgm:t>
    </dgm:pt>
    <dgm:pt modelId="{986AB437-AC9A-43A2-8346-2908DBF43285}" type="parTrans" cxnId="{4F69CC56-C73C-4A1F-AF4E-BF92ABCFB23E}">
      <dgm:prSet/>
      <dgm:spPr/>
      <dgm:t>
        <a:bodyPr/>
        <a:lstStyle/>
        <a:p>
          <a:endParaRPr lang="es-MX"/>
        </a:p>
      </dgm:t>
    </dgm:pt>
    <dgm:pt modelId="{96453003-DAF1-4291-ADDD-814E8952E606}" type="sibTrans" cxnId="{4F69CC56-C73C-4A1F-AF4E-BF92ABCFB23E}">
      <dgm:prSet/>
      <dgm:spPr/>
      <dgm:t>
        <a:bodyPr/>
        <a:lstStyle/>
        <a:p>
          <a:endParaRPr lang="es-MX"/>
        </a:p>
      </dgm:t>
    </dgm:pt>
    <dgm:pt modelId="{5E26AE13-8770-44CF-905F-9BFD514F4667}">
      <dgm:prSet phldrT="[Texto]"/>
      <dgm:spPr/>
      <dgm:t>
        <a:bodyPr/>
        <a:lstStyle/>
        <a:p>
          <a:r>
            <a:rPr lang="es-MX" b="1" dirty="0" smtClean="0"/>
            <a:t>L1  </a:t>
          </a:r>
          <a:r>
            <a:rPr lang="es-MX" dirty="0" smtClean="0"/>
            <a:t>Íleon terminal</a:t>
          </a:r>
          <a:endParaRPr lang="es-MX" dirty="0"/>
        </a:p>
      </dgm:t>
    </dgm:pt>
    <dgm:pt modelId="{1C4491CA-6D86-4830-AD59-56B207B3F4DF}" type="parTrans" cxnId="{D614CB31-787D-4591-A8E8-488994206DE0}">
      <dgm:prSet/>
      <dgm:spPr/>
      <dgm:t>
        <a:bodyPr/>
        <a:lstStyle/>
        <a:p>
          <a:endParaRPr lang="es-MX"/>
        </a:p>
      </dgm:t>
    </dgm:pt>
    <dgm:pt modelId="{841BE0EE-8620-48E5-AEBB-C0E1C21F9561}" type="sibTrans" cxnId="{D614CB31-787D-4591-A8E8-488994206DE0}">
      <dgm:prSet/>
      <dgm:spPr/>
      <dgm:t>
        <a:bodyPr/>
        <a:lstStyle/>
        <a:p>
          <a:endParaRPr lang="es-MX"/>
        </a:p>
      </dgm:t>
    </dgm:pt>
    <dgm:pt modelId="{7C7E4EDC-44AA-44E9-A4A5-2ED12972E7BD}">
      <dgm:prSet phldrT="[Texto]"/>
      <dgm:spPr/>
      <dgm:t>
        <a:bodyPr/>
        <a:lstStyle/>
        <a:p>
          <a:r>
            <a:rPr lang="es-MX" b="1" dirty="0" smtClean="0"/>
            <a:t>L2  </a:t>
          </a:r>
          <a:r>
            <a:rPr lang="es-MX" dirty="0" smtClean="0"/>
            <a:t>Colon</a:t>
          </a:r>
          <a:endParaRPr lang="es-MX" dirty="0"/>
        </a:p>
      </dgm:t>
    </dgm:pt>
    <dgm:pt modelId="{0B776837-28DD-4397-B13A-AE150F8C30C7}" type="parTrans" cxnId="{C7D65FA2-ED98-4593-B40A-7E3B38018218}">
      <dgm:prSet/>
      <dgm:spPr/>
      <dgm:t>
        <a:bodyPr/>
        <a:lstStyle/>
        <a:p>
          <a:endParaRPr lang="es-MX"/>
        </a:p>
      </dgm:t>
    </dgm:pt>
    <dgm:pt modelId="{1B5869A4-2F9D-47A0-AFF7-3816F6C0476F}" type="sibTrans" cxnId="{C7D65FA2-ED98-4593-B40A-7E3B38018218}">
      <dgm:prSet/>
      <dgm:spPr/>
      <dgm:t>
        <a:bodyPr/>
        <a:lstStyle/>
        <a:p>
          <a:endParaRPr lang="es-MX"/>
        </a:p>
      </dgm:t>
    </dgm:pt>
    <dgm:pt modelId="{B490398D-E7D4-42E4-8BDA-230869D86B48}">
      <dgm:prSet phldrT="[Texto]"/>
      <dgm:spPr/>
      <dgm:t>
        <a:bodyPr/>
        <a:lstStyle/>
        <a:p>
          <a:r>
            <a:rPr lang="es-MX" b="1" i="0" dirty="0" smtClean="0">
              <a:effectLst>
                <a:outerShdw blurRad="38100" dist="38100" dir="2700000" algn="tl">
                  <a:srgbClr val="000000">
                    <a:alpha val="43137"/>
                  </a:srgbClr>
                </a:outerShdw>
              </a:effectLst>
            </a:rPr>
            <a:t>Patrón clínico (B)</a:t>
          </a:r>
          <a:endParaRPr lang="es-MX" dirty="0">
            <a:effectLst>
              <a:outerShdw blurRad="38100" dist="38100" dir="2700000" algn="tl">
                <a:srgbClr val="000000">
                  <a:alpha val="43137"/>
                </a:srgbClr>
              </a:outerShdw>
            </a:effectLst>
          </a:endParaRPr>
        </a:p>
      </dgm:t>
    </dgm:pt>
    <dgm:pt modelId="{503263C0-0C74-4069-B0D0-2F4FBEBD219F}" type="parTrans" cxnId="{87C35981-211F-4790-9304-B3F047ABB4EA}">
      <dgm:prSet/>
      <dgm:spPr/>
      <dgm:t>
        <a:bodyPr/>
        <a:lstStyle/>
        <a:p>
          <a:endParaRPr lang="es-MX"/>
        </a:p>
      </dgm:t>
    </dgm:pt>
    <dgm:pt modelId="{732844AF-A2B0-43B0-B098-015A2A3D380B}" type="sibTrans" cxnId="{87C35981-211F-4790-9304-B3F047ABB4EA}">
      <dgm:prSet/>
      <dgm:spPr/>
      <dgm:t>
        <a:bodyPr/>
        <a:lstStyle/>
        <a:p>
          <a:endParaRPr lang="es-MX"/>
        </a:p>
      </dgm:t>
    </dgm:pt>
    <dgm:pt modelId="{7F44619C-3E8A-4D17-A2C3-12BBAB397626}">
      <dgm:prSet phldrT="[Texto]"/>
      <dgm:spPr/>
      <dgm:t>
        <a:bodyPr/>
        <a:lstStyle/>
        <a:p>
          <a:r>
            <a:rPr lang="pt-BR" b="1" dirty="0" smtClean="0"/>
            <a:t>B1  </a:t>
          </a:r>
          <a:r>
            <a:rPr lang="pt-BR" dirty="0" smtClean="0"/>
            <a:t>No </a:t>
          </a:r>
          <a:r>
            <a:rPr lang="pt-BR" dirty="0" err="1" smtClean="0"/>
            <a:t>estenosante</a:t>
          </a:r>
          <a:r>
            <a:rPr lang="pt-BR" dirty="0" smtClean="0"/>
            <a:t>, no </a:t>
          </a:r>
          <a:r>
            <a:rPr lang="pt-BR" dirty="0" err="1" smtClean="0"/>
            <a:t>fistulizante</a:t>
          </a:r>
          <a:r>
            <a:rPr lang="pt-BR" dirty="0" smtClean="0"/>
            <a:t>, o </a:t>
          </a:r>
          <a:r>
            <a:rPr lang="pt-BR" dirty="0" err="1" smtClean="0"/>
            <a:t>inflamatorio</a:t>
          </a:r>
          <a:endParaRPr lang="es-MX" dirty="0"/>
        </a:p>
      </dgm:t>
    </dgm:pt>
    <dgm:pt modelId="{9B91CC36-03C5-49F4-9450-8A4E83D2C497}" type="parTrans" cxnId="{A278234C-AF93-4F92-B974-77BCD88F26B4}">
      <dgm:prSet/>
      <dgm:spPr/>
      <dgm:t>
        <a:bodyPr/>
        <a:lstStyle/>
        <a:p>
          <a:endParaRPr lang="es-MX"/>
        </a:p>
      </dgm:t>
    </dgm:pt>
    <dgm:pt modelId="{20BB967C-5A56-498B-B5FF-70974E045E1F}" type="sibTrans" cxnId="{A278234C-AF93-4F92-B974-77BCD88F26B4}">
      <dgm:prSet/>
      <dgm:spPr/>
      <dgm:t>
        <a:bodyPr/>
        <a:lstStyle/>
        <a:p>
          <a:endParaRPr lang="es-MX"/>
        </a:p>
      </dgm:t>
    </dgm:pt>
    <dgm:pt modelId="{0F6C6224-B6D4-466D-8EAA-5C3B8A2F0F6A}">
      <dgm:prSet phldrT="[Texto]"/>
      <dgm:spPr/>
      <dgm:t>
        <a:bodyPr/>
        <a:lstStyle/>
        <a:p>
          <a:r>
            <a:rPr lang="es-MX" b="1" dirty="0" smtClean="0"/>
            <a:t>B2  </a:t>
          </a:r>
          <a:r>
            <a:rPr lang="es-MX" dirty="0" err="1" smtClean="0"/>
            <a:t>Estenosante</a:t>
          </a:r>
          <a:endParaRPr lang="es-MX" dirty="0"/>
        </a:p>
      </dgm:t>
    </dgm:pt>
    <dgm:pt modelId="{3D0E0BE5-A42C-4F60-93BB-D66942897620}" type="parTrans" cxnId="{CD28E33A-38AE-4057-924B-BCCA81959E42}">
      <dgm:prSet/>
      <dgm:spPr/>
      <dgm:t>
        <a:bodyPr/>
        <a:lstStyle/>
        <a:p>
          <a:endParaRPr lang="es-MX"/>
        </a:p>
      </dgm:t>
    </dgm:pt>
    <dgm:pt modelId="{E643AE18-5055-49F8-9480-47A12B98EF94}" type="sibTrans" cxnId="{CD28E33A-38AE-4057-924B-BCCA81959E42}">
      <dgm:prSet/>
      <dgm:spPr/>
      <dgm:t>
        <a:bodyPr/>
        <a:lstStyle/>
        <a:p>
          <a:endParaRPr lang="es-MX"/>
        </a:p>
      </dgm:t>
    </dgm:pt>
    <dgm:pt modelId="{272E8480-A8F0-43B9-BE64-598952D16507}">
      <dgm:prSet/>
      <dgm:spPr/>
      <dgm:t>
        <a:bodyPr/>
        <a:lstStyle/>
        <a:p>
          <a:r>
            <a:rPr lang="es-MX" b="1" dirty="0" smtClean="0"/>
            <a:t>A3  </a:t>
          </a:r>
          <a:r>
            <a:rPr lang="es-MX" dirty="0" smtClean="0"/>
            <a:t>&gt;40</a:t>
          </a:r>
          <a:endParaRPr lang="es-MX" dirty="0"/>
        </a:p>
      </dgm:t>
    </dgm:pt>
    <dgm:pt modelId="{CDF4853B-5281-4B23-B1F8-D4191C4A6774}" type="parTrans" cxnId="{00A598E7-9BBF-4C5C-9F1E-1E7EFC33BDE4}">
      <dgm:prSet/>
      <dgm:spPr/>
      <dgm:t>
        <a:bodyPr/>
        <a:lstStyle/>
        <a:p>
          <a:endParaRPr lang="es-MX"/>
        </a:p>
      </dgm:t>
    </dgm:pt>
    <dgm:pt modelId="{BF42452D-BC29-42E7-95BD-DBED662D29BF}" type="sibTrans" cxnId="{00A598E7-9BBF-4C5C-9F1E-1E7EFC33BDE4}">
      <dgm:prSet/>
      <dgm:spPr/>
      <dgm:t>
        <a:bodyPr/>
        <a:lstStyle/>
        <a:p>
          <a:endParaRPr lang="es-MX"/>
        </a:p>
      </dgm:t>
    </dgm:pt>
    <dgm:pt modelId="{E7BA9F62-4774-481F-BB84-8E7F501B956F}">
      <dgm:prSet phldrT="[Texto]"/>
      <dgm:spPr/>
      <dgm:t>
        <a:bodyPr/>
        <a:lstStyle/>
        <a:p>
          <a:r>
            <a:rPr lang="es-MX" b="1" dirty="0" smtClean="0"/>
            <a:t>L3  </a:t>
          </a:r>
          <a:r>
            <a:rPr lang="es-MX" dirty="0" err="1" smtClean="0"/>
            <a:t>Ileocólica</a:t>
          </a:r>
          <a:endParaRPr lang="es-MX" dirty="0"/>
        </a:p>
      </dgm:t>
    </dgm:pt>
    <dgm:pt modelId="{D755A64C-E090-4856-9D09-5DEBB0ECF4C8}" type="parTrans" cxnId="{6E3FB422-3494-45D2-816E-BCEE2713FDF2}">
      <dgm:prSet/>
      <dgm:spPr/>
      <dgm:t>
        <a:bodyPr/>
        <a:lstStyle/>
        <a:p>
          <a:endParaRPr lang="es-MX"/>
        </a:p>
      </dgm:t>
    </dgm:pt>
    <dgm:pt modelId="{AA5C30BE-CDB2-4DF3-BDAA-D5802742248B}" type="sibTrans" cxnId="{6E3FB422-3494-45D2-816E-BCEE2713FDF2}">
      <dgm:prSet/>
      <dgm:spPr/>
      <dgm:t>
        <a:bodyPr/>
        <a:lstStyle/>
        <a:p>
          <a:endParaRPr lang="es-MX"/>
        </a:p>
      </dgm:t>
    </dgm:pt>
    <dgm:pt modelId="{9A0661A8-8A2B-4840-BC32-F72DCC35D681}">
      <dgm:prSet phldrT="[Texto]"/>
      <dgm:spPr/>
      <dgm:t>
        <a:bodyPr/>
        <a:lstStyle/>
        <a:p>
          <a:r>
            <a:rPr lang="es-MX" b="1" dirty="0" smtClean="0"/>
            <a:t>L4  </a:t>
          </a:r>
          <a:r>
            <a:rPr lang="es-MX" dirty="0" smtClean="0"/>
            <a:t>Tracto digestivo alto</a:t>
          </a:r>
          <a:endParaRPr lang="es-MX" dirty="0"/>
        </a:p>
      </dgm:t>
    </dgm:pt>
    <dgm:pt modelId="{02AA136D-5956-4399-9CB2-987BE30DC924}" type="parTrans" cxnId="{4ACCD40B-F6CE-48F5-968A-E67448ACE370}">
      <dgm:prSet/>
      <dgm:spPr/>
      <dgm:t>
        <a:bodyPr/>
        <a:lstStyle/>
        <a:p>
          <a:endParaRPr lang="es-MX"/>
        </a:p>
      </dgm:t>
    </dgm:pt>
    <dgm:pt modelId="{30C1C163-CFA4-4499-84C6-BCD785C1CA39}" type="sibTrans" cxnId="{4ACCD40B-F6CE-48F5-968A-E67448ACE370}">
      <dgm:prSet/>
      <dgm:spPr/>
      <dgm:t>
        <a:bodyPr/>
        <a:lstStyle/>
        <a:p>
          <a:endParaRPr lang="es-MX"/>
        </a:p>
      </dgm:t>
    </dgm:pt>
    <dgm:pt modelId="{E4D1A7EC-4EAA-415A-80A5-0BE547EB6D39}">
      <dgm:prSet phldrT="[Texto]"/>
      <dgm:spPr/>
      <dgm:t>
        <a:bodyPr/>
        <a:lstStyle/>
        <a:p>
          <a:r>
            <a:rPr lang="es-MX" b="1" dirty="0" smtClean="0"/>
            <a:t>B3  </a:t>
          </a:r>
          <a:r>
            <a:rPr lang="es-MX" dirty="0" err="1" smtClean="0"/>
            <a:t>Fistulizante</a:t>
          </a:r>
          <a:endParaRPr lang="es-MX" dirty="0"/>
        </a:p>
      </dgm:t>
    </dgm:pt>
    <dgm:pt modelId="{8273963B-DCA6-45B8-9B08-C2E6E2C48499}" type="parTrans" cxnId="{467F8DF8-6BF4-4287-B35A-EB020C635DDD}">
      <dgm:prSet/>
      <dgm:spPr/>
      <dgm:t>
        <a:bodyPr/>
        <a:lstStyle/>
        <a:p>
          <a:endParaRPr lang="es-MX"/>
        </a:p>
      </dgm:t>
    </dgm:pt>
    <dgm:pt modelId="{98EDB2B3-3A02-4259-BB44-3607C1B381C6}" type="sibTrans" cxnId="{467F8DF8-6BF4-4287-B35A-EB020C635DDD}">
      <dgm:prSet/>
      <dgm:spPr/>
      <dgm:t>
        <a:bodyPr/>
        <a:lstStyle/>
        <a:p>
          <a:endParaRPr lang="es-MX"/>
        </a:p>
      </dgm:t>
    </dgm:pt>
    <dgm:pt modelId="{85F8739A-3203-4019-ACAC-54EEACA048C9}">
      <dgm:prSet phldrT="[Texto]"/>
      <dgm:spPr/>
      <dgm:t>
        <a:bodyPr/>
        <a:lstStyle/>
        <a:p>
          <a:r>
            <a:rPr lang="es-MX" b="1" dirty="0" smtClean="0"/>
            <a:t>p     A</a:t>
          </a:r>
          <a:r>
            <a:rPr lang="es-MX" b="0" i="0" dirty="0" smtClean="0"/>
            <a:t>fección perianal asociada</a:t>
          </a:r>
          <a:endParaRPr lang="es-MX" b="1" dirty="0"/>
        </a:p>
      </dgm:t>
    </dgm:pt>
    <dgm:pt modelId="{21A02ECB-27A0-4AFB-8ABA-DAB72DEB7193}" type="parTrans" cxnId="{8F87B211-01E7-4248-B916-DE403DAFB8C0}">
      <dgm:prSet/>
      <dgm:spPr/>
      <dgm:t>
        <a:bodyPr/>
        <a:lstStyle/>
        <a:p>
          <a:endParaRPr lang="es-MX"/>
        </a:p>
      </dgm:t>
    </dgm:pt>
    <dgm:pt modelId="{5652C880-784C-471A-ACDB-65F8E1BC1FC2}" type="sibTrans" cxnId="{8F87B211-01E7-4248-B916-DE403DAFB8C0}">
      <dgm:prSet/>
      <dgm:spPr/>
      <dgm:t>
        <a:bodyPr/>
        <a:lstStyle/>
        <a:p>
          <a:endParaRPr lang="es-MX"/>
        </a:p>
      </dgm:t>
    </dgm:pt>
    <dgm:pt modelId="{003E683B-74D4-473F-A57D-131199A72255}">
      <dgm:prSet phldrT="[Texto]"/>
      <dgm:spPr/>
      <dgm:t>
        <a:bodyPr/>
        <a:lstStyle/>
        <a:p>
          <a:r>
            <a:rPr lang="es-MX" b="1" dirty="0" smtClean="0"/>
            <a:t>A2  </a:t>
          </a:r>
          <a:r>
            <a:rPr lang="es-MX" dirty="0" smtClean="0"/>
            <a:t>17-40 años	 </a:t>
          </a:r>
          <a:endParaRPr lang="es-MX" dirty="0"/>
        </a:p>
      </dgm:t>
    </dgm:pt>
    <dgm:pt modelId="{ACE259A2-6415-4E3C-BA8B-409FBF28CBAD}" type="parTrans" cxnId="{4F6D36AD-CE08-4A36-8E57-B0FA12BB6BE4}">
      <dgm:prSet/>
      <dgm:spPr/>
      <dgm:t>
        <a:bodyPr/>
        <a:lstStyle/>
        <a:p>
          <a:endParaRPr lang="es-MX"/>
        </a:p>
      </dgm:t>
    </dgm:pt>
    <dgm:pt modelId="{AEE6D407-9279-47C1-9750-3F9891EF8E07}" type="sibTrans" cxnId="{4F6D36AD-CE08-4A36-8E57-B0FA12BB6BE4}">
      <dgm:prSet/>
      <dgm:spPr/>
      <dgm:t>
        <a:bodyPr/>
        <a:lstStyle/>
        <a:p>
          <a:endParaRPr lang="es-MX"/>
        </a:p>
      </dgm:t>
    </dgm:pt>
    <dgm:pt modelId="{267ED31C-31A4-4406-BA9B-37462428A486}" type="pres">
      <dgm:prSet presAssocID="{A1EB6F4A-0B2F-44A9-A463-C716855E9072}" presName="Name0" presStyleCnt="0">
        <dgm:presLayoutVars>
          <dgm:dir/>
          <dgm:resizeHandles val="exact"/>
        </dgm:presLayoutVars>
      </dgm:prSet>
      <dgm:spPr/>
      <dgm:t>
        <a:bodyPr/>
        <a:lstStyle/>
        <a:p>
          <a:endParaRPr lang="es-MX"/>
        </a:p>
      </dgm:t>
    </dgm:pt>
    <dgm:pt modelId="{B42FBCEB-D0DE-4F09-BAEF-4BAE422EA89E}" type="pres">
      <dgm:prSet presAssocID="{CD38BC43-382B-4ED0-BE2F-E1B65D40FF1F}" presName="node" presStyleLbl="node1" presStyleIdx="0" presStyleCnt="3">
        <dgm:presLayoutVars>
          <dgm:bulletEnabled val="1"/>
        </dgm:presLayoutVars>
      </dgm:prSet>
      <dgm:spPr/>
      <dgm:t>
        <a:bodyPr/>
        <a:lstStyle/>
        <a:p>
          <a:endParaRPr lang="es-MX"/>
        </a:p>
      </dgm:t>
    </dgm:pt>
    <dgm:pt modelId="{57B2B225-5C48-45B3-BC34-F1C403341522}" type="pres">
      <dgm:prSet presAssocID="{399E524F-3EBE-4F16-9F19-DC0ADC996640}" presName="sibTrans" presStyleCnt="0"/>
      <dgm:spPr/>
      <dgm:t>
        <a:bodyPr/>
        <a:lstStyle/>
        <a:p>
          <a:endParaRPr lang="es-MX"/>
        </a:p>
      </dgm:t>
    </dgm:pt>
    <dgm:pt modelId="{E2ACF46C-8595-4F9A-A951-9D0C247CBF9A}" type="pres">
      <dgm:prSet presAssocID="{925656B1-D824-4A3C-8500-8D4A60C962E5}" presName="node" presStyleLbl="node1" presStyleIdx="1" presStyleCnt="3">
        <dgm:presLayoutVars>
          <dgm:bulletEnabled val="1"/>
        </dgm:presLayoutVars>
      </dgm:prSet>
      <dgm:spPr/>
      <dgm:t>
        <a:bodyPr/>
        <a:lstStyle/>
        <a:p>
          <a:endParaRPr lang="es-MX"/>
        </a:p>
      </dgm:t>
    </dgm:pt>
    <dgm:pt modelId="{791F6AB4-4D7A-4C67-A983-7E3463F1963F}" type="pres">
      <dgm:prSet presAssocID="{96453003-DAF1-4291-ADDD-814E8952E606}" presName="sibTrans" presStyleCnt="0"/>
      <dgm:spPr/>
      <dgm:t>
        <a:bodyPr/>
        <a:lstStyle/>
        <a:p>
          <a:endParaRPr lang="es-MX"/>
        </a:p>
      </dgm:t>
    </dgm:pt>
    <dgm:pt modelId="{E422AD87-338C-4058-B25D-5FCCE748AEC6}" type="pres">
      <dgm:prSet presAssocID="{B490398D-E7D4-42E4-8BDA-230869D86B48}" presName="node" presStyleLbl="node1" presStyleIdx="2" presStyleCnt="3">
        <dgm:presLayoutVars>
          <dgm:bulletEnabled val="1"/>
        </dgm:presLayoutVars>
      </dgm:prSet>
      <dgm:spPr/>
      <dgm:t>
        <a:bodyPr/>
        <a:lstStyle/>
        <a:p>
          <a:endParaRPr lang="es-MX"/>
        </a:p>
      </dgm:t>
    </dgm:pt>
  </dgm:ptLst>
  <dgm:cxnLst>
    <dgm:cxn modelId="{14D620DF-8147-45E0-A462-2DABBDFE5D4B}" type="presOf" srcId="{7C7E4EDC-44AA-44E9-A4A5-2ED12972E7BD}" destId="{E2ACF46C-8595-4F9A-A951-9D0C247CBF9A}" srcOrd="0" destOrd="2" presId="urn:microsoft.com/office/officeart/2005/8/layout/hList6"/>
    <dgm:cxn modelId="{D614CB31-787D-4591-A8E8-488994206DE0}" srcId="{925656B1-D824-4A3C-8500-8D4A60C962E5}" destId="{5E26AE13-8770-44CF-905F-9BFD514F4667}" srcOrd="0" destOrd="0" parTransId="{1C4491CA-6D86-4830-AD59-56B207B3F4DF}" sibTransId="{841BE0EE-8620-48E5-AEBB-C0E1C21F9561}"/>
    <dgm:cxn modelId="{4F6D36AD-CE08-4A36-8E57-B0FA12BB6BE4}" srcId="{CD38BC43-382B-4ED0-BE2F-E1B65D40FF1F}" destId="{003E683B-74D4-473F-A57D-131199A72255}" srcOrd="1" destOrd="0" parTransId="{ACE259A2-6415-4E3C-BA8B-409FBF28CBAD}" sibTransId="{AEE6D407-9279-47C1-9750-3F9891EF8E07}"/>
    <dgm:cxn modelId="{87C35981-211F-4790-9304-B3F047ABB4EA}" srcId="{A1EB6F4A-0B2F-44A9-A463-C716855E9072}" destId="{B490398D-E7D4-42E4-8BDA-230869D86B48}" srcOrd="2" destOrd="0" parTransId="{503263C0-0C74-4069-B0D0-2F4FBEBD219F}" sibTransId="{732844AF-A2B0-43B0-B098-015A2A3D380B}"/>
    <dgm:cxn modelId="{00A598E7-9BBF-4C5C-9F1E-1E7EFC33BDE4}" srcId="{CD38BC43-382B-4ED0-BE2F-E1B65D40FF1F}" destId="{272E8480-A8F0-43B9-BE64-598952D16507}" srcOrd="2" destOrd="0" parTransId="{CDF4853B-5281-4B23-B1F8-D4191C4A6774}" sibTransId="{BF42452D-BC29-42E7-95BD-DBED662D29BF}"/>
    <dgm:cxn modelId="{2192C3E6-D155-4DA2-AE41-970F54892F55}" type="presOf" srcId="{0F6C6224-B6D4-466D-8EAA-5C3B8A2F0F6A}" destId="{E422AD87-338C-4058-B25D-5FCCE748AEC6}" srcOrd="0" destOrd="2" presId="urn:microsoft.com/office/officeart/2005/8/layout/hList6"/>
    <dgm:cxn modelId="{A278234C-AF93-4F92-B974-77BCD88F26B4}" srcId="{B490398D-E7D4-42E4-8BDA-230869D86B48}" destId="{7F44619C-3E8A-4D17-A2C3-12BBAB397626}" srcOrd="0" destOrd="0" parTransId="{9B91CC36-03C5-49F4-9450-8A4E83D2C497}" sibTransId="{20BB967C-5A56-498B-B5FF-70974E045E1F}"/>
    <dgm:cxn modelId="{52B8B777-EF5C-4C67-8599-9570D66F82EC}" type="presOf" srcId="{E7BA9F62-4774-481F-BB84-8E7F501B956F}" destId="{E2ACF46C-8595-4F9A-A951-9D0C247CBF9A}" srcOrd="0" destOrd="3" presId="urn:microsoft.com/office/officeart/2005/8/layout/hList6"/>
    <dgm:cxn modelId="{6E3FB422-3494-45D2-816E-BCEE2713FDF2}" srcId="{925656B1-D824-4A3C-8500-8D4A60C962E5}" destId="{E7BA9F62-4774-481F-BB84-8E7F501B956F}" srcOrd="2" destOrd="0" parTransId="{D755A64C-E090-4856-9D09-5DEBB0ECF4C8}" sibTransId="{AA5C30BE-CDB2-4DF3-BDAA-D5802742248B}"/>
    <dgm:cxn modelId="{CD28E33A-38AE-4057-924B-BCCA81959E42}" srcId="{B490398D-E7D4-42E4-8BDA-230869D86B48}" destId="{0F6C6224-B6D4-466D-8EAA-5C3B8A2F0F6A}" srcOrd="1" destOrd="0" parTransId="{3D0E0BE5-A42C-4F60-93BB-D66942897620}" sibTransId="{E643AE18-5055-49F8-9480-47A12B98EF94}"/>
    <dgm:cxn modelId="{05325BB0-7EB1-4D3C-8779-B961D75DF861}" srcId="{CD38BC43-382B-4ED0-BE2F-E1B65D40FF1F}" destId="{B6E5CE5B-C97B-4E6D-B1F5-A3A4EC9FFFB3}" srcOrd="0" destOrd="0" parTransId="{6F182CBB-5AE1-409E-86D4-07D08B5DD587}" sibTransId="{A805FF46-2ABA-4331-BD24-8BE31E244480}"/>
    <dgm:cxn modelId="{B0097B72-ABEE-428A-9AFF-08EF8E8E1227}" type="presOf" srcId="{E4D1A7EC-4EAA-415A-80A5-0BE547EB6D39}" destId="{E422AD87-338C-4058-B25D-5FCCE748AEC6}" srcOrd="0" destOrd="3" presId="urn:microsoft.com/office/officeart/2005/8/layout/hList6"/>
    <dgm:cxn modelId="{4ACCD40B-F6CE-48F5-968A-E67448ACE370}" srcId="{925656B1-D824-4A3C-8500-8D4A60C962E5}" destId="{9A0661A8-8A2B-4840-BC32-F72DCC35D681}" srcOrd="3" destOrd="0" parTransId="{02AA136D-5956-4399-9CB2-987BE30DC924}" sibTransId="{30C1C163-CFA4-4499-84C6-BCD785C1CA39}"/>
    <dgm:cxn modelId="{DD7930B2-EE83-44D8-BED9-EDA56F6B5AD2}" type="presOf" srcId="{CD38BC43-382B-4ED0-BE2F-E1B65D40FF1F}" destId="{B42FBCEB-D0DE-4F09-BAEF-4BAE422EA89E}" srcOrd="0" destOrd="0" presId="urn:microsoft.com/office/officeart/2005/8/layout/hList6"/>
    <dgm:cxn modelId="{AB761120-F65E-44E5-B454-B09ED77D657B}" srcId="{A1EB6F4A-0B2F-44A9-A463-C716855E9072}" destId="{CD38BC43-382B-4ED0-BE2F-E1B65D40FF1F}" srcOrd="0" destOrd="0" parTransId="{87C82A9C-F780-4CC7-9177-B118C45F4FA4}" sibTransId="{399E524F-3EBE-4F16-9F19-DC0ADC996640}"/>
    <dgm:cxn modelId="{FD48C742-C61E-431F-90B3-A957B25CA051}" type="presOf" srcId="{B490398D-E7D4-42E4-8BDA-230869D86B48}" destId="{E422AD87-338C-4058-B25D-5FCCE748AEC6}" srcOrd="0" destOrd="0" presId="urn:microsoft.com/office/officeart/2005/8/layout/hList6"/>
    <dgm:cxn modelId="{467F8DF8-6BF4-4287-B35A-EB020C635DDD}" srcId="{B490398D-E7D4-42E4-8BDA-230869D86B48}" destId="{E4D1A7EC-4EAA-415A-80A5-0BE547EB6D39}" srcOrd="2" destOrd="0" parTransId="{8273963B-DCA6-45B8-9B08-C2E6E2C48499}" sibTransId="{98EDB2B3-3A02-4259-BB44-3607C1B381C6}"/>
    <dgm:cxn modelId="{E116E5D5-EDC6-401D-9B00-C9AD2C829A3A}" type="presOf" srcId="{7F44619C-3E8A-4D17-A2C3-12BBAB397626}" destId="{E422AD87-338C-4058-B25D-5FCCE748AEC6}" srcOrd="0" destOrd="1" presId="urn:microsoft.com/office/officeart/2005/8/layout/hList6"/>
    <dgm:cxn modelId="{F27C2542-9A9D-4D3C-9EA5-91C76B977803}" type="presOf" srcId="{85F8739A-3203-4019-ACAC-54EEACA048C9}" destId="{E422AD87-338C-4058-B25D-5FCCE748AEC6}" srcOrd="0" destOrd="4" presId="urn:microsoft.com/office/officeart/2005/8/layout/hList6"/>
    <dgm:cxn modelId="{FC8E1BD8-F1BF-454E-918C-DBF5CAF96032}" type="presOf" srcId="{9A0661A8-8A2B-4840-BC32-F72DCC35D681}" destId="{E2ACF46C-8595-4F9A-A951-9D0C247CBF9A}" srcOrd="0" destOrd="4" presId="urn:microsoft.com/office/officeart/2005/8/layout/hList6"/>
    <dgm:cxn modelId="{DA78C30C-27AF-45CD-B3D1-8432680E4B39}" type="presOf" srcId="{272E8480-A8F0-43B9-BE64-598952D16507}" destId="{B42FBCEB-D0DE-4F09-BAEF-4BAE422EA89E}" srcOrd="0" destOrd="3" presId="urn:microsoft.com/office/officeart/2005/8/layout/hList6"/>
    <dgm:cxn modelId="{22EB6E12-955F-451F-A407-FFE8F27B5CA7}" type="presOf" srcId="{A1EB6F4A-0B2F-44A9-A463-C716855E9072}" destId="{267ED31C-31A4-4406-BA9B-37462428A486}" srcOrd="0" destOrd="0" presId="urn:microsoft.com/office/officeart/2005/8/layout/hList6"/>
    <dgm:cxn modelId="{C7D65FA2-ED98-4593-B40A-7E3B38018218}" srcId="{925656B1-D824-4A3C-8500-8D4A60C962E5}" destId="{7C7E4EDC-44AA-44E9-A4A5-2ED12972E7BD}" srcOrd="1" destOrd="0" parTransId="{0B776837-28DD-4397-B13A-AE150F8C30C7}" sibTransId="{1B5869A4-2F9D-47A0-AFF7-3816F6C0476F}"/>
    <dgm:cxn modelId="{6D253620-5400-4B16-BC41-F5BFA4C5D2C3}" type="presOf" srcId="{5E26AE13-8770-44CF-905F-9BFD514F4667}" destId="{E2ACF46C-8595-4F9A-A951-9D0C247CBF9A}" srcOrd="0" destOrd="1" presId="urn:microsoft.com/office/officeart/2005/8/layout/hList6"/>
    <dgm:cxn modelId="{4F69CC56-C73C-4A1F-AF4E-BF92ABCFB23E}" srcId="{A1EB6F4A-0B2F-44A9-A463-C716855E9072}" destId="{925656B1-D824-4A3C-8500-8D4A60C962E5}" srcOrd="1" destOrd="0" parTransId="{986AB437-AC9A-43A2-8346-2908DBF43285}" sibTransId="{96453003-DAF1-4291-ADDD-814E8952E606}"/>
    <dgm:cxn modelId="{22A5F98C-2BD7-4CA3-A2BE-962F4BC15961}" type="presOf" srcId="{B6E5CE5B-C97B-4E6D-B1F5-A3A4EC9FFFB3}" destId="{B42FBCEB-D0DE-4F09-BAEF-4BAE422EA89E}" srcOrd="0" destOrd="1" presId="urn:microsoft.com/office/officeart/2005/8/layout/hList6"/>
    <dgm:cxn modelId="{8F87B211-01E7-4248-B916-DE403DAFB8C0}" srcId="{B490398D-E7D4-42E4-8BDA-230869D86B48}" destId="{85F8739A-3203-4019-ACAC-54EEACA048C9}" srcOrd="3" destOrd="0" parTransId="{21A02ECB-27A0-4AFB-8ABA-DAB72DEB7193}" sibTransId="{5652C880-784C-471A-ACDB-65F8E1BC1FC2}"/>
    <dgm:cxn modelId="{4137E287-DEB5-4D60-86C5-3F43FF59A369}" type="presOf" srcId="{003E683B-74D4-473F-A57D-131199A72255}" destId="{B42FBCEB-D0DE-4F09-BAEF-4BAE422EA89E}" srcOrd="0" destOrd="2" presId="urn:microsoft.com/office/officeart/2005/8/layout/hList6"/>
    <dgm:cxn modelId="{645497D7-994E-4E32-9D6D-1B94EC15BD5D}" type="presOf" srcId="{925656B1-D824-4A3C-8500-8D4A60C962E5}" destId="{E2ACF46C-8595-4F9A-A951-9D0C247CBF9A}" srcOrd="0" destOrd="0" presId="urn:microsoft.com/office/officeart/2005/8/layout/hList6"/>
    <dgm:cxn modelId="{60E4D0E2-0EF5-400E-B0F7-3B44F43DB27A}" type="presParOf" srcId="{267ED31C-31A4-4406-BA9B-37462428A486}" destId="{B42FBCEB-D0DE-4F09-BAEF-4BAE422EA89E}" srcOrd="0" destOrd="0" presId="urn:microsoft.com/office/officeart/2005/8/layout/hList6"/>
    <dgm:cxn modelId="{53903652-2454-4134-8F9A-877458AB19CF}" type="presParOf" srcId="{267ED31C-31A4-4406-BA9B-37462428A486}" destId="{57B2B225-5C48-45B3-BC34-F1C403341522}" srcOrd="1" destOrd="0" presId="urn:microsoft.com/office/officeart/2005/8/layout/hList6"/>
    <dgm:cxn modelId="{5D3B47CB-17D0-43B2-B577-B5038C1C1B42}" type="presParOf" srcId="{267ED31C-31A4-4406-BA9B-37462428A486}" destId="{E2ACF46C-8595-4F9A-A951-9D0C247CBF9A}" srcOrd="2" destOrd="0" presId="urn:microsoft.com/office/officeart/2005/8/layout/hList6"/>
    <dgm:cxn modelId="{EFC20781-87F2-42AF-B4EE-105954BB835E}" type="presParOf" srcId="{267ED31C-31A4-4406-BA9B-37462428A486}" destId="{791F6AB4-4D7A-4C67-A983-7E3463F1963F}" srcOrd="3" destOrd="0" presId="urn:microsoft.com/office/officeart/2005/8/layout/hList6"/>
    <dgm:cxn modelId="{89D285FD-7834-4E3C-885B-B5813D508901}" type="presParOf" srcId="{267ED31C-31A4-4406-BA9B-37462428A486}" destId="{E422AD87-338C-4058-B25D-5FCCE748AEC6}"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7270CD-9D16-4473-A834-C44C1E6D2421}">
      <dsp:nvSpPr>
        <dsp:cNvPr id="0" name=""/>
        <dsp:cNvSpPr/>
      </dsp:nvSpPr>
      <dsp:spPr>
        <a:xfrm>
          <a:off x="1075944" y="395900"/>
          <a:ext cx="3931920" cy="1365504"/>
        </a:xfrm>
        <a:prstGeom prst="ellipse">
          <a:avLst/>
        </a:prstGeom>
        <a:solidFill>
          <a:schemeClr val="accent5">
            <a:tint val="50000"/>
            <a:alpha val="4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18923E8-596B-4DEF-95F7-15E236DE8A86}">
      <dsp:nvSpPr>
        <dsp:cNvPr id="0" name=""/>
        <dsp:cNvSpPr/>
      </dsp:nvSpPr>
      <dsp:spPr>
        <a:xfrm>
          <a:off x="2667000" y="3739556"/>
          <a:ext cx="762000" cy="487680"/>
        </a:xfrm>
        <a:prstGeom prst="down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D610F19-60BB-4604-9672-02B319EE891E}">
      <dsp:nvSpPr>
        <dsp:cNvPr id="0" name=""/>
        <dsp:cNvSpPr/>
      </dsp:nvSpPr>
      <dsp:spPr>
        <a:xfrm>
          <a:off x="1219200" y="4264244"/>
          <a:ext cx="3657600" cy="914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MX" sz="3200" kern="1200" dirty="0" smtClean="0">
              <a:solidFill>
                <a:schemeClr val="tx2">
                  <a:lumMod val="75000"/>
                </a:schemeClr>
              </a:solidFill>
              <a:latin typeface="Aharoni" pitchFamily="2" charset="-79"/>
              <a:cs typeface="Aharoni" pitchFamily="2" charset="-79"/>
            </a:rPr>
            <a:t>Enfermedad de </a:t>
          </a:r>
          <a:r>
            <a:rPr lang="es-MX" sz="3200" kern="1200" dirty="0" err="1" smtClean="0">
              <a:solidFill>
                <a:schemeClr val="tx2">
                  <a:lumMod val="75000"/>
                </a:schemeClr>
              </a:solidFill>
              <a:latin typeface="Aharoni" pitchFamily="2" charset="-79"/>
              <a:cs typeface="Aharoni" pitchFamily="2" charset="-79"/>
            </a:rPr>
            <a:t>Crohn</a:t>
          </a:r>
          <a:endParaRPr lang="es-MX" sz="2800" kern="1200" dirty="0">
            <a:solidFill>
              <a:schemeClr val="tx2">
                <a:lumMod val="75000"/>
              </a:schemeClr>
            </a:solidFill>
            <a:latin typeface="Aharoni" pitchFamily="2" charset="-79"/>
            <a:cs typeface="Aharoni" pitchFamily="2" charset="-79"/>
          </a:endParaRPr>
        </a:p>
      </dsp:txBody>
      <dsp:txXfrm>
        <a:off x="1219200" y="4264244"/>
        <a:ext cx="3657600" cy="914400"/>
      </dsp:txXfrm>
    </dsp:sp>
    <dsp:sp modelId="{412C2074-755B-458C-8B18-0B70EDA6CF84}">
      <dsp:nvSpPr>
        <dsp:cNvPr id="0" name=""/>
        <dsp:cNvSpPr/>
      </dsp:nvSpPr>
      <dsp:spPr>
        <a:xfrm>
          <a:off x="2505456" y="1866864"/>
          <a:ext cx="1371600" cy="1371600"/>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Ambiente</a:t>
          </a:r>
          <a:endParaRPr lang="es-MX" sz="1300" kern="1200" dirty="0"/>
        </a:p>
      </dsp:txBody>
      <dsp:txXfrm>
        <a:off x="2505456" y="1866864"/>
        <a:ext cx="1371600" cy="1371600"/>
      </dsp:txXfrm>
    </dsp:sp>
    <dsp:sp modelId="{5F90CEF5-71D4-4CF4-ACAE-7C214C51EFD5}">
      <dsp:nvSpPr>
        <dsp:cNvPr id="0" name=""/>
        <dsp:cNvSpPr/>
      </dsp:nvSpPr>
      <dsp:spPr>
        <a:xfrm>
          <a:off x="1523999" y="837859"/>
          <a:ext cx="1371600" cy="1371600"/>
        </a:xfrm>
        <a:prstGeom prst="ellipse">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Factores genéticos</a:t>
          </a:r>
          <a:endParaRPr lang="es-MX" sz="1300" kern="1200" dirty="0"/>
        </a:p>
      </dsp:txBody>
      <dsp:txXfrm>
        <a:off x="1523999" y="837859"/>
        <a:ext cx="1371600" cy="1371600"/>
      </dsp:txXfrm>
    </dsp:sp>
    <dsp:sp modelId="{991942C8-B503-459F-BF79-BE0DEE09B601}">
      <dsp:nvSpPr>
        <dsp:cNvPr id="0" name=""/>
        <dsp:cNvSpPr/>
      </dsp:nvSpPr>
      <dsp:spPr>
        <a:xfrm>
          <a:off x="2926080" y="506237"/>
          <a:ext cx="1371600" cy="1371600"/>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kern="1200" dirty="0" smtClean="0"/>
            <a:t>Sistema inmunológico</a:t>
          </a:r>
          <a:endParaRPr lang="es-MX" sz="1300" kern="1200" dirty="0"/>
        </a:p>
      </dsp:txBody>
      <dsp:txXfrm>
        <a:off x="2926080" y="506237"/>
        <a:ext cx="1371600" cy="1371600"/>
      </dsp:txXfrm>
    </dsp:sp>
    <dsp:sp modelId="{58BB1F9E-AC5F-4BC6-8420-750311DBB181}">
      <dsp:nvSpPr>
        <dsp:cNvPr id="0" name=""/>
        <dsp:cNvSpPr/>
      </dsp:nvSpPr>
      <dsp:spPr>
        <a:xfrm>
          <a:off x="914400" y="228259"/>
          <a:ext cx="4267200" cy="3413760"/>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2FBCEB-D0DE-4F09-BAEF-4BAE422EA89E}">
      <dsp:nvSpPr>
        <dsp:cNvPr id="0" name=""/>
        <dsp:cNvSpPr/>
      </dsp:nvSpPr>
      <dsp:spPr>
        <a:xfrm rot="16200000">
          <a:off x="-941539" y="942620"/>
          <a:ext cx="4696296" cy="2811054"/>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719" bIns="0" numCol="1" spcCol="1270" anchor="t" anchorCtr="0">
          <a:noAutofit/>
        </a:bodyPr>
        <a:lstStyle/>
        <a:p>
          <a:pPr lvl="0" algn="l" defTabSz="1200150">
            <a:lnSpc>
              <a:spcPct val="90000"/>
            </a:lnSpc>
            <a:spcBef>
              <a:spcPct val="0"/>
            </a:spcBef>
            <a:spcAft>
              <a:spcPct val="35000"/>
            </a:spcAft>
          </a:pPr>
          <a:r>
            <a:rPr lang="es-MX" sz="2700" b="1" i="0" kern="1200" dirty="0" smtClean="0">
              <a:effectLst>
                <a:outerShdw blurRad="38100" dist="38100" dir="2700000" algn="tl">
                  <a:srgbClr val="000000">
                    <a:alpha val="43137"/>
                  </a:srgbClr>
                </a:outerShdw>
              </a:effectLst>
            </a:rPr>
            <a:t>Edad al diagnóstico (A)</a:t>
          </a:r>
          <a:endParaRPr lang="es-MX" sz="2700" b="1" kern="1200" dirty="0">
            <a:effectLst>
              <a:outerShdw blurRad="38100" dist="38100" dir="2700000" algn="tl">
                <a:srgbClr val="000000">
                  <a:alpha val="43137"/>
                </a:srgbClr>
              </a:outerShdw>
            </a:effectLst>
          </a:endParaRPr>
        </a:p>
        <a:p>
          <a:pPr marL="228600" lvl="1" indent="-228600" algn="l" defTabSz="933450">
            <a:lnSpc>
              <a:spcPct val="90000"/>
            </a:lnSpc>
            <a:spcBef>
              <a:spcPct val="0"/>
            </a:spcBef>
            <a:spcAft>
              <a:spcPct val="15000"/>
            </a:spcAft>
            <a:buChar char="••"/>
          </a:pPr>
          <a:r>
            <a:rPr lang="es-MX" sz="2100" b="1" kern="1200" dirty="0" smtClean="0"/>
            <a:t>A1  </a:t>
          </a:r>
          <a:r>
            <a:rPr lang="es-MX" sz="2100" kern="1200" dirty="0" smtClean="0"/>
            <a:t>16 años o menos</a:t>
          </a:r>
          <a:endParaRPr lang="es-MX" sz="2100" kern="1200" dirty="0"/>
        </a:p>
        <a:p>
          <a:pPr marL="228600" lvl="1" indent="-228600" algn="l" defTabSz="933450">
            <a:lnSpc>
              <a:spcPct val="90000"/>
            </a:lnSpc>
            <a:spcBef>
              <a:spcPct val="0"/>
            </a:spcBef>
            <a:spcAft>
              <a:spcPct val="15000"/>
            </a:spcAft>
            <a:buChar char="••"/>
          </a:pPr>
          <a:r>
            <a:rPr lang="es-MX" sz="2100" b="1" kern="1200" dirty="0" smtClean="0"/>
            <a:t>A2  </a:t>
          </a:r>
          <a:r>
            <a:rPr lang="es-MX" sz="2100" kern="1200" dirty="0" smtClean="0"/>
            <a:t>17-40 años	 </a:t>
          </a:r>
          <a:endParaRPr lang="es-MX" sz="2100" kern="1200" dirty="0"/>
        </a:p>
        <a:p>
          <a:pPr marL="228600" lvl="1" indent="-228600" algn="l" defTabSz="933450">
            <a:lnSpc>
              <a:spcPct val="90000"/>
            </a:lnSpc>
            <a:spcBef>
              <a:spcPct val="0"/>
            </a:spcBef>
            <a:spcAft>
              <a:spcPct val="15000"/>
            </a:spcAft>
            <a:buChar char="••"/>
          </a:pPr>
          <a:r>
            <a:rPr lang="es-MX" sz="2100" b="1" kern="1200" dirty="0" smtClean="0"/>
            <a:t>A3  </a:t>
          </a:r>
          <a:r>
            <a:rPr lang="es-MX" sz="2100" kern="1200" dirty="0" smtClean="0"/>
            <a:t>&gt;40</a:t>
          </a:r>
          <a:endParaRPr lang="es-MX" sz="2100" kern="1200" dirty="0"/>
        </a:p>
      </dsp:txBody>
      <dsp:txXfrm rot="16200000">
        <a:off x="-941539" y="942620"/>
        <a:ext cx="4696296" cy="2811054"/>
      </dsp:txXfrm>
    </dsp:sp>
    <dsp:sp modelId="{E2ACF46C-8595-4F9A-A951-9D0C247CBF9A}">
      <dsp:nvSpPr>
        <dsp:cNvPr id="0" name=""/>
        <dsp:cNvSpPr/>
      </dsp:nvSpPr>
      <dsp:spPr>
        <a:xfrm rot="16200000">
          <a:off x="2080343" y="942620"/>
          <a:ext cx="4696296" cy="2811054"/>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719" bIns="0" numCol="1" spcCol="1270" anchor="t" anchorCtr="0">
          <a:noAutofit/>
        </a:bodyPr>
        <a:lstStyle/>
        <a:p>
          <a:pPr lvl="0" algn="l" defTabSz="1200150">
            <a:lnSpc>
              <a:spcPct val="90000"/>
            </a:lnSpc>
            <a:spcBef>
              <a:spcPct val="0"/>
            </a:spcBef>
            <a:spcAft>
              <a:spcPct val="35000"/>
            </a:spcAft>
          </a:pPr>
          <a:r>
            <a:rPr lang="es-MX" sz="2700" b="1" i="0" kern="1200" dirty="0" smtClean="0">
              <a:effectLst>
                <a:outerShdw blurRad="38100" dist="38100" dir="2700000" algn="tl">
                  <a:srgbClr val="000000">
                    <a:alpha val="43137"/>
                  </a:srgbClr>
                </a:outerShdw>
              </a:effectLst>
            </a:rPr>
            <a:t>Localización (L)</a:t>
          </a:r>
          <a:endParaRPr lang="es-MX" sz="2700" kern="1200" dirty="0">
            <a:effectLst>
              <a:outerShdw blurRad="38100" dist="38100" dir="2700000" algn="tl">
                <a:srgbClr val="000000">
                  <a:alpha val="43137"/>
                </a:srgbClr>
              </a:outerShdw>
            </a:effectLst>
          </a:endParaRPr>
        </a:p>
        <a:p>
          <a:pPr marL="228600" lvl="1" indent="-228600" algn="l" defTabSz="933450">
            <a:lnSpc>
              <a:spcPct val="90000"/>
            </a:lnSpc>
            <a:spcBef>
              <a:spcPct val="0"/>
            </a:spcBef>
            <a:spcAft>
              <a:spcPct val="15000"/>
            </a:spcAft>
            <a:buChar char="••"/>
          </a:pPr>
          <a:r>
            <a:rPr lang="es-MX" sz="2100" b="1" kern="1200" dirty="0" smtClean="0"/>
            <a:t>L1  </a:t>
          </a:r>
          <a:r>
            <a:rPr lang="es-MX" sz="2100" kern="1200" dirty="0" smtClean="0"/>
            <a:t>Íleon terminal</a:t>
          </a:r>
          <a:endParaRPr lang="es-MX" sz="2100" kern="1200" dirty="0"/>
        </a:p>
        <a:p>
          <a:pPr marL="228600" lvl="1" indent="-228600" algn="l" defTabSz="933450">
            <a:lnSpc>
              <a:spcPct val="90000"/>
            </a:lnSpc>
            <a:spcBef>
              <a:spcPct val="0"/>
            </a:spcBef>
            <a:spcAft>
              <a:spcPct val="15000"/>
            </a:spcAft>
            <a:buChar char="••"/>
          </a:pPr>
          <a:r>
            <a:rPr lang="es-MX" sz="2100" b="1" kern="1200" dirty="0" smtClean="0"/>
            <a:t>L2  </a:t>
          </a:r>
          <a:r>
            <a:rPr lang="es-MX" sz="2100" kern="1200" dirty="0" smtClean="0"/>
            <a:t>Colon</a:t>
          </a:r>
          <a:endParaRPr lang="es-MX" sz="2100" kern="1200" dirty="0"/>
        </a:p>
        <a:p>
          <a:pPr marL="228600" lvl="1" indent="-228600" algn="l" defTabSz="933450">
            <a:lnSpc>
              <a:spcPct val="90000"/>
            </a:lnSpc>
            <a:spcBef>
              <a:spcPct val="0"/>
            </a:spcBef>
            <a:spcAft>
              <a:spcPct val="15000"/>
            </a:spcAft>
            <a:buChar char="••"/>
          </a:pPr>
          <a:r>
            <a:rPr lang="es-MX" sz="2100" b="1" kern="1200" dirty="0" smtClean="0"/>
            <a:t>L3  </a:t>
          </a:r>
          <a:r>
            <a:rPr lang="es-MX" sz="2100" kern="1200" dirty="0" err="1" smtClean="0"/>
            <a:t>Ileocólica</a:t>
          </a:r>
          <a:endParaRPr lang="es-MX" sz="2100" kern="1200" dirty="0"/>
        </a:p>
        <a:p>
          <a:pPr marL="228600" lvl="1" indent="-228600" algn="l" defTabSz="933450">
            <a:lnSpc>
              <a:spcPct val="90000"/>
            </a:lnSpc>
            <a:spcBef>
              <a:spcPct val="0"/>
            </a:spcBef>
            <a:spcAft>
              <a:spcPct val="15000"/>
            </a:spcAft>
            <a:buChar char="••"/>
          </a:pPr>
          <a:r>
            <a:rPr lang="es-MX" sz="2100" b="1" kern="1200" dirty="0" smtClean="0"/>
            <a:t>L4  </a:t>
          </a:r>
          <a:r>
            <a:rPr lang="es-MX" sz="2100" kern="1200" dirty="0" smtClean="0"/>
            <a:t>Tracto digestivo alto</a:t>
          </a:r>
          <a:endParaRPr lang="es-MX" sz="2100" kern="1200" dirty="0"/>
        </a:p>
      </dsp:txBody>
      <dsp:txXfrm rot="16200000">
        <a:off x="2080343" y="942620"/>
        <a:ext cx="4696296" cy="2811054"/>
      </dsp:txXfrm>
    </dsp:sp>
    <dsp:sp modelId="{E422AD87-338C-4058-B25D-5FCCE748AEC6}">
      <dsp:nvSpPr>
        <dsp:cNvPr id="0" name=""/>
        <dsp:cNvSpPr/>
      </dsp:nvSpPr>
      <dsp:spPr>
        <a:xfrm rot="16200000">
          <a:off x="5102227" y="942620"/>
          <a:ext cx="4696296" cy="2811054"/>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0" rIns="172719" bIns="0" numCol="1" spcCol="1270" anchor="t" anchorCtr="0">
          <a:noAutofit/>
        </a:bodyPr>
        <a:lstStyle/>
        <a:p>
          <a:pPr lvl="0" algn="l" defTabSz="1200150">
            <a:lnSpc>
              <a:spcPct val="90000"/>
            </a:lnSpc>
            <a:spcBef>
              <a:spcPct val="0"/>
            </a:spcBef>
            <a:spcAft>
              <a:spcPct val="35000"/>
            </a:spcAft>
          </a:pPr>
          <a:r>
            <a:rPr lang="es-MX" sz="2700" b="1" i="0" kern="1200" dirty="0" smtClean="0">
              <a:effectLst>
                <a:outerShdw blurRad="38100" dist="38100" dir="2700000" algn="tl">
                  <a:srgbClr val="000000">
                    <a:alpha val="43137"/>
                  </a:srgbClr>
                </a:outerShdw>
              </a:effectLst>
            </a:rPr>
            <a:t>Patrón clínico (B)</a:t>
          </a:r>
          <a:endParaRPr lang="es-MX" sz="2700" kern="1200" dirty="0">
            <a:effectLst>
              <a:outerShdw blurRad="38100" dist="38100" dir="2700000" algn="tl">
                <a:srgbClr val="000000">
                  <a:alpha val="43137"/>
                </a:srgbClr>
              </a:outerShdw>
            </a:effectLst>
          </a:endParaRPr>
        </a:p>
        <a:p>
          <a:pPr marL="228600" lvl="1" indent="-228600" algn="l" defTabSz="933450">
            <a:lnSpc>
              <a:spcPct val="90000"/>
            </a:lnSpc>
            <a:spcBef>
              <a:spcPct val="0"/>
            </a:spcBef>
            <a:spcAft>
              <a:spcPct val="15000"/>
            </a:spcAft>
            <a:buChar char="••"/>
          </a:pPr>
          <a:r>
            <a:rPr lang="pt-BR" sz="2100" b="1" kern="1200" dirty="0" smtClean="0"/>
            <a:t>B1  </a:t>
          </a:r>
          <a:r>
            <a:rPr lang="pt-BR" sz="2100" kern="1200" dirty="0" smtClean="0"/>
            <a:t>No </a:t>
          </a:r>
          <a:r>
            <a:rPr lang="pt-BR" sz="2100" kern="1200" dirty="0" err="1" smtClean="0"/>
            <a:t>estenosante</a:t>
          </a:r>
          <a:r>
            <a:rPr lang="pt-BR" sz="2100" kern="1200" dirty="0" smtClean="0"/>
            <a:t>, no </a:t>
          </a:r>
          <a:r>
            <a:rPr lang="pt-BR" sz="2100" kern="1200" dirty="0" err="1" smtClean="0"/>
            <a:t>fistulizante</a:t>
          </a:r>
          <a:r>
            <a:rPr lang="pt-BR" sz="2100" kern="1200" dirty="0" smtClean="0"/>
            <a:t>, o </a:t>
          </a:r>
          <a:r>
            <a:rPr lang="pt-BR" sz="2100" kern="1200" dirty="0" err="1" smtClean="0"/>
            <a:t>inflamatorio</a:t>
          </a:r>
          <a:endParaRPr lang="es-MX" sz="2100" kern="1200" dirty="0"/>
        </a:p>
        <a:p>
          <a:pPr marL="228600" lvl="1" indent="-228600" algn="l" defTabSz="933450">
            <a:lnSpc>
              <a:spcPct val="90000"/>
            </a:lnSpc>
            <a:spcBef>
              <a:spcPct val="0"/>
            </a:spcBef>
            <a:spcAft>
              <a:spcPct val="15000"/>
            </a:spcAft>
            <a:buChar char="••"/>
          </a:pPr>
          <a:r>
            <a:rPr lang="es-MX" sz="2100" b="1" kern="1200" dirty="0" smtClean="0"/>
            <a:t>B2  </a:t>
          </a:r>
          <a:r>
            <a:rPr lang="es-MX" sz="2100" kern="1200" dirty="0" err="1" smtClean="0"/>
            <a:t>Estenosante</a:t>
          </a:r>
          <a:endParaRPr lang="es-MX" sz="2100" kern="1200" dirty="0"/>
        </a:p>
        <a:p>
          <a:pPr marL="228600" lvl="1" indent="-228600" algn="l" defTabSz="933450">
            <a:lnSpc>
              <a:spcPct val="90000"/>
            </a:lnSpc>
            <a:spcBef>
              <a:spcPct val="0"/>
            </a:spcBef>
            <a:spcAft>
              <a:spcPct val="15000"/>
            </a:spcAft>
            <a:buChar char="••"/>
          </a:pPr>
          <a:r>
            <a:rPr lang="es-MX" sz="2100" b="1" kern="1200" dirty="0" smtClean="0"/>
            <a:t>B3  </a:t>
          </a:r>
          <a:r>
            <a:rPr lang="es-MX" sz="2100" kern="1200" dirty="0" err="1" smtClean="0"/>
            <a:t>Fistulizante</a:t>
          </a:r>
          <a:endParaRPr lang="es-MX" sz="2100" kern="1200" dirty="0"/>
        </a:p>
        <a:p>
          <a:pPr marL="228600" lvl="1" indent="-228600" algn="l" defTabSz="933450">
            <a:lnSpc>
              <a:spcPct val="90000"/>
            </a:lnSpc>
            <a:spcBef>
              <a:spcPct val="0"/>
            </a:spcBef>
            <a:spcAft>
              <a:spcPct val="15000"/>
            </a:spcAft>
            <a:buChar char="••"/>
          </a:pPr>
          <a:r>
            <a:rPr lang="es-MX" sz="2100" b="1" kern="1200" dirty="0" smtClean="0"/>
            <a:t>p     A</a:t>
          </a:r>
          <a:r>
            <a:rPr lang="es-MX" sz="2100" b="0" i="0" kern="1200" dirty="0" smtClean="0"/>
            <a:t>fección perianal asociada</a:t>
          </a:r>
          <a:endParaRPr lang="es-MX" sz="2100" b="1" kern="1200" dirty="0"/>
        </a:p>
      </dsp:txBody>
      <dsp:txXfrm rot="16200000">
        <a:off x="5102227" y="942620"/>
        <a:ext cx="4696296" cy="281105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41FA5-1C23-49A8-AAD0-250BF01D6C4D}" type="datetimeFigureOut">
              <a:rPr lang="es-MX" smtClean="0"/>
              <a:pPr/>
              <a:t>10/12/2011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4ACB5-7F93-4F96-A3B7-29123949912C}"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erato.com/wiki/index.php/Diarre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ferato.com/wiki/index.php/Sang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El intestino constituye una extensa superficie mucosa con vellosidades, </a:t>
            </a:r>
            <a:r>
              <a:rPr lang="es-MX" sz="1200" b="0" i="0" kern="1200" dirty="0" err="1" smtClean="0">
                <a:solidFill>
                  <a:schemeClr val="tx1"/>
                </a:solidFill>
                <a:latin typeface="+mn-lt"/>
                <a:ea typeface="+mn-ea"/>
                <a:cs typeface="+mn-cs"/>
              </a:rPr>
              <a:t>microvellosidades</a:t>
            </a:r>
            <a:r>
              <a:rPr lang="es-MX" sz="1200" b="0" i="0" kern="1200" dirty="0" smtClean="0">
                <a:solidFill>
                  <a:schemeClr val="tx1"/>
                </a:solidFill>
                <a:latin typeface="+mn-lt"/>
                <a:ea typeface="+mn-ea"/>
                <a:cs typeface="+mn-cs"/>
              </a:rPr>
              <a:t> y criptas, especialmente diseñadas para aumentar el área de contacto y favorecer la absorción de nutrientes que provienen principalmente de los alimentos. Los componentes del intestino interactúan con los alimentos como también con más de 400 especies diferentes de bacterias comensales, que se alojan en la mucosa y facilitan procesos asociados con la nutrición</a:t>
            </a:r>
            <a:r>
              <a:rPr lang="es-MX" sz="1200" b="0" i="0" kern="1200" baseline="30000" dirty="0" smtClean="0">
                <a:solidFill>
                  <a:schemeClr val="tx1"/>
                </a:solidFill>
                <a:latin typeface="+mn-lt"/>
                <a:ea typeface="+mn-ea"/>
                <a:cs typeface="+mn-cs"/>
              </a:rPr>
              <a:t>8</a:t>
            </a:r>
            <a:r>
              <a:rPr lang="es-MX" sz="1200" b="0" i="0" kern="1200" dirty="0" smtClean="0">
                <a:solidFill>
                  <a:schemeClr val="tx1"/>
                </a:solidFill>
                <a:latin typeface="+mn-lt"/>
                <a:ea typeface="+mn-ea"/>
                <a:cs typeface="+mn-cs"/>
              </a:rPr>
              <a:t>. Debido al gran número de bacterias presentes en el intestino, el sistema inmune debe ser capaz de diferenciar entre comensales y patógenos, y generar adecuadas respuestas de tolerancia o inflamación, respectivamente.</a:t>
            </a:r>
          </a:p>
          <a:p>
            <a:endParaRPr lang="es-MX" dirty="0"/>
          </a:p>
        </p:txBody>
      </p:sp>
      <p:sp>
        <p:nvSpPr>
          <p:cNvPr id="4" name="3 Marcador de número de diapositiva"/>
          <p:cNvSpPr>
            <a:spLocks noGrp="1"/>
          </p:cNvSpPr>
          <p:nvPr>
            <p:ph type="sldNum" sz="quarter" idx="10"/>
          </p:nvPr>
        </p:nvSpPr>
        <p:spPr/>
        <p:txBody>
          <a:bodyPr/>
          <a:lstStyle/>
          <a:p>
            <a:fld id="{7494ACB5-7F93-4F96-A3B7-29123949912C}" type="slidenum">
              <a:rPr lang="es-MX" smtClean="0"/>
              <a:pPr/>
              <a:t>5</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b="0" i="0" kern="1200" dirty="0" smtClean="0">
                <a:solidFill>
                  <a:schemeClr val="tx1"/>
                </a:solidFill>
                <a:latin typeface="+mn-lt"/>
                <a:ea typeface="+mn-ea"/>
                <a:cs typeface="+mn-cs"/>
              </a:rPr>
              <a:t>Los pacientes con enfermedad de </a:t>
            </a:r>
            <a:r>
              <a:rPr lang="es-MX" sz="1200" b="0" i="0" kern="1200" dirty="0" err="1" smtClean="0">
                <a:solidFill>
                  <a:schemeClr val="tx1"/>
                </a:solidFill>
                <a:latin typeface="+mn-lt"/>
                <a:ea typeface="+mn-ea"/>
                <a:cs typeface="+mn-cs"/>
              </a:rPr>
              <a:t>Crohn</a:t>
            </a:r>
            <a:r>
              <a:rPr lang="es-MX" sz="1200" b="0" i="0" kern="1200" dirty="0" smtClean="0">
                <a:solidFill>
                  <a:schemeClr val="tx1"/>
                </a:solidFill>
                <a:latin typeface="+mn-lt"/>
                <a:ea typeface="+mn-ea"/>
                <a:cs typeface="+mn-cs"/>
              </a:rPr>
              <a:t> pueden tener síntomas muy variables. Unos pocos no sufren casi molestias, otros pocos tienen molestias graves y </a:t>
            </a:r>
            <a:r>
              <a:rPr lang="es-MX" sz="1200" b="0" i="0" kern="1200" dirty="0" err="1" smtClean="0">
                <a:solidFill>
                  <a:schemeClr val="tx1"/>
                </a:solidFill>
                <a:latin typeface="+mn-lt"/>
                <a:ea typeface="+mn-ea"/>
                <a:cs typeface="+mn-cs"/>
              </a:rPr>
              <a:t>contínuas</a:t>
            </a:r>
            <a:r>
              <a:rPr lang="es-MX" sz="1200" b="0" i="0" kern="1200" dirty="0" smtClean="0">
                <a:solidFill>
                  <a:schemeClr val="tx1"/>
                </a:solidFill>
                <a:latin typeface="+mn-lt"/>
                <a:ea typeface="+mn-ea"/>
                <a:cs typeface="+mn-cs"/>
              </a:rPr>
              <a:t>, y la mayoría se encuentra entre uno y otro extremo, con síntomas que aparecen y desaparecen, mejorando generalmente con el tratamiento.</a:t>
            </a:r>
          </a:p>
          <a:p>
            <a:r>
              <a:rPr lang="es-MX" sz="1200" b="0" i="0" kern="1200" dirty="0" smtClean="0">
                <a:solidFill>
                  <a:schemeClr val="tx1"/>
                </a:solidFill>
                <a:latin typeface="+mn-lt"/>
                <a:ea typeface="+mn-ea"/>
                <a:cs typeface="+mn-cs"/>
              </a:rPr>
              <a:t>Dependiendo de dónde esté localizada la enfermedad, los síntomas pueden variar. Las personas con afectación del intestino </a:t>
            </a:r>
            <a:r>
              <a:rPr lang="es-MX" sz="1200" b="0" i="0" kern="1200" dirty="0" err="1" smtClean="0">
                <a:solidFill>
                  <a:schemeClr val="tx1"/>
                </a:solidFill>
                <a:latin typeface="+mn-lt"/>
                <a:ea typeface="+mn-ea"/>
                <a:cs typeface="+mn-cs"/>
              </a:rPr>
              <a:t>delgado,la</a:t>
            </a:r>
            <a:r>
              <a:rPr lang="es-MX" sz="1200" b="0" i="0" kern="1200" dirty="0" smtClean="0">
                <a:solidFill>
                  <a:schemeClr val="tx1"/>
                </a:solidFill>
                <a:latin typeface="+mn-lt"/>
                <a:ea typeface="+mn-ea"/>
                <a:cs typeface="+mn-cs"/>
              </a:rPr>
              <a:t> más común, tienen sobre todo </a:t>
            </a:r>
            <a:r>
              <a:rPr lang="es-MX" sz="1200" b="0" i="0" u="none" strike="noStrike" kern="1200" dirty="0" smtClean="0">
                <a:solidFill>
                  <a:schemeClr val="tx1"/>
                </a:solidFill>
                <a:latin typeface="+mn-lt"/>
                <a:ea typeface="+mn-ea"/>
                <a:cs typeface="+mn-cs"/>
                <a:hlinkClick r:id="rId3" tooltip="Diarrea"/>
              </a:rPr>
              <a:t>diarrea</a:t>
            </a:r>
            <a:r>
              <a:rPr lang="es-MX" sz="1200" b="0" i="0" kern="1200" dirty="0" smtClean="0">
                <a:solidFill>
                  <a:schemeClr val="tx1"/>
                </a:solidFill>
                <a:latin typeface="+mn-lt"/>
                <a:ea typeface="+mn-ea"/>
                <a:cs typeface="+mn-cs"/>
              </a:rPr>
              <a:t>, dolor abdominal y lo que se llama síntomas generales: debilidad, pérdida de peso, falta de apetito. En el caso de la afectación del colon, va a predominar la diarrea, a veces con </a:t>
            </a:r>
            <a:r>
              <a:rPr lang="es-MX" sz="1200" b="0" i="0" u="none" strike="noStrike" kern="1200" dirty="0" smtClean="0">
                <a:solidFill>
                  <a:schemeClr val="tx1"/>
                </a:solidFill>
                <a:latin typeface="+mn-lt"/>
                <a:ea typeface="+mn-ea"/>
                <a:cs typeface="+mn-cs"/>
                <a:hlinkClick r:id="rId4" tooltip="Sangre"/>
              </a:rPr>
              <a:t>sangre</a:t>
            </a:r>
            <a:r>
              <a:rPr lang="es-MX" sz="1200" b="0" i="0" kern="1200" dirty="0" smtClean="0">
                <a:solidFill>
                  <a:schemeClr val="tx1"/>
                </a:solidFill>
                <a:latin typeface="+mn-lt"/>
                <a:ea typeface="+mn-ea"/>
                <a:cs typeface="+mn-cs"/>
              </a:rPr>
              <a:t>.</a:t>
            </a:r>
          </a:p>
          <a:p>
            <a:endParaRPr lang="es-MX" dirty="0"/>
          </a:p>
        </p:txBody>
      </p:sp>
      <p:sp>
        <p:nvSpPr>
          <p:cNvPr id="4" name="3 Marcador de número de diapositiva"/>
          <p:cNvSpPr>
            <a:spLocks noGrp="1"/>
          </p:cNvSpPr>
          <p:nvPr>
            <p:ph type="sldNum" sz="quarter" idx="10"/>
          </p:nvPr>
        </p:nvSpPr>
        <p:spPr/>
        <p:txBody>
          <a:bodyPr/>
          <a:lstStyle/>
          <a:p>
            <a:fld id="{7494ACB5-7F93-4F96-A3B7-29123949912C}"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7DFCEB-F273-4908-8506-7AFA383A32C2}" type="datetimeFigureOut">
              <a:rPr lang="es-MX" smtClean="0"/>
              <a:pPr/>
              <a:t>10/12/2011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25A59B9-0A7E-48CF-AE38-E5028659A708}"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DFCEB-F273-4908-8506-7AFA383A32C2}" type="datetimeFigureOut">
              <a:rPr lang="es-MX" smtClean="0"/>
              <a:pPr/>
              <a:t>10/12/2011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A59B9-0A7E-48CF-AE38-E5028659A70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cookingideas.es/imagenes/intestin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6 CuadroTexto"/>
          <p:cNvSpPr txBox="1"/>
          <p:nvPr/>
        </p:nvSpPr>
        <p:spPr>
          <a:xfrm>
            <a:off x="683568" y="0"/>
            <a:ext cx="7776864" cy="6740307"/>
          </a:xfrm>
          <a:prstGeom prst="rect">
            <a:avLst/>
          </a:prstGeom>
          <a:noFill/>
        </p:spPr>
        <p:txBody>
          <a:bodyPr wrap="square" rtlCol="0">
            <a:spAutoFit/>
          </a:bodyPr>
          <a:lstStyle/>
          <a:p>
            <a:pPr algn="ctr"/>
            <a:endPar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UNIVERSIDAD </a:t>
            </a: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AUTÓNOMA </a:t>
            </a: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 SINALOA</a:t>
            </a:r>
          </a:p>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FACULTAD DE MEDICINA</a:t>
            </a:r>
          </a:p>
          <a:p>
            <a:pPr algn="ctr"/>
            <a:endPar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es-MX"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ENFERMEDAD </a:t>
            </a:r>
            <a:br>
              <a:rPr lang="es-MX"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s-MX"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 CROHN</a:t>
            </a:r>
          </a:p>
          <a:p>
            <a:pPr algn="ctr"/>
            <a:endPar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endPar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endPar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endPar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endParaRPr lang="es-MX"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es-MX"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GARCÍA OSUNA JOSÉ LUIS</a:t>
            </a:r>
          </a:p>
          <a:p>
            <a:pPr algn="ctr"/>
            <a:r>
              <a:rPr lang="es-MX"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MSP. MARÍA GUADALUPE RAMÍREZ ZEPEDA</a:t>
            </a:r>
          </a:p>
          <a:p>
            <a:pPr algn="ctr"/>
            <a:r>
              <a:rPr lang="es-MX"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GRUPO III-1</a:t>
            </a:r>
            <a:endParaRPr lang="es-MX"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ookingideas.es/imagenes/intestino.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1"/>
            <a:ext cx="9144000" cy="6858000"/>
          </a:xfrm>
          <a:prstGeom prst="rect">
            <a:avLst/>
          </a:prstGeom>
          <a:noFill/>
        </p:spPr>
      </p:pic>
      <p:sp>
        <p:nvSpPr>
          <p:cNvPr id="7" name="6 Rectángulo"/>
          <p:cNvSpPr/>
          <p:nvPr/>
        </p:nvSpPr>
        <p:spPr>
          <a:xfrm>
            <a:off x="2843808" y="116632"/>
            <a:ext cx="3528392" cy="64807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Comportamiento de la enfermedad.</a:t>
            </a:r>
            <a:endParaRPr lang="es-MX" dirty="0"/>
          </a:p>
        </p:txBody>
      </p:sp>
      <p:cxnSp>
        <p:nvCxnSpPr>
          <p:cNvPr id="9" name="8 Conector recto de flecha"/>
          <p:cNvCxnSpPr>
            <a:stCxn id="7" idx="2"/>
          </p:cNvCxnSpPr>
          <p:nvPr/>
        </p:nvCxnSpPr>
        <p:spPr>
          <a:xfrm flipH="1">
            <a:off x="4067944" y="764704"/>
            <a:ext cx="54006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10 Conector recto de flecha"/>
          <p:cNvCxnSpPr>
            <a:stCxn id="7" idx="2"/>
          </p:cNvCxnSpPr>
          <p:nvPr/>
        </p:nvCxnSpPr>
        <p:spPr>
          <a:xfrm>
            <a:off x="4608004" y="764704"/>
            <a:ext cx="612068"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12 Rectángulo"/>
          <p:cNvSpPr/>
          <p:nvPr/>
        </p:nvSpPr>
        <p:spPr>
          <a:xfrm>
            <a:off x="4932040" y="1124744"/>
            <a:ext cx="1440160"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Enfermedad </a:t>
            </a:r>
            <a:r>
              <a:rPr lang="es-MX" dirty="0" err="1" smtClean="0"/>
              <a:t>cicatrizadora</a:t>
            </a:r>
            <a:r>
              <a:rPr lang="es-MX" dirty="0" smtClean="0"/>
              <a:t> indolente</a:t>
            </a:r>
            <a:endParaRPr lang="es-MX" dirty="0"/>
          </a:p>
        </p:txBody>
      </p:sp>
      <p:cxnSp>
        <p:nvCxnSpPr>
          <p:cNvPr id="15" name="14 Conector recto de flecha"/>
          <p:cNvCxnSpPr>
            <a:stCxn id="12" idx="2"/>
          </p:cNvCxnSpPr>
          <p:nvPr/>
        </p:nvCxnSpPr>
        <p:spPr>
          <a:xfrm>
            <a:off x="3563888" y="1916832"/>
            <a:ext cx="0"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15 Rectángulo"/>
          <p:cNvSpPr/>
          <p:nvPr/>
        </p:nvSpPr>
        <p:spPr>
          <a:xfrm>
            <a:off x="2843808" y="2204864"/>
            <a:ext cx="1440160"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Liberación de proteasas y </a:t>
            </a:r>
            <a:r>
              <a:rPr lang="es-MX" dirty="0" err="1" smtClean="0"/>
              <a:t>metaloprotenasas</a:t>
            </a:r>
            <a:endParaRPr lang="es-MX" dirty="0"/>
          </a:p>
        </p:txBody>
      </p:sp>
      <p:cxnSp>
        <p:nvCxnSpPr>
          <p:cNvPr id="18" name="17 Conector recto de flecha"/>
          <p:cNvCxnSpPr>
            <a:stCxn id="16" idx="2"/>
          </p:cNvCxnSpPr>
          <p:nvPr/>
        </p:nvCxnSpPr>
        <p:spPr>
          <a:xfrm>
            <a:off x="3563888" y="3212976"/>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18 Rectángulo"/>
          <p:cNvSpPr/>
          <p:nvPr/>
        </p:nvSpPr>
        <p:spPr>
          <a:xfrm>
            <a:off x="2843808" y="3573016"/>
            <a:ext cx="1440160" cy="10801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200" dirty="0" smtClean="0"/>
              <a:t>Destrucción </a:t>
            </a:r>
            <a:r>
              <a:rPr lang="es-MX" sz="1200" dirty="0" smtClean="0"/>
              <a:t>tisular, </a:t>
            </a:r>
            <a:r>
              <a:rPr lang="es-MX" sz="1200" dirty="0" smtClean="0"/>
              <a:t>formación </a:t>
            </a:r>
            <a:r>
              <a:rPr lang="es-MX" sz="1200" dirty="0" smtClean="0"/>
              <a:t>de trayectos fistulosos y </a:t>
            </a:r>
            <a:r>
              <a:rPr lang="es-MX" sz="1200" dirty="0" smtClean="0"/>
              <a:t>penetración </a:t>
            </a:r>
            <a:r>
              <a:rPr lang="es-MX" sz="1200" dirty="0" smtClean="0"/>
              <a:t>en los tejidos adyacentes.</a:t>
            </a:r>
            <a:endParaRPr lang="es-MX" sz="1200" dirty="0"/>
          </a:p>
        </p:txBody>
      </p:sp>
      <p:cxnSp>
        <p:nvCxnSpPr>
          <p:cNvPr id="21" name="20 Conector recto de flecha"/>
          <p:cNvCxnSpPr>
            <a:stCxn id="19" idx="2"/>
          </p:cNvCxnSpPr>
          <p:nvPr/>
        </p:nvCxnSpPr>
        <p:spPr>
          <a:xfrm>
            <a:off x="3563888" y="4653136"/>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31 Conector recto de flecha"/>
          <p:cNvCxnSpPr>
            <a:stCxn id="13" idx="2"/>
          </p:cNvCxnSpPr>
          <p:nvPr/>
        </p:nvCxnSpPr>
        <p:spPr>
          <a:xfrm>
            <a:off x="5652120" y="1916832"/>
            <a:ext cx="0"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33 Rectángulo"/>
          <p:cNvSpPr/>
          <p:nvPr/>
        </p:nvSpPr>
        <p:spPr>
          <a:xfrm>
            <a:off x="4932040" y="2204864"/>
            <a:ext cx="1440160"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600" dirty="0" smtClean="0"/>
              <a:t>Estenosis </a:t>
            </a:r>
            <a:r>
              <a:rPr lang="es-MX" sz="1600" dirty="0" err="1" smtClean="0"/>
              <a:t>fibroestenótica</a:t>
            </a:r>
            <a:endParaRPr lang="es-MX" dirty="0"/>
          </a:p>
        </p:txBody>
      </p:sp>
      <p:cxnSp>
        <p:nvCxnSpPr>
          <p:cNvPr id="36" name="35 Conector recto de flecha"/>
          <p:cNvCxnSpPr>
            <a:stCxn id="34" idx="2"/>
          </p:cNvCxnSpPr>
          <p:nvPr/>
        </p:nvCxnSpPr>
        <p:spPr>
          <a:xfrm>
            <a:off x="5652120" y="2924944"/>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7" name="36 Rectángulo"/>
          <p:cNvSpPr/>
          <p:nvPr/>
        </p:nvSpPr>
        <p:spPr>
          <a:xfrm>
            <a:off x="4932040" y="3284984"/>
            <a:ext cx="1440160" cy="129614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sz="1400" dirty="0" smtClean="0"/>
              <a:t>-Dolor abdominal </a:t>
            </a:r>
            <a:r>
              <a:rPr lang="es-MX" sz="1400" dirty="0" smtClean="0"/>
              <a:t>cólico </a:t>
            </a:r>
            <a:r>
              <a:rPr lang="es-MX" sz="1400" dirty="0" err="1" smtClean="0"/>
              <a:t>posprandial</a:t>
            </a:r>
            <a:r>
              <a:rPr lang="es-MX" sz="1400" dirty="0" smtClean="0"/>
              <a:t/>
            </a:r>
            <a:br>
              <a:rPr lang="es-MX" sz="1400" dirty="0" smtClean="0"/>
            </a:br>
            <a:r>
              <a:rPr lang="es-MX" sz="1400" dirty="0" smtClean="0"/>
              <a:t>-</a:t>
            </a:r>
            <a:r>
              <a:rPr lang="es-MX" sz="1400" dirty="0" smtClean="0"/>
              <a:t>Hinchazón </a:t>
            </a:r>
            <a:r>
              <a:rPr lang="es-MX" sz="1400" dirty="0" smtClean="0"/>
              <a:t>abdominal</a:t>
            </a:r>
            <a:endParaRPr lang="es-MX" sz="1400" dirty="0"/>
          </a:p>
        </p:txBody>
      </p:sp>
      <p:cxnSp>
        <p:nvCxnSpPr>
          <p:cNvPr id="39" name="38 Conector recto de flecha"/>
          <p:cNvCxnSpPr>
            <a:stCxn id="37" idx="2"/>
          </p:cNvCxnSpPr>
          <p:nvPr/>
        </p:nvCxnSpPr>
        <p:spPr>
          <a:xfrm>
            <a:off x="5652120" y="4581128"/>
            <a:ext cx="0"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41 Conector recto de flecha"/>
          <p:cNvCxnSpPr>
            <a:stCxn id="40" idx="2"/>
          </p:cNvCxnSpPr>
          <p:nvPr/>
        </p:nvCxnSpPr>
        <p:spPr>
          <a:xfrm>
            <a:off x="5652120" y="5733256"/>
            <a:ext cx="0"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3" name="42 Rectángulo"/>
          <p:cNvSpPr/>
          <p:nvPr/>
        </p:nvSpPr>
        <p:spPr>
          <a:xfrm>
            <a:off x="4932040" y="6021288"/>
            <a:ext cx="1440160"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Cáncer</a:t>
            </a:r>
            <a:endParaRPr lang="es-MX" dirty="0"/>
          </a:p>
        </p:txBody>
      </p:sp>
      <p:pic>
        <p:nvPicPr>
          <p:cNvPr id="26626" name="Picture 2" descr="http://www.medicosdeelsalvador.com/uploads/curriculum/7/5077-03.jpg"/>
          <p:cNvPicPr>
            <a:picLocks noChangeAspect="1" noChangeArrowheads="1"/>
          </p:cNvPicPr>
          <p:nvPr/>
        </p:nvPicPr>
        <p:blipFill>
          <a:blip r:embed="rId3" cstate="print"/>
          <a:srcRect/>
          <a:stretch>
            <a:fillRect/>
          </a:stretch>
        </p:blipFill>
        <p:spPr bwMode="auto">
          <a:xfrm rot="20775866">
            <a:off x="298619" y="200220"/>
            <a:ext cx="1833911" cy="1224136"/>
          </a:xfrm>
          <a:prstGeom prst="rect">
            <a:avLst/>
          </a:prstGeom>
          <a:noFill/>
          <a:ln w="57150">
            <a:solidFill>
              <a:srgbClr val="92D050"/>
            </a:solidFill>
          </a:ln>
        </p:spPr>
      </p:pic>
      <p:pic>
        <p:nvPicPr>
          <p:cNvPr id="26628" name="Picture 4" descr="http://www.ostomias.com/images/fistula2.JPG"/>
          <p:cNvPicPr>
            <a:picLocks noChangeAspect="1" noChangeArrowheads="1"/>
          </p:cNvPicPr>
          <p:nvPr/>
        </p:nvPicPr>
        <p:blipFill>
          <a:blip r:embed="rId4" cstate="print"/>
          <a:srcRect/>
          <a:stretch>
            <a:fillRect/>
          </a:stretch>
        </p:blipFill>
        <p:spPr bwMode="auto">
          <a:xfrm rot="1376518">
            <a:off x="682523" y="5130306"/>
            <a:ext cx="2016223" cy="1512168"/>
          </a:xfrm>
          <a:prstGeom prst="rect">
            <a:avLst/>
          </a:prstGeom>
          <a:noFill/>
          <a:ln w="57150">
            <a:solidFill>
              <a:srgbClr val="92D050"/>
            </a:solidFill>
          </a:ln>
        </p:spPr>
      </p:pic>
      <p:pic>
        <p:nvPicPr>
          <p:cNvPr id="26632" name="Picture 8" descr="http://www.monografias.com/trabajos76/fistulas-enterocutaneas/image001.jpg"/>
          <p:cNvPicPr>
            <a:picLocks noChangeAspect="1" noChangeArrowheads="1"/>
          </p:cNvPicPr>
          <p:nvPr/>
        </p:nvPicPr>
        <p:blipFill>
          <a:blip r:embed="rId5" cstate="print"/>
          <a:srcRect/>
          <a:stretch>
            <a:fillRect/>
          </a:stretch>
        </p:blipFill>
        <p:spPr bwMode="auto">
          <a:xfrm rot="20515906">
            <a:off x="256838" y="3064599"/>
            <a:ext cx="2146857" cy="1997555"/>
          </a:xfrm>
          <a:prstGeom prst="rect">
            <a:avLst/>
          </a:prstGeom>
          <a:noFill/>
          <a:ln w="57150">
            <a:solidFill>
              <a:srgbClr val="92D050"/>
            </a:solidFill>
          </a:ln>
        </p:spPr>
      </p:pic>
      <p:pic>
        <p:nvPicPr>
          <p:cNvPr id="26634" name="Picture 10" descr="http://www.portalesmedicos.com/images/publicaciones/estenosis_benigna_colon.jpg"/>
          <p:cNvPicPr>
            <a:picLocks noChangeAspect="1" noChangeArrowheads="1"/>
          </p:cNvPicPr>
          <p:nvPr/>
        </p:nvPicPr>
        <p:blipFill>
          <a:blip r:embed="rId6" cstate="print"/>
          <a:srcRect/>
          <a:stretch>
            <a:fillRect/>
          </a:stretch>
        </p:blipFill>
        <p:spPr bwMode="auto">
          <a:xfrm rot="884851">
            <a:off x="6611343" y="789170"/>
            <a:ext cx="2094462" cy="1584176"/>
          </a:xfrm>
          <a:prstGeom prst="rect">
            <a:avLst/>
          </a:prstGeom>
          <a:noFill/>
          <a:ln w="57150">
            <a:solidFill>
              <a:srgbClr val="92D050"/>
            </a:solidFill>
          </a:ln>
        </p:spPr>
      </p:pic>
      <p:pic>
        <p:nvPicPr>
          <p:cNvPr id="26635" name="Picture 11"/>
          <p:cNvPicPr>
            <a:picLocks noChangeAspect="1" noChangeArrowheads="1"/>
          </p:cNvPicPr>
          <p:nvPr/>
        </p:nvPicPr>
        <p:blipFill>
          <a:blip r:embed="rId7" cstate="print"/>
          <a:srcRect/>
          <a:stretch>
            <a:fillRect/>
          </a:stretch>
        </p:blipFill>
        <p:spPr bwMode="auto">
          <a:xfrm rot="20782961">
            <a:off x="6666116" y="2595536"/>
            <a:ext cx="2304256" cy="1750068"/>
          </a:xfrm>
          <a:prstGeom prst="rect">
            <a:avLst/>
          </a:prstGeom>
          <a:noFill/>
          <a:ln w="57150">
            <a:solidFill>
              <a:srgbClr val="92D050"/>
            </a:solidFill>
            <a:miter lim="800000"/>
            <a:headEnd/>
            <a:tailEnd/>
          </a:ln>
        </p:spPr>
      </p:pic>
      <p:pic>
        <p:nvPicPr>
          <p:cNvPr id="26630" name="Picture 6" descr="http://t3.gstatic.com/images?q=tbn:ANd9GcQEeANz707In6pqx9MEk_3-R5_-AoCU_QtWokWZI6-xqiN8ixew2GoDyXSXpA"/>
          <p:cNvPicPr>
            <a:picLocks noChangeAspect="1" noChangeArrowheads="1"/>
          </p:cNvPicPr>
          <p:nvPr/>
        </p:nvPicPr>
        <p:blipFill>
          <a:blip r:embed="rId8" cstate="print"/>
          <a:srcRect/>
          <a:stretch>
            <a:fillRect/>
          </a:stretch>
        </p:blipFill>
        <p:spPr bwMode="auto">
          <a:xfrm rot="697539">
            <a:off x="685212" y="1460157"/>
            <a:ext cx="2068170" cy="1656184"/>
          </a:xfrm>
          <a:prstGeom prst="rect">
            <a:avLst/>
          </a:prstGeom>
          <a:noFill/>
          <a:ln w="57150">
            <a:solidFill>
              <a:srgbClr val="92D050"/>
            </a:solidFill>
          </a:ln>
        </p:spPr>
      </p:pic>
      <p:pic>
        <p:nvPicPr>
          <p:cNvPr id="26637" name="Picture 13" descr="http://escuela.med.puc.cl/paginas/cursos/tercero/anatomiapatologica/imagenes_ap/fotos486-493/493.jpg"/>
          <p:cNvPicPr>
            <a:picLocks noChangeAspect="1" noChangeArrowheads="1"/>
          </p:cNvPicPr>
          <p:nvPr/>
        </p:nvPicPr>
        <p:blipFill>
          <a:blip r:embed="rId9" cstate="print"/>
          <a:srcRect/>
          <a:stretch>
            <a:fillRect/>
          </a:stretch>
        </p:blipFill>
        <p:spPr bwMode="auto">
          <a:xfrm rot="1105352">
            <a:off x="6606504" y="4624752"/>
            <a:ext cx="2351584" cy="1557925"/>
          </a:xfrm>
          <a:prstGeom prst="rect">
            <a:avLst/>
          </a:prstGeom>
          <a:noFill/>
          <a:ln w="57150">
            <a:solidFill>
              <a:srgbClr val="92D050"/>
            </a:solidFill>
          </a:ln>
        </p:spPr>
      </p:pic>
      <p:sp>
        <p:nvSpPr>
          <p:cNvPr id="12" name="11 Rectángulo"/>
          <p:cNvSpPr/>
          <p:nvPr/>
        </p:nvSpPr>
        <p:spPr>
          <a:xfrm>
            <a:off x="2843808" y="1124744"/>
            <a:ext cx="1440160"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smtClean="0"/>
              <a:t>Enfermedad </a:t>
            </a:r>
            <a:r>
              <a:rPr lang="es-MX" dirty="0" err="1" smtClean="0"/>
              <a:t>fistulizadora</a:t>
            </a:r>
            <a:r>
              <a:rPr lang="es-MX" dirty="0" smtClean="0"/>
              <a:t> activa</a:t>
            </a:r>
            <a:endParaRPr lang="es-MX" dirty="0"/>
          </a:p>
        </p:txBody>
      </p:sp>
      <p:sp>
        <p:nvSpPr>
          <p:cNvPr id="22" name="21 Rectángulo"/>
          <p:cNvSpPr/>
          <p:nvPr/>
        </p:nvSpPr>
        <p:spPr>
          <a:xfrm>
            <a:off x="2843808" y="5013176"/>
            <a:ext cx="1440160" cy="177281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400" dirty="0" smtClean="0"/>
              <a:t>Fistulas:</a:t>
            </a:r>
          </a:p>
          <a:p>
            <a:r>
              <a:rPr lang="es-MX" sz="1400" dirty="0" smtClean="0"/>
              <a:t>-Perianales</a:t>
            </a:r>
            <a:br>
              <a:rPr lang="es-MX" sz="1400" dirty="0" smtClean="0"/>
            </a:br>
            <a:r>
              <a:rPr lang="es-MX" sz="1400" dirty="0" smtClean="0"/>
              <a:t>-</a:t>
            </a:r>
            <a:r>
              <a:rPr lang="es-MX" sz="1400" dirty="0" err="1" smtClean="0"/>
              <a:t>Enteroentéricas</a:t>
            </a:r>
            <a:r>
              <a:rPr lang="es-MX" sz="1400" dirty="0" smtClean="0"/>
              <a:t/>
            </a:r>
            <a:br>
              <a:rPr lang="es-MX" sz="1400" dirty="0" smtClean="0"/>
            </a:br>
            <a:r>
              <a:rPr lang="es-MX" sz="1400" dirty="0" smtClean="0"/>
              <a:t>-</a:t>
            </a:r>
            <a:r>
              <a:rPr lang="es-MX" sz="1400" dirty="0" err="1" smtClean="0"/>
              <a:t>Enterocólicas</a:t>
            </a:r>
            <a:r>
              <a:rPr lang="es-MX" sz="1400" dirty="0" smtClean="0"/>
              <a:t/>
            </a:r>
            <a:br>
              <a:rPr lang="es-MX" sz="1400" dirty="0" smtClean="0"/>
            </a:br>
            <a:r>
              <a:rPr lang="es-MX" sz="1400" dirty="0" smtClean="0"/>
              <a:t>-</a:t>
            </a:r>
            <a:r>
              <a:rPr lang="es-MX" sz="1400" dirty="0" err="1" smtClean="0"/>
              <a:t>Colocólicas</a:t>
            </a:r>
            <a:r>
              <a:rPr lang="es-MX" sz="1400" dirty="0" smtClean="0"/>
              <a:t/>
            </a:r>
            <a:br>
              <a:rPr lang="es-MX" sz="1400" dirty="0" smtClean="0"/>
            </a:br>
            <a:r>
              <a:rPr lang="es-MX" sz="1400" dirty="0" smtClean="0"/>
              <a:t>-</a:t>
            </a:r>
            <a:r>
              <a:rPr lang="es-MX" sz="1400" dirty="0" err="1" smtClean="0"/>
              <a:t>Coloduodenal</a:t>
            </a:r>
            <a:r>
              <a:rPr lang="es-MX" sz="1400" dirty="0" smtClean="0"/>
              <a:t/>
            </a:r>
            <a:br>
              <a:rPr lang="es-MX" sz="1400" dirty="0" smtClean="0"/>
            </a:br>
            <a:r>
              <a:rPr lang="es-MX" sz="1400" dirty="0" smtClean="0"/>
              <a:t>-</a:t>
            </a:r>
            <a:r>
              <a:rPr lang="es-MX" sz="1400" dirty="0" err="1" smtClean="0"/>
              <a:t>Rectovaginales</a:t>
            </a:r>
            <a:r>
              <a:rPr lang="es-MX" sz="1400" dirty="0" smtClean="0"/>
              <a:t/>
            </a:r>
            <a:br>
              <a:rPr lang="es-MX" sz="1400" dirty="0" smtClean="0"/>
            </a:br>
            <a:r>
              <a:rPr lang="es-MX" sz="1400" dirty="0" smtClean="0"/>
              <a:t>-</a:t>
            </a:r>
            <a:r>
              <a:rPr lang="es-MX" sz="1400" dirty="0" err="1" smtClean="0"/>
              <a:t>Enterocutaneas</a:t>
            </a:r>
            <a:endParaRPr lang="es-MX" sz="1400" dirty="0"/>
          </a:p>
        </p:txBody>
      </p:sp>
      <p:sp>
        <p:nvSpPr>
          <p:cNvPr id="40" name="39 Rectángulo"/>
          <p:cNvSpPr/>
          <p:nvPr/>
        </p:nvSpPr>
        <p:spPr>
          <a:xfrm>
            <a:off x="4932040" y="4869160"/>
            <a:ext cx="1440160"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s-MX" sz="1400" dirty="0" smtClean="0"/>
              <a:t>-</a:t>
            </a:r>
            <a:r>
              <a:rPr lang="es-MX" sz="1400" dirty="0" smtClean="0"/>
              <a:t>Obstrucción </a:t>
            </a:r>
            <a:r>
              <a:rPr lang="es-MX" sz="1400" dirty="0" smtClean="0"/>
              <a:t>relativa</a:t>
            </a:r>
            <a:br>
              <a:rPr lang="es-MX" sz="1400" dirty="0" smtClean="0"/>
            </a:br>
            <a:r>
              <a:rPr lang="es-MX" sz="1400" dirty="0" smtClean="0"/>
              <a:t>-</a:t>
            </a:r>
            <a:r>
              <a:rPr lang="es-MX" sz="1400" dirty="0" smtClean="0"/>
              <a:t>Obstrucción </a:t>
            </a:r>
            <a:r>
              <a:rPr lang="es-MX" sz="1400" dirty="0" smtClean="0"/>
              <a:t>completa</a:t>
            </a:r>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ookingideas.es/imagenes/intestino.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1"/>
            <a:ext cx="9144000" cy="6858000"/>
          </a:xfrm>
          <a:prstGeom prst="rect">
            <a:avLst/>
          </a:prstGeom>
          <a:noFill/>
        </p:spPr>
      </p:pic>
      <p:graphicFrame>
        <p:nvGraphicFramePr>
          <p:cNvPr id="10" name="9 Tabla"/>
          <p:cNvGraphicFramePr>
            <a:graphicFrameLocks noGrp="1"/>
          </p:cNvGraphicFramePr>
          <p:nvPr/>
        </p:nvGraphicFramePr>
        <p:xfrm>
          <a:off x="980501" y="1101687"/>
          <a:ext cx="7194015" cy="4572000"/>
        </p:xfrm>
        <a:graphic>
          <a:graphicData uri="http://schemas.openxmlformats.org/drawingml/2006/table">
            <a:tbl>
              <a:tblPr>
                <a:tableStyleId>{2D5ABB26-0587-4C30-8999-92F81FD0307C}</a:tableStyleId>
              </a:tblPr>
              <a:tblGrid>
                <a:gridCol w="7194015"/>
              </a:tblGrid>
              <a:tr h="4572000">
                <a:tc>
                  <a:txBody>
                    <a:bodyPr/>
                    <a:lstStyle/>
                    <a:p>
                      <a:endParaRPr lang="es-MX" dirty="0"/>
                    </a:p>
                  </a:txBody>
                  <a:tcPr/>
                </a:tc>
              </a:tr>
            </a:tbl>
          </a:graphicData>
        </a:graphic>
      </p:graphicFrame>
      <p:graphicFrame>
        <p:nvGraphicFramePr>
          <p:cNvPr id="13" name="12 Diagrama"/>
          <p:cNvGraphicFramePr/>
          <p:nvPr/>
        </p:nvGraphicFramePr>
        <p:xfrm>
          <a:off x="107504" y="1556792"/>
          <a:ext cx="885698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CuadroTexto"/>
          <p:cNvSpPr txBox="1"/>
          <p:nvPr/>
        </p:nvSpPr>
        <p:spPr>
          <a:xfrm>
            <a:off x="1043608" y="260648"/>
            <a:ext cx="6984776" cy="1077218"/>
          </a:xfrm>
          <a:prstGeom prst="rect">
            <a:avLst/>
          </a:prstGeom>
          <a:noFill/>
        </p:spPr>
        <p:txBody>
          <a:bodyPr wrap="square" rtlCol="0">
            <a:spAutoFit/>
          </a:bodyPr>
          <a:lstStyle/>
          <a:p>
            <a:pPr algn="ctr"/>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CLASIFICACIÓN DE MONTREAL DE LA ENFERMEDAD DE CROHN</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www.cookingideas.es/imagenes/intestino.jp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1"/>
            <a:ext cx="9144000" cy="6858000"/>
          </a:xfrm>
          <a:prstGeom prst="rect">
            <a:avLst/>
          </a:prstGeom>
          <a:noFill/>
        </p:spPr>
      </p:pic>
      <p:sp>
        <p:nvSpPr>
          <p:cNvPr id="2" name="1 Título"/>
          <p:cNvSpPr>
            <a:spLocks noGrp="1"/>
          </p:cNvSpPr>
          <p:nvPr>
            <p:ph type="title"/>
          </p:nvPr>
        </p:nvSpPr>
        <p:spPr>
          <a:xfrm>
            <a:off x="467544" y="0"/>
            <a:ext cx="8229600" cy="850106"/>
          </a:xfrm>
        </p:spPr>
        <p:txBody>
          <a:bodyPr>
            <a:normAutofit/>
          </a:bodyPr>
          <a:lstStyle/>
          <a:p>
            <a:r>
              <a:rPr lang="es-MX" sz="3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MANIFESTACIONES EXTRAINTESTINALES</a:t>
            </a:r>
            <a:endParaRPr lang="es-MX" sz="3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descr="http://upload.wikimedia.org/wikipedia/commons/c/cd/Acopaquia.jpg"/>
          <p:cNvPicPr>
            <a:picLocks noChangeAspect="1" noChangeArrowheads="1"/>
          </p:cNvPicPr>
          <p:nvPr/>
        </p:nvPicPr>
        <p:blipFill>
          <a:blip r:embed="rId3" cstate="print"/>
          <a:srcRect/>
          <a:stretch>
            <a:fillRect/>
          </a:stretch>
        </p:blipFill>
        <p:spPr bwMode="auto">
          <a:xfrm rot="1165758">
            <a:off x="4803459" y="919591"/>
            <a:ext cx="2479709" cy="1859782"/>
          </a:xfrm>
          <a:prstGeom prst="rect">
            <a:avLst/>
          </a:prstGeom>
          <a:noFill/>
          <a:ln w="57150">
            <a:solidFill>
              <a:schemeClr val="bg2">
                <a:lumMod val="50000"/>
              </a:schemeClr>
            </a:solidFill>
          </a:ln>
        </p:spPr>
      </p:pic>
      <p:pic>
        <p:nvPicPr>
          <p:cNvPr id="1028" name="Picture 4" descr="http://www.dermis.net/bilder/CD029/550px/img0028.jpg"/>
          <p:cNvPicPr>
            <a:picLocks noChangeAspect="1" noChangeArrowheads="1"/>
          </p:cNvPicPr>
          <p:nvPr/>
        </p:nvPicPr>
        <p:blipFill>
          <a:blip r:embed="rId4" cstate="print"/>
          <a:srcRect/>
          <a:stretch>
            <a:fillRect/>
          </a:stretch>
        </p:blipFill>
        <p:spPr bwMode="auto">
          <a:xfrm rot="20311417">
            <a:off x="6120735" y="2795054"/>
            <a:ext cx="2669816" cy="1796059"/>
          </a:xfrm>
          <a:prstGeom prst="rect">
            <a:avLst/>
          </a:prstGeom>
          <a:noFill/>
          <a:ln w="57150">
            <a:solidFill>
              <a:schemeClr val="bg2">
                <a:lumMod val="50000"/>
              </a:schemeClr>
            </a:solidFill>
          </a:ln>
        </p:spPr>
      </p:pic>
      <p:pic>
        <p:nvPicPr>
          <p:cNvPr id="1030" name="Picture 6" descr="http://www.solucionesdermatologicas.com/2009/08/14/eritema%20nodoso.jpg"/>
          <p:cNvPicPr>
            <a:picLocks noChangeAspect="1" noChangeArrowheads="1"/>
          </p:cNvPicPr>
          <p:nvPr/>
        </p:nvPicPr>
        <p:blipFill>
          <a:blip r:embed="rId5" cstate="print"/>
          <a:srcRect/>
          <a:stretch>
            <a:fillRect/>
          </a:stretch>
        </p:blipFill>
        <p:spPr bwMode="auto">
          <a:xfrm rot="1061110">
            <a:off x="5512424" y="4687380"/>
            <a:ext cx="2891458" cy="1900469"/>
          </a:xfrm>
          <a:prstGeom prst="rect">
            <a:avLst/>
          </a:prstGeom>
          <a:noFill/>
          <a:ln w="57150">
            <a:solidFill>
              <a:schemeClr val="bg2">
                <a:lumMod val="50000"/>
              </a:schemeClr>
            </a:solidFill>
          </a:ln>
        </p:spPr>
      </p:pic>
      <p:sp>
        <p:nvSpPr>
          <p:cNvPr id="3" name="2 Marcador de contenido"/>
          <p:cNvSpPr>
            <a:spLocks noGrp="1"/>
          </p:cNvSpPr>
          <p:nvPr>
            <p:ph idx="1"/>
          </p:nvPr>
        </p:nvSpPr>
        <p:spPr>
          <a:xfrm>
            <a:off x="179512" y="836712"/>
            <a:ext cx="4248472" cy="4525963"/>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r>
              <a:rPr lang="es-MX" b="1" dirty="0" err="1" smtClean="0">
                <a:effectLst>
                  <a:outerShdw blurRad="38100" dist="38100" dir="2700000" algn="tl">
                    <a:srgbClr val="000000">
                      <a:alpha val="43137"/>
                    </a:srgbClr>
                  </a:outerShdw>
                </a:effectLst>
              </a:rPr>
              <a:t>Osteomusculares</a:t>
            </a:r>
            <a:r>
              <a:rPr lang="es-MX" b="1" dirty="0" smtClean="0">
                <a:effectLst>
                  <a:outerShdw blurRad="38100" dist="38100" dir="2700000" algn="tl">
                    <a:srgbClr val="000000">
                      <a:alpha val="43137"/>
                    </a:srgbClr>
                  </a:outerShdw>
                </a:effectLst>
              </a:rPr>
              <a:t/>
            </a:r>
            <a:br>
              <a:rPr lang="es-MX" b="1" dirty="0" smtClean="0">
                <a:effectLst>
                  <a:outerShdw blurRad="38100" dist="38100" dir="2700000" algn="tl">
                    <a:srgbClr val="000000">
                      <a:alpha val="43137"/>
                    </a:srgbClr>
                  </a:outerShdw>
                </a:effectLst>
              </a:rPr>
            </a:br>
            <a:r>
              <a:rPr lang="es-MX" dirty="0" err="1" smtClean="0"/>
              <a:t>Acropaquia</a:t>
            </a:r>
            <a:r>
              <a:rPr lang="es-MX" dirty="0" smtClean="0"/>
              <a:t/>
            </a:r>
            <a:br>
              <a:rPr lang="es-MX" dirty="0" smtClean="0"/>
            </a:br>
            <a:r>
              <a:rPr lang="es-MX" dirty="0" smtClean="0"/>
              <a:t>Artropatías</a:t>
            </a:r>
            <a:br>
              <a:rPr lang="es-MX" dirty="0" smtClean="0"/>
            </a:br>
            <a:r>
              <a:rPr lang="es-MX" dirty="0" smtClean="0"/>
              <a:t>Artralgias</a:t>
            </a:r>
            <a:br>
              <a:rPr lang="es-MX" dirty="0" smtClean="0"/>
            </a:br>
            <a:r>
              <a:rPr lang="es-MX" dirty="0" smtClean="0"/>
              <a:t>Enfermedad ósea metabólica</a:t>
            </a:r>
            <a:endParaRPr lang="es-MX" dirty="0" smtClean="0">
              <a:effectLst>
                <a:outerShdw blurRad="38100" dist="38100" dir="2700000" algn="tl">
                  <a:srgbClr val="000000">
                    <a:alpha val="43137"/>
                  </a:srgbClr>
                </a:outerShdw>
              </a:effectLst>
            </a:endParaRPr>
          </a:p>
          <a:p>
            <a:r>
              <a:rPr lang="es-MX" b="1" dirty="0" err="1" smtClean="0">
                <a:effectLst>
                  <a:outerShdw blurRad="38100" dist="38100" dir="2700000" algn="tl">
                    <a:srgbClr val="000000">
                      <a:alpha val="43137"/>
                    </a:srgbClr>
                  </a:outerShdw>
                </a:effectLst>
              </a:rPr>
              <a:t>Mococutáneas</a:t>
            </a:r>
            <a:r>
              <a:rPr lang="es-MX" b="1" dirty="0" smtClean="0"/>
              <a:t/>
            </a:r>
            <a:br>
              <a:rPr lang="es-MX" b="1" dirty="0" smtClean="0"/>
            </a:br>
            <a:r>
              <a:rPr lang="es-MX" dirty="0" err="1" smtClean="0"/>
              <a:t>Pioderma</a:t>
            </a:r>
            <a:r>
              <a:rPr lang="es-MX" dirty="0" smtClean="0"/>
              <a:t> gangrenoso</a:t>
            </a:r>
            <a:br>
              <a:rPr lang="es-MX" dirty="0" smtClean="0"/>
            </a:br>
            <a:r>
              <a:rPr lang="es-MX" dirty="0" smtClean="0"/>
              <a:t>Eritema nudoso</a:t>
            </a:r>
            <a:br>
              <a:rPr lang="es-MX" dirty="0" smtClean="0"/>
            </a:br>
            <a:r>
              <a:rPr lang="es-MX" dirty="0" smtClean="0"/>
              <a:t>Úlceras </a:t>
            </a:r>
            <a:r>
              <a:rPr lang="es-MX" dirty="0" smtClean="0"/>
              <a:t>aftosas en boca</a:t>
            </a:r>
          </a:p>
          <a:p>
            <a:r>
              <a:rPr lang="es-MX" b="1" dirty="0" err="1" smtClean="0">
                <a:effectLst>
                  <a:outerShdw blurRad="38100" dist="38100" dir="2700000" algn="tl">
                    <a:srgbClr val="000000">
                      <a:alpha val="43137"/>
                    </a:srgbClr>
                  </a:outerShdw>
                </a:effectLst>
              </a:rPr>
              <a:t>Hepatobiliares</a:t>
            </a:r>
            <a:r>
              <a:rPr lang="es-MX" b="1" dirty="0" smtClean="0"/>
              <a:t/>
            </a:r>
            <a:br>
              <a:rPr lang="es-MX" b="1" dirty="0" smtClean="0"/>
            </a:br>
            <a:r>
              <a:rPr lang="es-MX" dirty="0" smtClean="0"/>
              <a:t>Cálculos biliares</a:t>
            </a:r>
            <a:br>
              <a:rPr lang="es-MX" dirty="0" smtClean="0"/>
            </a:br>
            <a:r>
              <a:rPr lang="es-MX" dirty="0" smtClean="0"/>
              <a:t>Hígado graso</a:t>
            </a:r>
          </a:p>
          <a:p>
            <a:r>
              <a:rPr lang="es-MX" b="1" dirty="0" smtClean="0">
                <a:effectLst>
                  <a:outerShdw blurRad="38100" dist="38100" dir="2700000" algn="tl">
                    <a:srgbClr val="000000">
                      <a:alpha val="43137"/>
                    </a:srgbClr>
                  </a:outerShdw>
                </a:effectLst>
              </a:rPr>
              <a:t>Renales y genitourinario</a:t>
            </a:r>
            <a:r>
              <a:rPr lang="es-MX" b="1" dirty="0" smtClean="0"/>
              <a:t/>
            </a:r>
            <a:br>
              <a:rPr lang="es-MX" b="1" dirty="0" smtClean="0"/>
            </a:br>
            <a:r>
              <a:rPr lang="es-MX" dirty="0" smtClean="0"/>
              <a:t>Cálculos de ácido úrico y oxalato</a:t>
            </a:r>
            <a:endParaRPr lang="es-MX" b="1" dirty="0" smtClean="0"/>
          </a:p>
        </p:txBody>
      </p:sp>
      <p:pic>
        <p:nvPicPr>
          <p:cNvPr id="1031" name="Picture 7"/>
          <p:cNvPicPr>
            <a:picLocks noChangeAspect="1" noChangeArrowheads="1"/>
          </p:cNvPicPr>
          <p:nvPr/>
        </p:nvPicPr>
        <p:blipFill>
          <a:blip r:embed="rId6" cstate="print"/>
          <a:srcRect/>
          <a:stretch>
            <a:fillRect/>
          </a:stretch>
        </p:blipFill>
        <p:spPr bwMode="auto">
          <a:xfrm rot="20777379">
            <a:off x="2585278" y="4971062"/>
            <a:ext cx="2900706" cy="1812941"/>
          </a:xfrm>
          <a:prstGeom prst="rect">
            <a:avLst/>
          </a:prstGeom>
          <a:noFill/>
          <a:ln w="57150">
            <a:solidFill>
              <a:schemeClr val="bg2">
                <a:lumMod val="50000"/>
              </a:schemeClr>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www.cookingideas.es/imagenes/intestino.jp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0" y="1"/>
            <a:ext cx="9144000" cy="6858000"/>
          </a:xfrm>
          <a:prstGeom prst="rect">
            <a:avLst/>
          </a:prstGeom>
          <a:noFill/>
        </p:spPr>
      </p:pic>
      <p:sp>
        <p:nvSpPr>
          <p:cNvPr id="2" name="1 Título"/>
          <p:cNvSpPr>
            <a:spLocks noGrp="1"/>
          </p:cNvSpPr>
          <p:nvPr>
            <p:ph type="title"/>
          </p:nvPr>
        </p:nvSpPr>
        <p:spPr/>
        <p:txBody>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DIAGNÓSTICO</a:t>
            </a:r>
            <a:endParaRPr lang="es-MX" dirty="0"/>
          </a:p>
        </p:txBody>
      </p:sp>
      <p:sp>
        <p:nvSpPr>
          <p:cNvPr id="3" name="2 Marcador de contenido"/>
          <p:cNvSpPr>
            <a:spLocks noGrp="1"/>
          </p:cNvSpPr>
          <p:nvPr>
            <p:ph idx="1"/>
          </p:nvPr>
        </p:nvSpPr>
        <p:spPr>
          <a:xfrm>
            <a:off x="179512" y="1567333"/>
            <a:ext cx="4258816" cy="4525963"/>
          </a:xfrm>
        </p:spPr>
        <p:style>
          <a:lnRef idx="1">
            <a:schemeClr val="accent4"/>
          </a:lnRef>
          <a:fillRef idx="2">
            <a:schemeClr val="accent4"/>
          </a:fillRef>
          <a:effectRef idx="1">
            <a:schemeClr val="accent4"/>
          </a:effectRef>
          <a:fontRef idx="minor">
            <a:schemeClr val="dk1"/>
          </a:fontRef>
        </p:style>
        <p:txBody>
          <a:bodyPr/>
          <a:lstStyle/>
          <a:p>
            <a:r>
              <a:rPr lang="es-MX" b="1" dirty="0" smtClean="0">
                <a:effectLst>
                  <a:outerShdw blurRad="38100" dist="38100" dir="2700000" algn="tl">
                    <a:srgbClr val="000000">
                      <a:alpha val="43137"/>
                    </a:srgbClr>
                  </a:outerShdw>
                </a:effectLst>
              </a:rPr>
              <a:t>Historia clínica</a:t>
            </a:r>
          </a:p>
          <a:p>
            <a:r>
              <a:rPr lang="es-MX" b="1" dirty="0" smtClean="0">
                <a:effectLst>
                  <a:outerShdw blurRad="38100" dist="38100" dir="2700000" algn="tl">
                    <a:srgbClr val="000000">
                      <a:alpha val="43137"/>
                    </a:srgbClr>
                  </a:outerShdw>
                </a:effectLst>
              </a:rPr>
              <a:t>Exploración física</a:t>
            </a:r>
          </a:p>
          <a:p>
            <a:r>
              <a:rPr lang="es-MX" b="1" dirty="0" smtClean="0">
                <a:effectLst>
                  <a:outerShdw blurRad="38100" dist="38100" dir="2700000" algn="tl">
                    <a:srgbClr val="000000">
                      <a:alpha val="43137"/>
                    </a:srgbClr>
                  </a:outerShdw>
                </a:effectLst>
              </a:rPr>
              <a:t>Exámenes de laboratorio</a:t>
            </a:r>
            <a:r>
              <a:rPr lang="es-MX" dirty="0" smtClean="0"/>
              <a:t/>
            </a:r>
            <a:br>
              <a:rPr lang="es-MX" dirty="0" smtClean="0"/>
            </a:br>
            <a:r>
              <a:rPr lang="es-MX" dirty="0" smtClean="0"/>
              <a:t>Anemia</a:t>
            </a:r>
            <a:br>
              <a:rPr lang="es-MX" dirty="0" smtClean="0"/>
            </a:br>
            <a:r>
              <a:rPr lang="es-MX" dirty="0" smtClean="0"/>
              <a:t>Estudio de </a:t>
            </a:r>
            <a:r>
              <a:rPr lang="es-MX" dirty="0" smtClean="0"/>
              <a:t>las </a:t>
            </a:r>
            <a:r>
              <a:rPr lang="es-MX" dirty="0" smtClean="0"/>
              <a:t>heces</a:t>
            </a:r>
          </a:p>
          <a:p>
            <a:r>
              <a:rPr lang="es-MX" b="1" dirty="0" smtClean="0">
                <a:effectLst>
                  <a:outerShdw blurRad="38100" dist="38100" dir="2700000" algn="tl">
                    <a:srgbClr val="000000">
                      <a:alpha val="43137"/>
                    </a:srgbClr>
                  </a:outerShdw>
                </a:effectLst>
              </a:rPr>
              <a:t>Biopsias</a:t>
            </a:r>
          </a:p>
          <a:p>
            <a:endParaRPr lang="es-MX" dirty="0" smtClean="0"/>
          </a:p>
        </p:txBody>
      </p:sp>
      <p:pic>
        <p:nvPicPr>
          <p:cNvPr id="28674" name="Picture 2" descr="http://www.blogmedicinageneral.com.ar/wp-content/uploads/2009/10/anemia-animada.jpg"/>
          <p:cNvPicPr>
            <a:picLocks noChangeAspect="1" noChangeArrowheads="1"/>
          </p:cNvPicPr>
          <p:nvPr/>
        </p:nvPicPr>
        <p:blipFill>
          <a:blip r:embed="rId3" cstate="print"/>
          <a:srcRect/>
          <a:stretch>
            <a:fillRect/>
          </a:stretch>
        </p:blipFill>
        <p:spPr bwMode="auto">
          <a:xfrm>
            <a:off x="5724128" y="4077072"/>
            <a:ext cx="3073512" cy="2520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676" name="Picture 4" descr="http://3.bp.blogspot.com/-dM9cuu5wNZw/TZKGfhVFxGI/AAAAAAAAAGM/D3V728gDTKQ/s320/examen+del+abdomen.jpg"/>
          <p:cNvPicPr>
            <a:picLocks noChangeAspect="1" noChangeArrowheads="1"/>
          </p:cNvPicPr>
          <p:nvPr/>
        </p:nvPicPr>
        <p:blipFill>
          <a:blip r:embed="rId4" cstate="print"/>
          <a:srcRect/>
          <a:stretch>
            <a:fillRect/>
          </a:stretch>
        </p:blipFill>
        <p:spPr bwMode="auto">
          <a:xfrm>
            <a:off x="4644008" y="1556792"/>
            <a:ext cx="3194114" cy="194004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9" name="Picture 13" descr="http://www.cookingideas.es/imagenes/intestino.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1"/>
            <a:ext cx="9144000" cy="6858000"/>
          </a:xfrm>
          <a:prstGeom prst="rect">
            <a:avLst/>
          </a:prstGeom>
          <a:noFill/>
        </p:spPr>
      </p:pic>
      <p:sp>
        <p:nvSpPr>
          <p:cNvPr id="3" name="2 Marcador de contenido"/>
          <p:cNvSpPr>
            <a:spLocks noGrp="1"/>
          </p:cNvSpPr>
          <p:nvPr>
            <p:ph idx="1"/>
          </p:nvPr>
        </p:nvSpPr>
        <p:spPr>
          <a:xfrm>
            <a:off x="457200" y="260648"/>
            <a:ext cx="8229600" cy="5865515"/>
          </a:xfrm>
        </p:spPr>
        <p:txBody>
          <a:bodyPr/>
          <a:lstStyle/>
          <a:p>
            <a:r>
              <a:rPr lang="es-MX" b="1" dirty="0" smtClean="0">
                <a:effectLst>
                  <a:outerShdw blurRad="38100" dist="38100" dir="2700000" algn="tl">
                    <a:srgbClr val="000000">
                      <a:alpha val="43137"/>
                    </a:srgbClr>
                  </a:outerShdw>
                </a:effectLst>
              </a:rPr>
              <a:t>Endoscopia</a:t>
            </a:r>
          </a:p>
          <a:p>
            <a:endParaRPr lang="es-MX" b="1" dirty="0" smtClean="0"/>
          </a:p>
          <a:p>
            <a:endParaRPr lang="es-MX" b="1" dirty="0" smtClean="0"/>
          </a:p>
          <a:p>
            <a:endParaRPr lang="es-MX" b="1" dirty="0" smtClean="0"/>
          </a:p>
          <a:p>
            <a:r>
              <a:rPr lang="es-MX" b="1" dirty="0" smtClean="0">
                <a:effectLst>
                  <a:outerShdw blurRad="38100" dist="38100" dir="2700000" algn="tl">
                    <a:srgbClr val="000000">
                      <a:alpha val="43137"/>
                    </a:srgbClr>
                  </a:outerShdw>
                </a:effectLst>
              </a:rPr>
              <a:t>Radiología</a:t>
            </a:r>
            <a:r>
              <a:rPr lang="es-MX" b="1" dirty="0" smtClean="0"/>
              <a:t/>
            </a:r>
            <a:br>
              <a:rPr lang="es-MX" b="1" dirty="0" smtClean="0"/>
            </a:br>
            <a:r>
              <a:rPr lang="es-MX" dirty="0" smtClean="0"/>
              <a:t>TC                                         Rayos X</a:t>
            </a:r>
            <a:endParaRPr lang="es-MX" b="1" dirty="0" smtClean="0"/>
          </a:p>
        </p:txBody>
      </p:sp>
      <p:pic>
        <p:nvPicPr>
          <p:cNvPr id="29703" name="Picture 7" descr="http://knol.google.com/k/-/-/jIMpZGOT/g1tOxA/Crohn%27s%20CT%20scan%20%281%29.jpg"/>
          <p:cNvPicPr>
            <a:picLocks noChangeAspect="1" noChangeArrowheads="1"/>
          </p:cNvPicPr>
          <p:nvPr/>
        </p:nvPicPr>
        <p:blipFill>
          <a:blip r:embed="rId3" cstate="print"/>
          <a:srcRect/>
          <a:stretch>
            <a:fillRect/>
          </a:stretch>
        </p:blipFill>
        <p:spPr bwMode="auto">
          <a:xfrm>
            <a:off x="1115616" y="3717032"/>
            <a:ext cx="3168352" cy="2736771"/>
          </a:xfrm>
          <a:prstGeom prst="rect">
            <a:avLst/>
          </a:prstGeom>
          <a:ln w="88900" cap="sq" cmpd="thickThin">
            <a:solidFill>
              <a:srgbClr val="000000"/>
            </a:solidFill>
            <a:prstDash val="solid"/>
            <a:miter lim="800000"/>
          </a:ln>
          <a:effectLst>
            <a:innerShdw blurRad="76200">
              <a:srgbClr val="000000"/>
            </a:innerShdw>
          </a:effectLst>
        </p:spPr>
      </p:pic>
      <p:pic>
        <p:nvPicPr>
          <p:cNvPr id="29705" name="Picture 9" descr="http://knol.google.com/k/-/-/jIMpZGOT/g1tOxA/Crohn%27s%20small%20bowel.jpg"/>
          <p:cNvPicPr>
            <a:picLocks noChangeAspect="1" noChangeArrowheads="1"/>
          </p:cNvPicPr>
          <p:nvPr/>
        </p:nvPicPr>
        <p:blipFill>
          <a:blip r:embed="rId4" cstate="print"/>
          <a:srcRect/>
          <a:stretch>
            <a:fillRect/>
          </a:stretch>
        </p:blipFill>
        <p:spPr bwMode="auto">
          <a:xfrm>
            <a:off x="1403648" y="836712"/>
            <a:ext cx="6174572" cy="1800200"/>
          </a:xfrm>
          <a:prstGeom prst="rect">
            <a:avLst/>
          </a:prstGeom>
          <a:ln w="88900" cap="sq" cmpd="thickThin">
            <a:solidFill>
              <a:srgbClr val="000000"/>
            </a:solidFill>
            <a:prstDash val="solid"/>
            <a:miter lim="800000"/>
          </a:ln>
          <a:effectLst>
            <a:innerShdw blurRad="76200">
              <a:srgbClr val="000000"/>
            </a:innerShdw>
          </a:effectLst>
        </p:spPr>
      </p:pic>
      <p:pic>
        <p:nvPicPr>
          <p:cNvPr id="29707" name="Picture 11" descr="http://knol.google.com/k/-/-/jIMpZGOT/g1tOxA/Crohn's%20SBFT%20(1).jpg"/>
          <p:cNvPicPr>
            <a:picLocks noChangeAspect="1" noChangeArrowheads="1"/>
          </p:cNvPicPr>
          <p:nvPr/>
        </p:nvPicPr>
        <p:blipFill>
          <a:blip r:embed="rId5" cstate="print"/>
          <a:srcRect/>
          <a:stretch>
            <a:fillRect/>
          </a:stretch>
        </p:blipFill>
        <p:spPr bwMode="auto">
          <a:xfrm>
            <a:off x="5436096" y="3645024"/>
            <a:ext cx="2771066" cy="302433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http://www.cookingideas.es/imagenes/intestino.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p:txBody>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TRATAMIENTO</a:t>
            </a:r>
            <a:endParaRPr lang="es-MX" dirty="0"/>
          </a:p>
        </p:txBody>
      </p:sp>
      <p:sp>
        <p:nvSpPr>
          <p:cNvPr id="3" name="2 Marcador de contenido"/>
          <p:cNvSpPr>
            <a:spLocks noGrp="1"/>
          </p:cNvSpPr>
          <p:nvPr>
            <p:ph idx="1"/>
          </p:nvPr>
        </p:nvSpPr>
        <p:spPr>
          <a:xfrm>
            <a:off x="395536" y="1384176"/>
            <a:ext cx="7931224" cy="2116832"/>
          </a:xfrm>
        </p:spPr>
        <p:style>
          <a:lnRef idx="1">
            <a:schemeClr val="accent6"/>
          </a:lnRef>
          <a:fillRef idx="2">
            <a:schemeClr val="accent6"/>
          </a:fillRef>
          <a:effectRef idx="1">
            <a:schemeClr val="accent6"/>
          </a:effectRef>
          <a:fontRef idx="minor">
            <a:schemeClr val="dk1"/>
          </a:fontRef>
        </p:style>
        <p:txBody>
          <a:bodyPr>
            <a:normAutofit/>
          </a:bodyPr>
          <a:lstStyle/>
          <a:p>
            <a:r>
              <a:rPr lang="es-MX" b="1" dirty="0" smtClean="0">
                <a:effectLst>
                  <a:outerShdw blurRad="38100" dist="38100" dir="2700000" algn="tl">
                    <a:srgbClr val="000000">
                      <a:alpha val="43137"/>
                    </a:srgbClr>
                  </a:outerShdw>
                </a:effectLst>
              </a:rPr>
              <a:t>Médico</a:t>
            </a:r>
            <a:r>
              <a:rPr lang="es-MX" b="1" dirty="0" smtClean="0"/>
              <a:t/>
            </a:r>
            <a:br>
              <a:rPr lang="es-MX" b="1" dirty="0" smtClean="0"/>
            </a:br>
            <a:r>
              <a:rPr lang="es-MX" dirty="0" err="1" smtClean="0"/>
              <a:t>Aminosalicilatos</a:t>
            </a:r>
            <a:r>
              <a:rPr lang="es-MX" dirty="0" smtClean="0"/>
              <a:t/>
            </a:r>
            <a:br>
              <a:rPr lang="es-MX" dirty="0" smtClean="0"/>
            </a:br>
            <a:r>
              <a:rPr lang="es-MX" dirty="0" smtClean="0"/>
              <a:t>Antibióticos</a:t>
            </a:r>
            <a:br>
              <a:rPr lang="es-MX" dirty="0" smtClean="0"/>
            </a:br>
            <a:r>
              <a:rPr lang="es-MX" dirty="0" err="1" smtClean="0"/>
              <a:t>Glucocorticoesteroides</a:t>
            </a:r>
            <a:endParaRPr lang="es-MX" dirty="0" smtClean="0"/>
          </a:p>
          <a:p>
            <a:endParaRPr lang="es-MX" dirty="0" smtClean="0"/>
          </a:p>
        </p:txBody>
      </p:sp>
      <p:sp>
        <p:nvSpPr>
          <p:cNvPr id="6" name="5 CuadroTexto"/>
          <p:cNvSpPr txBox="1"/>
          <p:nvPr/>
        </p:nvSpPr>
        <p:spPr>
          <a:xfrm>
            <a:off x="5148064" y="1844824"/>
            <a:ext cx="3024336" cy="1569660"/>
          </a:xfrm>
          <a:prstGeom prst="rect">
            <a:avLst/>
          </a:prstGeom>
          <a:noFill/>
        </p:spPr>
        <p:txBody>
          <a:bodyPr wrap="square" rtlCol="0">
            <a:spAutoFit/>
          </a:bodyPr>
          <a:lstStyle/>
          <a:p>
            <a:r>
              <a:rPr lang="es-MX" sz="3200" dirty="0" err="1" smtClean="0"/>
              <a:t>Tiopurinas</a:t>
            </a:r>
            <a:r>
              <a:rPr lang="es-MX" sz="3200" dirty="0" smtClean="0"/>
              <a:t/>
            </a:r>
            <a:br>
              <a:rPr lang="es-MX" sz="3200" dirty="0" smtClean="0"/>
            </a:br>
            <a:r>
              <a:rPr lang="es-MX" sz="3200" dirty="0" err="1" smtClean="0"/>
              <a:t>Metotrexato</a:t>
            </a:r>
            <a:r>
              <a:rPr lang="es-MX" sz="3200" dirty="0" smtClean="0"/>
              <a:t/>
            </a:r>
            <a:br>
              <a:rPr lang="es-MX" sz="3200" dirty="0" smtClean="0"/>
            </a:br>
            <a:r>
              <a:rPr lang="es-MX" sz="3200" dirty="0" err="1" smtClean="0"/>
              <a:t>Infliximab</a:t>
            </a:r>
            <a:endParaRPr lang="es-MX" sz="3200" dirty="0"/>
          </a:p>
        </p:txBody>
      </p:sp>
      <p:pic>
        <p:nvPicPr>
          <p:cNvPr id="31746" name="Picture 2" descr="http://cancerorg.webege.com/images/fotos/farmacos/metotrexato.jpg"/>
          <p:cNvPicPr>
            <a:picLocks noChangeAspect="1" noChangeArrowheads="1"/>
          </p:cNvPicPr>
          <p:nvPr/>
        </p:nvPicPr>
        <p:blipFill>
          <a:blip r:embed="rId3" cstate="print"/>
          <a:srcRect/>
          <a:stretch>
            <a:fillRect/>
          </a:stretch>
        </p:blipFill>
        <p:spPr bwMode="auto">
          <a:xfrm rot="1033095">
            <a:off x="6349476" y="4508789"/>
            <a:ext cx="2016224" cy="2097805"/>
          </a:xfrm>
          <a:prstGeom prst="rect">
            <a:avLst/>
          </a:prstGeom>
          <a:ln>
            <a:noFill/>
          </a:ln>
          <a:effectLst>
            <a:softEdge rad="112500"/>
          </a:effectLst>
        </p:spPr>
      </p:pic>
      <p:pic>
        <p:nvPicPr>
          <p:cNvPr id="31748" name="Picture 4" descr="http://www.nlm.nih.gov/medlineplus/images/pills.jpg"/>
          <p:cNvPicPr>
            <a:picLocks noChangeAspect="1" noChangeArrowheads="1"/>
          </p:cNvPicPr>
          <p:nvPr/>
        </p:nvPicPr>
        <p:blipFill>
          <a:blip r:embed="rId4" cstate="print"/>
          <a:srcRect/>
          <a:stretch>
            <a:fillRect/>
          </a:stretch>
        </p:blipFill>
        <p:spPr bwMode="auto">
          <a:xfrm rot="20986443">
            <a:off x="343799" y="4368039"/>
            <a:ext cx="2653554" cy="2088232"/>
          </a:xfrm>
          <a:prstGeom prst="rect">
            <a:avLst/>
          </a:prstGeom>
          <a:ln>
            <a:noFill/>
          </a:ln>
          <a:effectLst>
            <a:softEdge rad="112500"/>
          </a:effectLst>
        </p:spPr>
      </p:pic>
      <p:pic>
        <p:nvPicPr>
          <p:cNvPr id="31750" name="Picture 6" descr="http://medicamentos.wikispaces.com/file/view/MEDICAMENTOS.gif/101351199/MEDICAMENTOS.gif"/>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2843808" y="3645024"/>
            <a:ext cx="3696410" cy="277230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ttp://www.cookingideas.es/imagenes/intestino.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179512" y="476673"/>
            <a:ext cx="5688632" cy="4248472"/>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s-MX" b="1" dirty="0" smtClean="0">
                <a:effectLst>
                  <a:outerShdw blurRad="38100" dist="38100" dir="2700000" algn="tl">
                    <a:srgbClr val="000000">
                      <a:alpha val="43137"/>
                    </a:srgbClr>
                  </a:outerShdw>
                </a:effectLst>
              </a:rPr>
              <a:t>Nutricional</a:t>
            </a:r>
            <a:r>
              <a:rPr lang="es-MX" dirty="0" smtClean="0"/>
              <a:t/>
            </a:r>
            <a:br>
              <a:rPr lang="es-MX" dirty="0" smtClean="0"/>
            </a:br>
            <a:r>
              <a:rPr lang="es-MX" dirty="0" smtClean="0"/>
              <a:t>Reposición de nutrientes</a:t>
            </a:r>
            <a:br>
              <a:rPr lang="es-MX" dirty="0" smtClean="0"/>
            </a:br>
            <a:r>
              <a:rPr lang="es-MX" dirty="0" smtClean="0"/>
              <a:t>Tratamiento de la enfermedad primaria</a:t>
            </a:r>
          </a:p>
          <a:p>
            <a:endParaRPr lang="es-MX" b="1" dirty="0" smtClean="0"/>
          </a:p>
          <a:p>
            <a:endParaRPr lang="es-MX" b="1" dirty="0" smtClean="0"/>
          </a:p>
          <a:p>
            <a:r>
              <a:rPr lang="es-MX" b="1" dirty="0" smtClean="0">
                <a:effectLst>
                  <a:outerShdw blurRad="38100" dist="38100" dir="2700000" algn="tl">
                    <a:srgbClr val="000000">
                      <a:alpha val="43137"/>
                    </a:srgbClr>
                  </a:outerShdw>
                </a:effectLst>
              </a:rPr>
              <a:t>Quirúrgico</a:t>
            </a:r>
            <a:r>
              <a:rPr lang="es-MX" b="1" dirty="0" smtClean="0"/>
              <a:t/>
            </a:r>
            <a:br>
              <a:rPr lang="es-MX" b="1" dirty="0" smtClean="0"/>
            </a:br>
            <a:r>
              <a:rPr lang="es-MX" dirty="0" smtClean="0"/>
              <a:t>Síntomas</a:t>
            </a:r>
            <a:br>
              <a:rPr lang="es-MX" dirty="0" smtClean="0"/>
            </a:br>
            <a:r>
              <a:rPr lang="es-MX" dirty="0" smtClean="0"/>
              <a:t>Complicaciones</a:t>
            </a:r>
            <a:endParaRPr lang="es-MX" b="1" dirty="0"/>
          </a:p>
        </p:txBody>
      </p:sp>
      <p:pic>
        <p:nvPicPr>
          <p:cNvPr id="30722" name="Picture 2" descr="http://www.medicosdeelsalvador.com/uploads/curriculum/6/8296-04Crohn.JPG"/>
          <p:cNvPicPr>
            <a:picLocks noChangeAspect="1" noChangeArrowheads="1"/>
          </p:cNvPicPr>
          <p:nvPr/>
        </p:nvPicPr>
        <p:blipFill>
          <a:blip r:embed="rId3" cstate="print"/>
          <a:srcRect/>
          <a:stretch>
            <a:fillRect/>
          </a:stretch>
        </p:blipFill>
        <p:spPr bwMode="auto">
          <a:xfrm rot="20700331">
            <a:off x="3426586" y="4689739"/>
            <a:ext cx="2784309" cy="2088232"/>
          </a:xfrm>
          <a:prstGeom prst="rect">
            <a:avLst/>
          </a:prstGeom>
          <a:noFill/>
          <a:ln w="57150">
            <a:solidFill>
              <a:schemeClr val="accent4">
                <a:lumMod val="50000"/>
              </a:schemeClr>
            </a:solidFill>
          </a:ln>
        </p:spPr>
      </p:pic>
      <p:pic>
        <p:nvPicPr>
          <p:cNvPr id="30724" name="Picture 4" descr="http://www.clinicadecoloproctologia.es/images/img_conp.jpg"/>
          <p:cNvPicPr>
            <a:picLocks noChangeAspect="1" noChangeArrowheads="1"/>
          </p:cNvPicPr>
          <p:nvPr/>
        </p:nvPicPr>
        <p:blipFill>
          <a:blip r:embed="rId4" cstate="print"/>
          <a:srcRect/>
          <a:stretch>
            <a:fillRect/>
          </a:stretch>
        </p:blipFill>
        <p:spPr bwMode="auto">
          <a:xfrm>
            <a:off x="6300192" y="836712"/>
            <a:ext cx="2487956" cy="37444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ookingideas.es/imagenes/intestino.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4 Rectángulo"/>
          <p:cNvSpPr/>
          <p:nvPr/>
        </p:nvSpPr>
        <p:spPr>
          <a:xfrm>
            <a:off x="467544" y="620688"/>
            <a:ext cx="8182305" cy="2123658"/>
          </a:xfrm>
          <a:prstGeom prst="rect">
            <a:avLst/>
          </a:prstGeom>
          <a:noFill/>
        </p:spPr>
        <p:txBody>
          <a:bodyPr wrap="square" lIns="91440" tIns="45720" rIns="91440" bIns="45720">
            <a:spAutoFit/>
          </a:bodyPr>
          <a:lstStyle/>
          <a:p>
            <a:pPr algn="ctr"/>
            <a:r>
              <a:rPr lang="es-E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 POR SU ATENCION</a:t>
            </a:r>
            <a:endParaRPr lang="es-E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2772" name="Picture 4" descr="http://4.bp.blogspot.com/_ViVp0FqAGUw/TGMfYCk-XYI/AAAAAAAAAEU/-Klj4M4P2Fg/s1600/saludo.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2780928"/>
            <a:ext cx="4739680" cy="3554760"/>
          </a:xfrm>
          <a:prstGeom prst="rect">
            <a:avLst/>
          </a:prstGeom>
          <a:noFill/>
          <a:effectLst>
            <a:glow rad="228600">
              <a:schemeClr val="accent3">
                <a:satMod val="175000"/>
                <a:alpha val="4000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cookingideas.es/imagenes/intestino.jpg"/>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1835696" y="260648"/>
            <a:ext cx="2530624" cy="1143000"/>
          </a:xfrm>
        </p:spPr>
        <p:txBody>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HISTORIA</a:t>
            </a:r>
            <a:endParaRPr lang="es-MX"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Marcador de contenido"/>
          <p:cNvSpPr>
            <a:spLocks noGrp="1"/>
          </p:cNvSpPr>
          <p:nvPr>
            <p:ph idx="1"/>
          </p:nvPr>
        </p:nvSpPr>
        <p:spPr>
          <a:xfrm>
            <a:off x="457200" y="1600200"/>
            <a:ext cx="5194920" cy="4525963"/>
          </a:xfrm>
        </p:spPr>
        <p:style>
          <a:lnRef idx="1">
            <a:schemeClr val="accent2"/>
          </a:lnRef>
          <a:fillRef idx="2">
            <a:schemeClr val="accent2"/>
          </a:fillRef>
          <a:effectRef idx="1">
            <a:schemeClr val="accent2"/>
          </a:effectRef>
          <a:fontRef idx="minor">
            <a:schemeClr val="dk1"/>
          </a:fontRef>
        </p:style>
        <p:txBody>
          <a:bodyPr>
            <a:normAutofit/>
          </a:bodyPr>
          <a:lstStyle/>
          <a:p>
            <a:r>
              <a:rPr lang="es-MX" dirty="0" smtClean="0"/>
              <a:t>Giovanni </a:t>
            </a:r>
            <a:r>
              <a:rPr lang="es-MX" dirty="0" err="1" smtClean="0"/>
              <a:t>Battista</a:t>
            </a:r>
            <a:r>
              <a:rPr lang="es-MX" dirty="0" smtClean="0"/>
              <a:t> </a:t>
            </a:r>
            <a:r>
              <a:rPr lang="es-MX" dirty="0" err="1" smtClean="0"/>
              <a:t>Morgagni</a:t>
            </a:r>
            <a:endParaRPr lang="es-MX" dirty="0" smtClean="0"/>
          </a:p>
          <a:p>
            <a:endParaRPr lang="es-MX" dirty="0" smtClean="0"/>
          </a:p>
          <a:p>
            <a:r>
              <a:rPr lang="es-MX" dirty="0" smtClean="0"/>
              <a:t>John </a:t>
            </a:r>
            <a:r>
              <a:rPr lang="es-MX" dirty="0" err="1" smtClean="0"/>
              <a:t>Berg</a:t>
            </a:r>
            <a:r>
              <a:rPr lang="es-MX" dirty="0" smtClean="0"/>
              <a:t> (1898) </a:t>
            </a:r>
            <a:br>
              <a:rPr lang="es-MX" dirty="0" smtClean="0"/>
            </a:br>
            <a:r>
              <a:rPr lang="es-MX" dirty="0" smtClean="0"/>
              <a:t>Antoni </a:t>
            </a:r>
            <a:r>
              <a:rPr lang="es-MX" dirty="0" err="1" smtClean="0"/>
              <a:t>Leśniowski</a:t>
            </a:r>
            <a:r>
              <a:rPr lang="es-MX" dirty="0" smtClean="0"/>
              <a:t> </a:t>
            </a:r>
            <a:r>
              <a:rPr lang="es-MX" dirty="0"/>
              <a:t>(</a:t>
            </a:r>
            <a:r>
              <a:rPr lang="es-MX" dirty="0" smtClean="0"/>
              <a:t>1903)</a:t>
            </a:r>
          </a:p>
          <a:p>
            <a:endParaRPr lang="es-MX" dirty="0" smtClean="0"/>
          </a:p>
          <a:p>
            <a:r>
              <a:rPr lang="es-MX" dirty="0" err="1" smtClean="0">
                <a:solidFill>
                  <a:schemeClr val="tx2">
                    <a:lumMod val="50000"/>
                  </a:schemeClr>
                </a:solidFill>
              </a:rPr>
              <a:t>Burrill</a:t>
            </a:r>
            <a:r>
              <a:rPr lang="es-MX" dirty="0" smtClean="0">
                <a:solidFill>
                  <a:schemeClr val="tx2">
                    <a:lumMod val="50000"/>
                  </a:schemeClr>
                </a:solidFill>
              </a:rPr>
              <a:t> </a:t>
            </a:r>
            <a:r>
              <a:rPr lang="es-MX" dirty="0">
                <a:solidFill>
                  <a:schemeClr val="tx2">
                    <a:lumMod val="50000"/>
                  </a:schemeClr>
                </a:solidFill>
              </a:rPr>
              <a:t>Bernard </a:t>
            </a:r>
            <a:r>
              <a:rPr lang="es-MX" dirty="0" err="1" smtClean="0">
                <a:solidFill>
                  <a:schemeClr val="tx2">
                    <a:lumMod val="50000"/>
                  </a:schemeClr>
                </a:solidFill>
              </a:rPr>
              <a:t>Crohn</a:t>
            </a:r>
            <a:r>
              <a:rPr lang="es-MX" dirty="0" smtClean="0">
                <a:solidFill>
                  <a:schemeClr val="tx2">
                    <a:lumMod val="50000"/>
                  </a:schemeClr>
                </a:solidFill>
              </a:rPr>
              <a:t/>
            </a:r>
            <a:br>
              <a:rPr lang="es-MX" dirty="0" smtClean="0">
                <a:solidFill>
                  <a:schemeClr val="tx2">
                    <a:lumMod val="50000"/>
                  </a:schemeClr>
                </a:solidFill>
              </a:rPr>
            </a:br>
            <a:r>
              <a:rPr lang="es-MX" dirty="0" err="1" smtClean="0">
                <a:solidFill>
                  <a:schemeClr val="tx2">
                    <a:lumMod val="50000"/>
                  </a:schemeClr>
                </a:solidFill>
              </a:rPr>
              <a:t>Leon</a:t>
            </a:r>
            <a:r>
              <a:rPr lang="es-MX" dirty="0" smtClean="0">
                <a:solidFill>
                  <a:schemeClr val="tx2">
                    <a:lumMod val="50000"/>
                  </a:schemeClr>
                </a:solidFill>
              </a:rPr>
              <a:t> </a:t>
            </a:r>
            <a:r>
              <a:rPr lang="es-MX" dirty="0" err="1">
                <a:solidFill>
                  <a:schemeClr val="tx2">
                    <a:lumMod val="50000"/>
                  </a:schemeClr>
                </a:solidFill>
              </a:rPr>
              <a:t>Ginzburg</a:t>
            </a:r>
            <a:r>
              <a:rPr lang="es-MX" dirty="0">
                <a:solidFill>
                  <a:schemeClr val="tx2">
                    <a:lumMod val="50000"/>
                  </a:schemeClr>
                </a:solidFill>
              </a:rPr>
              <a:t> </a:t>
            </a:r>
            <a:br>
              <a:rPr lang="es-MX" dirty="0">
                <a:solidFill>
                  <a:schemeClr val="tx2">
                    <a:lumMod val="50000"/>
                  </a:schemeClr>
                </a:solidFill>
              </a:rPr>
            </a:br>
            <a:r>
              <a:rPr lang="es-MX" dirty="0" smtClean="0">
                <a:solidFill>
                  <a:schemeClr val="tx2">
                    <a:lumMod val="50000"/>
                  </a:schemeClr>
                </a:solidFill>
              </a:rPr>
              <a:t>Gordon </a:t>
            </a:r>
            <a:r>
              <a:rPr lang="es-MX" dirty="0">
                <a:solidFill>
                  <a:schemeClr val="tx2">
                    <a:lumMod val="50000"/>
                  </a:schemeClr>
                </a:solidFill>
              </a:rPr>
              <a:t>D. </a:t>
            </a:r>
            <a:r>
              <a:rPr lang="es-MX" dirty="0" err="1">
                <a:solidFill>
                  <a:schemeClr val="tx2">
                    <a:lumMod val="50000"/>
                  </a:schemeClr>
                </a:solidFill>
              </a:rPr>
              <a:t>Oppenheimer</a:t>
            </a:r>
            <a:r>
              <a:rPr lang="es-MX" dirty="0">
                <a:solidFill>
                  <a:schemeClr val="tx2">
                    <a:lumMod val="50000"/>
                  </a:schemeClr>
                </a:solidFill>
              </a:rPr>
              <a:t> </a:t>
            </a:r>
          </a:p>
        </p:txBody>
      </p:sp>
      <p:pic>
        <p:nvPicPr>
          <p:cNvPr id="10242" name="Picture 2" descr="http://www.iqb.es/historiamedicina/personas/bpics/morgagni2.jpg"/>
          <p:cNvPicPr>
            <a:picLocks noChangeAspect="1" noChangeArrowheads="1"/>
          </p:cNvPicPr>
          <p:nvPr/>
        </p:nvPicPr>
        <p:blipFill>
          <a:blip r:embed="rId3" cstate="print"/>
          <a:srcRect/>
          <a:stretch>
            <a:fillRect/>
          </a:stretch>
        </p:blipFill>
        <p:spPr bwMode="auto">
          <a:xfrm>
            <a:off x="6139270" y="260648"/>
            <a:ext cx="2465178" cy="3015909"/>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44" name="Picture 4" descr="http://www.trueknowledge.com/images/thumbs/180/250/Burril_Crohn.jpg"/>
          <p:cNvPicPr>
            <a:picLocks noChangeAspect="1" noChangeArrowheads="1"/>
          </p:cNvPicPr>
          <p:nvPr/>
        </p:nvPicPr>
        <p:blipFill>
          <a:blip r:embed="rId4" cstate="print"/>
          <a:srcRect/>
          <a:stretch>
            <a:fillRect/>
          </a:stretch>
        </p:blipFill>
        <p:spPr bwMode="auto">
          <a:xfrm>
            <a:off x="6228184" y="3817436"/>
            <a:ext cx="2304256" cy="2563892"/>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cookingideas.es/imagenes/intestino.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67544" y="0"/>
            <a:ext cx="8229600" cy="1143000"/>
          </a:xfrm>
        </p:spPr>
        <p:txBody>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DEFINICIÓN</a:t>
            </a:r>
            <a:r>
              <a:rPr lang="es-MX" dirty="0" smtClean="0"/>
              <a:t>	</a:t>
            </a:r>
            <a:endParaRPr lang="es-MX" dirty="0"/>
          </a:p>
        </p:txBody>
      </p:sp>
      <p:sp>
        <p:nvSpPr>
          <p:cNvPr id="3" name="2 Marcador de contenido"/>
          <p:cNvSpPr>
            <a:spLocks noGrp="1"/>
          </p:cNvSpPr>
          <p:nvPr>
            <p:ph idx="1"/>
          </p:nvPr>
        </p:nvSpPr>
        <p:spPr>
          <a:xfrm>
            <a:off x="467544" y="1340768"/>
            <a:ext cx="8229600" cy="2044824"/>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es-MX" dirty="0" smtClean="0"/>
              <a:t>Enfermedad crónica </a:t>
            </a:r>
            <a:r>
              <a:rPr lang="es-MX" dirty="0"/>
              <a:t>autoinmune en </a:t>
            </a:r>
            <a:r>
              <a:rPr lang="es-MX" dirty="0" smtClean="0"/>
              <a:t>la </a:t>
            </a:r>
            <a:r>
              <a:rPr lang="es-MX" dirty="0"/>
              <a:t>cual el sistema inmunológico del individuo ataca su propio intestino produciendo </a:t>
            </a:r>
            <a:r>
              <a:rPr lang="es-MX" dirty="0" smtClean="0"/>
              <a:t>inflamación.</a:t>
            </a:r>
          </a:p>
          <a:p>
            <a:r>
              <a:rPr lang="es-MX" dirty="0" smtClean="0"/>
              <a:t>Afecta a todo el tracto digestivo desde la boca hasta el ano, pero mayoritariamente se localiza en la última porción del intestino delgado y la primera porción de intestino grueso.</a:t>
            </a:r>
            <a:r>
              <a:rPr lang="es-MX" dirty="0"/>
              <a:t> </a:t>
            </a:r>
          </a:p>
        </p:txBody>
      </p:sp>
      <p:pic>
        <p:nvPicPr>
          <p:cNvPr id="15362" name="Picture 2" descr="http://1.bp.blogspot.com/_XDNQ5dm_puU/S42pcS3YYWI/AAAAAAAAAA0/MqMS888-vxk/s320/crohn.jpg"/>
          <p:cNvPicPr>
            <a:picLocks noChangeAspect="1" noChangeArrowheads="1"/>
          </p:cNvPicPr>
          <p:nvPr/>
        </p:nvPicPr>
        <p:blipFill>
          <a:blip r:embed="rId3" cstate="print"/>
          <a:srcRect/>
          <a:stretch>
            <a:fillRect/>
          </a:stretch>
        </p:blipFill>
        <p:spPr bwMode="auto">
          <a:xfrm rot="565220">
            <a:off x="3302938" y="4395693"/>
            <a:ext cx="2356541" cy="2284859"/>
          </a:xfrm>
          <a:prstGeom prst="rect">
            <a:avLst/>
          </a:prstGeom>
          <a:noFill/>
          <a:ln w="57150">
            <a:solidFill>
              <a:srgbClr val="00B050"/>
            </a:solidFill>
          </a:ln>
        </p:spPr>
      </p:pic>
      <p:pic>
        <p:nvPicPr>
          <p:cNvPr id="15364" name="Picture 4" descr="http://www.casapia.com/midietetica/images/informaciones/intestino/intestino-01.jpg"/>
          <p:cNvPicPr>
            <a:picLocks noChangeAspect="1" noChangeArrowheads="1"/>
          </p:cNvPicPr>
          <p:nvPr/>
        </p:nvPicPr>
        <p:blipFill>
          <a:blip r:embed="rId4" cstate="print"/>
          <a:srcRect/>
          <a:stretch>
            <a:fillRect/>
          </a:stretch>
        </p:blipFill>
        <p:spPr bwMode="auto">
          <a:xfrm rot="20970720">
            <a:off x="481598" y="3885553"/>
            <a:ext cx="2558058" cy="2762703"/>
          </a:xfrm>
          <a:prstGeom prst="rect">
            <a:avLst/>
          </a:prstGeom>
          <a:noFill/>
          <a:ln w="57150">
            <a:solidFill>
              <a:srgbClr val="00B050"/>
            </a:solidFill>
          </a:ln>
        </p:spPr>
      </p:pic>
      <p:pic>
        <p:nvPicPr>
          <p:cNvPr id="15366" name="Picture 6" descr="http://www.buenasalud.net/wp-content/plugins/wp-o-matic/cache/1315f_16290.jpg"/>
          <p:cNvPicPr>
            <a:picLocks noChangeAspect="1" noChangeArrowheads="1"/>
          </p:cNvPicPr>
          <p:nvPr/>
        </p:nvPicPr>
        <p:blipFill>
          <a:blip r:embed="rId5" cstate="print"/>
          <a:srcRect/>
          <a:stretch>
            <a:fillRect/>
          </a:stretch>
        </p:blipFill>
        <p:spPr bwMode="auto">
          <a:xfrm rot="21119450">
            <a:off x="5796136" y="4005064"/>
            <a:ext cx="3150349" cy="2520280"/>
          </a:xfrm>
          <a:prstGeom prst="rect">
            <a:avLst/>
          </a:prstGeom>
          <a:noFill/>
          <a:ln w="57150">
            <a:solidFill>
              <a:srgbClr val="00B05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ookingideas.es/imagenes/intestino.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251520" y="0"/>
            <a:ext cx="8229600" cy="1143000"/>
          </a:xfrm>
        </p:spPr>
        <p:txBody>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EPIDEMIOLOGÍA</a:t>
            </a:r>
            <a:endParaRPr lang="es-MX"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050" name="Picture 2" descr="http://www.conferenciashermanospancardo.mex.tl/images/34106/TPIOS%20DE%20HIJOS.jpg"/>
          <p:cNvPicPr>
            <a:picLocks noChangeAspect="1" noChangeArrowheads="1"/>
          </p:cNvPicPr>
          <p:nvPr/>
        </p:nvPicPr>
        <p:blipFill>
          <a:blip r:embed="rId3" cstate="print"/>
          <a:srcRect/>
          <a:stretch>
            <a:fillRect/>
          </a:stretch>
        </p:blipFill>
        <p:spPr bwMode="auto">
          <a:xfrm>
            <a:off x="5004048" y="1124744"/>
            <a:ext cx="2448272" cy="2448272"/>
          </a:xfrm>
          <a:prstGeom prst="snip1Rect">
            <a:avLst/>
          </a:prstGeom>
          <a:ln>
            <a:noFill/>
          </a:ln>
          <a:effectLst>
            <a:softEdge rad="112500"/>
          </a:effectLst>
        </p:spPr>
      </p:pic>
      <p:pic>
        <p:nvPicPr>
          <p:cNvPr id="2052" name="Picture 4" descr="http://1.bp.blogspot.com/-SNDTScwrgoE/TadhpBpDbUI/AAAAAAAAAU0/-jOWRtpzzWc/s1600/EUA.jpg"/>
          <p:cNvPicPr>
            <a:picLocks noChangeAspect="1" noChangeArrowheads="1"/>
          </p:cNvPicPr>
          <p:nvPr/>
        </p:nvPicPr>
        <p:blipFill>
          <a:blip r:embed="rId4" cstate="print"/>
          <a:srcRect/>
          <a:stretch>
            <a:fillRect/>
          </a:stretch>
        </p:blipFill>
        <p:spPr bwMode="auto">
          <a:xfrm>
            <a:off x="6732240" y="2708920"/>
            <a:ext cx="2254563" cy="2016224"/>
          </a:xfrm>
          <a:prstGeom prst="flowChartPunchedTape">
            <a:avLst/>
          </a:prstGeom>
          <a:ln>
            <a:noFill/>
          </a:ln>
          <a:effectLst>
            <a:softEdge rad="112500"/>
          </a:effectLst>
        </p:spPr>
      </p:pic>
      <p:pic>
        <p:nvPicPr>
          <p:cNvPr id="2054" name="Picture 6" descr="http://3.bp.blogspot.com/_c05jN__GEBY/TIhRFOB0vLI/AAAAAAAAAM4/1dif-wKMhFo/s1600/Picture2127_01.jpg"/>
          <p:cNvPicPr>
            <a:picLocks noChangeAspect="1" noChangeArrowheads="1"/>
          </p:cNvPicPr>
          <p:nvPr/>
        </p:nvPicPr>
        <p:blipFill>
          <a:blip r:embed="rId5" cstate="print"/>
          <a:srcRect/>
          <a:stretch>
            <a:fillRect/>
          </a:stretch>
        </p:blipFill>
        <p:spPr bwMode="auto">
          <a:xfrm>
            <a:off x="5148064" y="4437112"/>
            <a:ext cx="2306719" cy="2204864"/>
          </a:xfrm>
          <a:prstGeom prst="rect">
            <a:avLst/>
          </a:prstGeom>
          <a:ln>
            <a:noFill/>
          </a:ln>
          <a:effectLst>
            <a:softEdge rad="112500"/>
          </a:effectLst>
        </p:spPr>
      </p:pic>
      <p:sp>
        <p:nvSpPr>
          <p:cNvPr id="9" name="8 CuadroTexto"/>
          <p:cNvSpPr txBox="1"/>
          <p:nvPr/>
        </p:nvSpPr>
        <p:spPr>
          <a:xfrm>
            <a:off x="323528" y="1556792"/>
            <a:ext cx="4464496" cy="470898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buFont typeface="Arial" pitchFamily="34" charset="0"/>
              <a:buChar char="•"/>
            </a:pPr>
            <a:r>
              <a:rPr lang="es-MX" sz="2000" dirty="0" smtClean="0"/>
              <a:t>Jóvenes entre 15-30 años.</a:t>
            </a:r>
          </a:p>
          <a:p>
            <a:pPr>
              <a:buFont typeface="Arial" pitchFamily="34" charset="0"/>
              <a:buChar char="•"/>
            </a:pPr>
            <a:r>
              <a:rPr lang="es-MX" sz="2000" u="sng" dirty="0" smtClean="0"/>
              <a:t>Usa:</a:t>
            </a:r>
            <a:r>
              <a:rPr lang="es-MX" sz="2000" b="1" dirty="0" smtClean="0"/>
              <a:t> </a:t>
            </a:r>
            <a:r>
              <a:rPr lang="es-MX" sz="2000" dirty="0" smtClean="0"/>
              <a:t>3.5/100,000</a:t>
            </a:r>
            <a:br>
              <a:rPr lang="es-MX" sz="2000" dirty="0" smtClean="0"/>
            </a:br>
            <a:r>
              <a:rPr lang="es-MX" sz="2000" dirty="0" smtClean="0"/>
              <a:t>  </a:t>
            </a:r>
            <a:r>
              <a:rPr lang="es-MX" sz="2000" u="sng" dirty="0" smtClean="0"/>
              <a:t>Europa y Canadá:</a:t>
            </a:r>
            <a:r>
              <a:rPr lang="es-MX" sz="2000" dirty="0" smtClean="0"/>
              <a:t> 2.1-3.7/100,000</a:t>
            </a:r>
            <a:br>
              <a:rPr lang="es-MX" sz="2000" dirty="0" smtClean="0"/>
            </a:br>
            <a:r>
              <a:rPr lang="es-MX" sz="2000" dirty="0" smtClean="0"/>
              <a:t>  </a:t>
            </a:r>
            <a:r>
              <a:rPr lang="es-MX" sz="2000" u="sng" dirty="0" smtClean="0"/>
              <a:t>México:</a:t>
            </a:r>
            <a:r>
              <a:rPr lang="es-MX" sz="2000" dirty="0" smtClean="0"/>
              <a:t> 0.0008% a 1.11%</a:t>
            </a:r>
            <a:br>
              <a:rPr lang="es-MX" sz="2000" dirty="0" smtClean="0"/>
            </a:br>
            <a:r>
              <a:rPr lang="es-MX" sz="2000" dirty="0" smtClean="0"/>
              <a:t>  Rara en Sudamérica, Asia y África.</a:t>
            </a:r>
            <a:endParaRPr lang="es-MX" sz="2000" b="1" dirty="0" smtClean="0"/>
          </a:p>
          <a:p>
            <a:pPr>
              <a:buFont typeface="Arial" pitchFamily="34" charset="0"/>
              <a:buChar char="•"/>
            </a:pPr>
            <a:r>
              <a:rPr lang="es-MX" sz="2000" b="1" dirty="0" smtClean="0">
                <a:effectLst>
                  <a:outerShdw blurRad="38100" dist="38100" dir="2700000" algn="tl">
                    <a:srgbClr val="000000">
                      <a:alpha val="43137"/>
                    </a:srgbClr>
                  </a:outerShdw>
                </a:effectLst>
              </a:rPr>
              <a:t>Raza</a:t>
            </a:r>
            <a:r>
              <a:rPr lang="es-MX" sz="2000" b="1" dirty="0" smtClean="0"/>
              <a:t> </a:t>
            </a:r>
            <a:r>
              <a:rPr lang="es-MX" sz="2000" dirty="0" smtClean="0"/>
              <a:t/>
            </a:r>
            <a:br>
              <a:rPr lang="es-MX" sz="2000" dirty="0" smtClean="0"/>
            </a:br>
            <a:r>
              <a:rPr lang="es-MX" sz="2000" dirty="0" smtClean="0"/>
              <a:t>Más </a:t>
            </a:r>
            <a:r>
              <a:rPr lang="es-MX" sz="2000" dirty="0" smtClean="0"/>
              <a:t>común en personas de raza blanca, rara en personas de color y excepcional en asiáticos.</a:t>
            </a:r>
          </a:p>
          <a:p>
            <a:pPr>
              <a:buFont typeface="Arial" pitchFamily="34" charset="0"/>
              <a:buChar char="•"/>
            </a:pPr>
            <a:r>
              <a:rPr lang="es-MX" sz="2000" b="1" dirty="0" smtClean="0">
                <a:effectLst>
                  <a:outerShdw blurRad="38100" dist="38100" dir="2700000" algn="tl">
                    <a:srgbClr val="000000">
                      <a:alpha val="43137"/>
                    </a:srgbClr>
                  </a:outerShdw>
                </a:effectLst>
              </a:rPr>
              <a:t>Sexo</a:t>
            </a:r>
            <a:r>
              <a:rPr lang="es-MX" sz="2000" dirty="0" smtClean="0"/>
              <a:t/>
            </a:r>
            <a:br>
              <a:rPr lang="es-MX" sz="2000" dirty="0" smtClean="0"/>
            </a:br>
            <a:r>
              <a:rPr lang="es-MX" sz="2000" dirty="0" smtClean="0"/>
              <a:t>Adultos: 1.1-1.8, </a:t>
            </a:r>
            <a:r>
              <a:rPr lang="es-MX" sz="2000" dirty="0" smtClean="0"/>
              <a:t>más </a:t>
            </a:r>
            <a:r>
              <a:rPr lang="es-MX" sz="2000" dirty="0" smtClean="0"/>
              <a:t>común en mujeres.</a:t>
            </a:r>
            <a:br>
              <a:rPr lang="es-MX" sz="2000" dirty="0" smtClean="0"/>
            </a:br>
            <a:r>
              <a:rPr lang="es-MX" sz="2000" dirty="0" smtClean="0"/>
              <a:t>Niños: </a:t>
            </a:r>
            <a:r>
              <a:rPr lang="es-MX" sz="2000" dirty="0" smtClean="0"/>
              <a:t>Más </a:t>
            </a:r>
            <a:r>
              <a:rPr lang="es-MX" sz="2000" dirty="0" smtClean="0"/>
              <a:t>común en el sexo masculino.</a:t>
            </a:r>
          </a:p>
          <a:p>
            <a:pPr>
              <a:buFont typeface="Arial" pitchFamily="34" charset="0"/>
              <a:buChar char="•"/>
            </a:pPr>
            <a:r>
              <a:rPr lang="es-MX" sz="2000" dirty="0" smtClean="0"/>
              <a:t>Judíos </a:t>
            </a:r>
            <a:r>
              <a:rPr lang="es-MX" sz="2000" dirty="0" err="1" smtClean="0"/>
              <a:t>ashkenazis</a:t>
            </a:r>
            <a:r>
              <a:rPr lang="es-MX" sz="2000" dirty="0" smtClean="0"/>
              <a:t>.</a:t>
            </a:r>
          </a:p>
          <a:p>
            <a:pPr>
              <a:buFont typeface="Arial" pitchFamily="34" charset="0"/>
              <a:buChar char="•"/>
            </a:pPr>
            <a:r>
              <a:rPr lang="es-MX" sz="2000" dirty="0" smtClean="0"/>
              <a:t>El 25-30% de los pacientes comienzan con síntomas antes de los 20 años.</a:t>
            </a:r>
            <a:endParaRPr lang="es-MX"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ookingideas.es/imagenes/intestino.jp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57200" y="274638"/>
            <a:ext cx="8229600" cy="850106"/>
          </a:xfrm>
        </p:spPr>
        <p:txBody>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ETIOLOGÍA</a:t>
            </a:r>
            <a:endParaRPr lang="es-MX"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4" name="3 Diagrama"/>
          <p:cNvGraphicFramePr/>
          <p:nvPr/>
        </p:nvGraphicFramePr>
        <p:xfrm>
          <a:off x="1524000" y="1397000"/>
          <a:ext cx="6096000" cy="5272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ookingideas.es/imagenes/intestino.jp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0" y="0"/>
            <a:ext cx="9144000" cy="6858000"/>
          </a:xfrm>
          <a:prstGeom prst="rect">
            <a:avLst/>
          </a:prstGeom>
          <a:noFill/>
        </p:spPr>
      </p:pic>
      <p:pic>
        <p:nvPicPr>
          <p:cNvPr id="17410" name="Picture 2" descr="http://www.tn.gov/agriculture/images/regulatory/Johnes.jpg"/>
          <p:cNvPicPr>
            <a:picLocks noChangeAspect="1" noChangeArrowheads="1"/>
          </p:cNvPicPr>
          <p:nvPr/>
        </p:nvPicPr>
        <p:blipFill>
          <a:blip r:embed="rId3" cstate="print"/>
          <a:srcRect/>
          <a:stretch>
            <a:fillRect/>
          </a:stretch>
        </p:blipFill>
        <p:spPr bwMode="auto">
          <a:xfrm rot="20997364">
            <a:off x="2627784" y="41045"/>
            <a:ext cx="2610147" cy="1979038"/>
          </a:xfrm>
          <a:prstGeom prst="rect">
            <a:avLst/>
          </a:prstGeom>
          <a:noFill/>
          <a:ln w="57150">
            <a:solidFill>
              <a:schemeClr val="accent5">
                <a:lumMod val="60000"/>
                <a:lumOff val="40000"/>
              </a:schemeClr>
            </a:solidFill>
          </a:ln>
        </p:spPr>
      </p:pic>
      <p:pic>
        <p:nvPicPr>
          <p:cNvPr id="17412" name="Picture 4" descr="http://3.bp.blogspot.com/_TTFKS5I4ozM/S9FcBZ66stI/AAAAAAAAAAs/Bg1MQLzdGQw/s1600/tabaco.jpg"/>
          <p:cNvPicPr>
            <a:picLocks noChangeAspect="1" noChangeArrowheads="1"/>
          </p:cNvPicPr>
          <p:nvPr/>
        </p:nvPicPr>
        <p:blipFill>
          <a:blip r:embed="rId4" cstate="print"/>
          <a:srcRect/>
          <a:stretch>
            <a:fillRect/>
          </a:stretch>
        </p:blipFill>
        <p:spPr bwMode="auto">
          <a:xfrm>
            <a:off x="1043608" y="2852936"/>
            <a:ext cx="3240360" cy="2005938"/>
          </a:xfrm>
          <a:prstGeom prst="rect">
            <a:avLst/>
          </a:prstGeom>
          <a:noFill/>
          <a:ln w="57150">
            <a:solidFill>
              <a:schemeClr val="accent5">
                <a:lumMod val="60000"/>
                <a:lumOff val="40000"/>
              </a:schemeClr>
            </a:solidFill>
          </a:ln>
        </p:spPr>
      </p:pic>
      <p:pic>
        <p:nvPicPr>
          <p:cNvPr id="17414" name="Picture 6" descr="http://definicion.de/wp-content/uploads/2008/10/genetica.jpg"/>
          <p:cNvPicPr>
            <a:picLocks noChangeAspect="1" noChangeArrowheads="1"/>
          </p:cNvPicPr>
          <p:nvPr/>
        </p:nvPicPr>
        <p:blipFill>
          <a:blip r:embed="rId5" cstate="print"/>
          <a:srcRect/>
          <a:stretch>
            <a:fillRect/>
          </a:stretch>
        </p:blipFill>
        <p:spPr bwMode="auto">
          <a:xfrm rot="645459">
            <a:off x="827584" y="836712"/>
            <a:ext cx="2038350" cy="2181226"/>
          </a:xfrm>
          <a:prstGeom prst="rect">
            <a:avLst/>
          </a:prstGeom>
          <a:noFill/>
          <a:ln w="57150">
            <a:solidFill>
              <a:schemeClr val="accent5">
                <a:lumMod val="60000"/>
                <a:lumOff val="40000"/>
              </a:schemeClr>
            </a:solidFill>
          </a:ln>
        </p:spPr>
      </p:pic>
      <p:pic>
        <p:nvPicPr>
          <p:cNvPr id="17416" name="Picture 8" descr="http://anticonceptivosorales.files.wordpress.com/2010/09/pildoras-anticonceptivas1.jpg"/>
          <p:cNvPicPr>
            <a:picLocks noChangeAspect="1" noChangeArrowheads="1"/>
          </p:cNvPicPr>
          <p:nvPr/>
        </p:nvPicPr>
        <p:blipFill>
          <a:blip r:embed="rId6" cstate="print"/>
          <a:srcRect/>
          <a:stretch>
            <a:fillRect/>
          </a:stretch>
        </p:blipFill>
        <p:spPr bwMode="auto">
          <a:xfrm rot="21028946">
            <a:off x="1043608" y="4797152"/>
            <a:ext cx="2747796" cy="2060848"/>
          </a:xfrm>
          <a:prstGeom prst="rect">
            <a:avLst/>
          </a:prstGeom>
          <a:noFill/>
          <a:ln w="57150">
            <a:solidFill>
              <a:schemeClr val="accent5">
                <a:lumMod val="60000"/>
                <a:lumOff val="40000"/>
              </a:schemeClr>
            </a:solidFill>
          </a:ln>
        </p:spPr>
      </p:pic>
      <p:sp>
        <p:nvSpPr>
          <p:cNvPr id="9" name="8 CuadroTexto"/>
          <p:cNvSpPr txBox="1"/>
          <p:nvPr/>
        </p:nvSpPr>
        <p:spPr>
          <a:xfrm>
            <a:off x="4644008" y="2060848"/>
            <a:ext cx="3888432" cy="467820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buFont typeface="Arial" pitchFamily="34" charset="0"/>
              <a:buChar char="•"/>
            </a:pPr>
            <a:r>
              <a:rPr lang="es-MX" sz="2000" b="1" dirty="0" smtClean="0">
                <a:effectLst>
                  <a:outerShdw blurRad="38100" dist="38100" dir="2700000" algn="tl">
                    <a:srgbClr val="000000">
                      <a:alpha val="43137"/>
                    </a:srgbClr>
                  </a:outerShdw>
                </a:effectLst>
              </a:rPr>
              <a:t>Microorganismos infecciosos</a:t>
            </a:r>
            <a:r>
              <a:rPr lang="es-MX" sz="2000" dirty="0" smtClean="0"/>
              <a:t/>
            </a:r>
            <a:br>
              <a:rPr lang="es-MX" sz="2000" dirty="0" smtClean="0"/>
            </a:br>
            <a:r>
              <a:rPr lang="es-MX" sz="2000" i="1" dirty="0" err="1" smtClean="0"/>
              <a:t>Mycobacterium</a:t>
            </a:r>
            <a:r>
              <a:rPr lang="es-MX" sz="2000" i="1" dirty="0" smtClean="0"/>
              <a:t> paratuberculosis</a:t>
            </a:r>
            <a:br>
              <a:rPr lang="es-MX" sz="2000" i="1" dirty="0" smtClean="0"/>
            </a:br>
            <a:r>
              <a:rPr lang="es-MX" sz="2000" i="1" dirty="0" smtClean="0"/>
              <a:t>Virus del sarampión</a:t>
            </a:r>
            <a:endParaRPr lang="es-MX" i="1" dirty="0" smtClean="0"/>
          </a:p>
          <a:p>
            <a:pPr>
              <a:buFont typeface="Arial" pitchFamily="34" charset="0"/>
              <a:buChar char="•"/>
            </a:pPr>
            <a:endParaRPr lang="es-MX" sz="2000" dirty="0" smtClean="0"/>
          </a:p>
          <a:p>
            <a:pPr>
              <a:buFont typeface="Arial" pitchFamily="34" charset="0"/>
              <a:buChar char="•"/>
            </a:pPr>
            <a:r>
              <a:rPr lang="es-MX" sz="2000" b="1" dirty="0" smtClean="0">
                <a:effectLst>
                  <a:outerShdw blurRad="38100" dist="38100" dir="2700000" algn="tl">
                    <a:srgbClr val="000000">
                      <a:alpha val="43137"/>
                    </a:srgbClr>
                  </a:outerShdw>
                </a:effectLst>
              </a:rPr>
              <a:t>Genética</a:t>
            </a:r>
            <a:r>
              <a:rPr lang="es-MX" sz="2000" b="1" dirty="0" smtClean="0"/>
              <a:t/>
            </a:r>
            <a:br>
              <a:rPr lang="es-MX" sz="2000" b="1" dirty="0" smtClean="0"/>
            </a:br>
            <a:r>
              <a:rPr lang="es-MX" sz="2000" dirty="0" smtClean="0"/>
              <a:t>Familiares: 14 a 15 veces mayor.</a:t>
            </a:r>
            <a:br>
              <a:rPr lang="es-MX" sz="2000" dirty="0" smtClean="0"/>
            </a:br>
            <a:r>
              <a:rPr lang="es-MX" sz="2000" dirty="0" smtClean="0"/>
              <a:t>NOD2/CARD15</a:t>
            </a:r>
          </a:p>
          <a:p>
            <a:pPr>
              <a:buFont typeface="Arial" pitchFamily="34" charset="0"/>
              <a:buChar char="•"/>
            </a:pPr>
            <a:endParaRPr lang="es-MX" sz="2000" b="1" dirty="0" smtClean="0"/>
          </a:p>
          <a:p>
            <a:pPr>
              <a:buFont typeface="Arial" pitchFamily="34" charset="0"/>
              <a:buChar char="•"/>
            </a:pPr>
            <a:r>
              <a:rPr lang="es-MX" sz="2000" b="1" dirty="0" smtClean="0">
                <a:effectLst>
                  <a:outerShdw blurRad="38100" dist="38100" dir="2700000" algn="tl">
                    <a:srgbClr val="000000">
                      <a:alpha val="43137"/>
                    </a:srgbClr>
                  </a:outerShdw>
                </a:effectLst>
              </a:rPr>
              <a:t>Ambiente</a:t>
            </a:r>
            <a:r>
              <a:rPr lang="es-MX" sz="2000" b="1" dirty="0" smtClean="0"/>
              <a:t/>
            </a:r>
            <a:br>
              <a:rPr lang="es-MX" sz="2000" b="1" dirty="0" smtClean="0"/>
            </a:br>
            <a:r>
              <a:rPr lang="es-MX" sz="2000" dirty="0" smtClean="0"/>
              <a:t>Tabaquismo</a:t>
            </a:r>
            <a:br>
              <a:rPr lang="es-MX" sz="2000" dirty="0" smtClean="0"/>
            </a:br>
            <a:r>
              <a:rPr lang="es-MX" sz="2000" dirty="0" smtClean="0"/>
              <a:t>Anticonceptivos orales</a:t>
            </a:r>
            <a:br>
              <a:rPr lang="es-MX" sz="2000" dirty="0" smtClean="0"/>
            </a:br>
            <a:r>
              <a:rPr lang="es-MX" sz="2000" dirty="0" smtClean="0"/>
              <a:t>AINE</a:t>
            </a:r>
            <a:br>
              <a:rPr lang="es-MX" sz="2000" dirty="0" smtClean="0"/>
            </a:br>
            <a:r>
              <a:rPr lang="es-MX" sz="2000" dirty="0" smtClean="0"/>
              <a:t>Estrés</a:t>
            </a:r>
            <a:br>
              <a:rPr lang="es-MX" sz="2000" dirty="0" smtClean="0"/>
            </a:br>
            <a:r>
              <a:rPr lang="es-MX" sz="2000" dirty="0" smtClean="0"/>
              <a:t>Dieta</a:t>
            </a:r>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ookingideas.es/imagenes/intestino.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457200" y="274638"/>
            <a:ext cx="8229600" cy="634082"/>
          </a:xfrm>
        </p:spPr>
        <p:txBody>
          <a:bodyPr>
            <a:normAutofit fontScale="90000"/>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PATOGENIA</a:t>
            </a:r>
            <a:endParaRPr lang="es-MX"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467544" y="1412776"/>
            <a:ext cx="8359088" cy="44746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okingideas.es/imagenes/intestino.jp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1"/>
            <a:ext cx="9144000" cy="6858000"/>
          </a:xfrm>
          <a:prstGeom prst="rect">
            <a:avLst/>
          </a:prstGeom>
          <a:noFill/>
        </p:spPr>
      </p:pic>
      <p:sp>
        <p:nvSpPr>
          <p:cNvPr id="2" name="1 Título"/>
          <p:cNvSpPr>
            <a:spLocks noGrp="1"/>
          </p:cNvSpPr>
          <p:nvPr>
            <p:ph type="title"/>
          </p:nvPr>
        </p:nvSpPr>
        <p:spPr/>
        <p:txBody>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CARACTERÍSTICAS CLÍNICAS</a:t>
            </a:r>
            <a:endParaRPr lang="es-MX"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Marcador de contenido"/>
          <p:cNvSpPr>
            <a:spLocks noGrp="1"/>
          </p:cNvSpPr>
          <p:nvPr>
            <p:ph idx="1"/>
          </p:nvPr>
        </p:nvSpPr>
        <p:spPr>
          <a:xfrm>
            <a:off x="467544" y="1484784"/>
            <a:ext cx="7931224" cy="2476872"/>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r>
              <a:rPr lang="es-MX" b="1" dirty="0" smtClean="0">
                <a:effectLst>
                  <a:outerShdw blurRad="38100" dist="38100" dir="2700000" algn="tl">
                    <a:srgbClr val="000000">
                      <a:alpha val="43137"/>
                    </a:srgbClr>
                  </a:outerShdw>
                </a:effectLst>
              </a:rPr>
              <a:t>Localización</a:t>
            </a:r>
            <a:r>
              <a:rPr lang="es-MX" dirty="0" smtClean="0"/>
              <a:t/>
            </a:r>
            <a:br>
              <a:rPr lang="es-MX" dirty="0" smtClean="0"/>
            </a:br>
            <a:r>
              <a:rPr lang="es-MX" dirty="0" smtClean="0"/>
              <a:t>Predilección por la porción distal del intestino delgado y la proximal del intestino grueso.</a:t>
            </a:r>
            <a:br>
              <a:rPr lang="es-MX" dirty="0" smtClean="0"/>
            </a:br>
            <a:r>
              <a:rPr lang="es-MX" dirty="0" smtClean="0"/>
              <a:t/>
            </a:r>
            <a:br>
              <a:rPr lang="es-MX" dirty="0" smtClean="0"/>
            </a:br>
            <a:r>
              <a:rPr lang="es-MX" dirty="0" smtClean="0"/>
              <a:t>50%- íleon y colon.</a:t>
            </a:r>
            <a:br>
              <a:rPr lang="es-MX" dirty="0" smtClean="0"/>
            </a:br>
            <a:r>
              <a:rPr lang="es-MX" dirty="0" smtClean="0"/>
              <a:t>30%- Intestino delgado.</a:t>
            </a:r>
            <a:br>
              <a:rPr lang="es-MX" dirty="0" smtClean="0"/>
            </a:br>
            <a:r>
              <a:rPr lang="es-MX" dirty="0" smtClean="0"/>
              <a:t>Esófago, </a:t>
            </a:r>
            <a:r>
              <a:rPr lang="es-MX" dirty="0" smtClean="0"/>
              <a:t>estómago</a:t>
            </a:r>
            <a:r>
              <a:rPr lang="es-MX" dirty="0" smtClean="0"/>
              <a:t>, duodeno y yeyuno aislado son raras.</a:t>
            </a:r>
          </a:p>
        </p:txBody>
      </p:sp>
      <p:pic>
        <p:nvPicPr>
          <p:cNvPr id="23554" name="Picture 2" descr="http://2.bp.blogspot.com/_TlfPiUZOZkc/SgYBIdmMpQI/AAAAAAAAAEA/B2k1dv07zUM/s400/crhon+d.jpg"/>
          <p:cNvPicPr>
            <a:picLocks noChangeAspect="1" noChangeArrowheads="1"/>
          </p:cNvPicPr>
          <p:nvPr/>
        </p:nvPicPr>
        <p:blipFill>
          <a:blip r:embed="rId3" cstate="print"/>
          <a:srcRect/>
          <a:stretch>
            <a:fillRect/>
          </a:stretch>
        </p:blipFill>
        <p:spPr bwMode="auto">
          <a:xfrm>
            <a:off x="4788024" y="4437112"/>
            <a:ext cx="2639870" cy="2111897"/>
          </a:xfrm>
          <a:prstGeom prst="rect">
            <a:avLst/>
          </a:prstGeom>
          <a:ln w="57150">
            <a:solidFill>
              <a:srgbClr val="FF0000"/>
            </a:solidFill>
          </a:ln>
          <a:effectLst>
            <a:outerShdw blurRad="292100" dist="139700" dir="2700000" algn="tl" rotWithShape="0">
              <a:srgbClr val="333333">
                <a:alpha val="65000"/>
              </a:srgbClr>
            </a:outerShdw>
          </a:effectLst>
        </p:spPr>
      </p:pic>
      <p:pic>
        <p:nvPicPr>
          <p:cNvPr id="23556" name="Picture 4" descr="http://www.nlm.nih.gov/medlineplus/spanish/ency/images/ency/fullsize/19293.jpg"/>
          <p:cNvPicPr>
            <a:picLocks noChangeAspect="1" noChangeArrowheads="1"/>
          </p:cNvPicPr>
          <p:nvPr/>
        </p:nvPicPr>
        <p:blipFill>
          <a:blip r:embed="rId4" cstate="print"/>
          <a:srcRect/>
          <a:stretch>
            <a:fillRect/>
          </a:stretch>
        </p:blipFill>
        <p:spPr bwMode="auto">
          <a:xfrm>
            <a:off x="1331640" y="4221088"/>
            <a:ext cx="3017912" cy="2414330"/>
          </a:xfrm>
          <a:prstGeom prst="rect">
            <a:avLst/>
          </a:prstGeom>
          <a:ln w="57150">
            <a:solidFill>
              <a:srgbClr val="FF0000"/>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okingideas.es/imagenes/intestino.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0" y="1"/>
            <a:ext cx="9144000" cy="6858000"/>
          </a:xfrm>
          <a:prstGeom prst="rect">
            <a:avLst/>
          </a:prstGeom>
          <a:noFill/>
        </p:spPr>
      </p:pic>
      <p:sp>
        <p:nvSpPr>
          <p:cNvPr id="2" name="1 Título"/>
          <p:cNvSpPr>
            <a:spLocks noGrp="1"/>
          </p:cNvSpPr>
          <p:nvPr>
            <p:ph type="title"/>
          </p:nvPr>
        </p:nvSpPr>
        <p:spPr>
          <a:xfrm>
            <a:off x="446856" y="58614"/>
            <a:ext cx="8229600" cy="562074"/>
          </a:xfrm>
        </p:spPr>
        <p:txBody>
          <a:bodyPr>
            <a:normAutofit fontScale="90000"/>
          </a:bodyPr>
          <a:lstStyle/>
          <a:p>
            <a:r>
              <a:rPr lang="es-MX"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SÍNTOMAS</a:t>
            </a:r>
            <a:endParaRPr lang="es-MX"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5602" name="Picture 2" descr="http://rehydrate.org/images/crimg1.gif"/>
          <p:cNvPicPr>
            <a:picLocks noChangeAspect="1" noChangeArrowheads="1"/>
          </p:cNvPicPr>
          <p:nvPr/>
        </p:nvPicPr>
        <p:blipFill>
          <a:blip r:embed="rId4" cstate="print"/>
          <a:srcRect/>
          <a:stretch>
            <a:fillRect/>
          </a:stretch>
        </p:blipFill>
        <p:spPr bwMode="auto">
          <a:xfrm rot="20954432">
            <a:off x="4715133" y="706424"/>
            <a:ext cx="1924050" cy="2486026"/>
          </a:xfrm>
          <a:prstGeom prst="rect">
            <a:avLst/>
          </a:prstGeom>
          <a:noFill/>
          <a:ln w="57150">
            <a:solidFill>
              <a:schemeClr val="tx2">
                <a:lumMod val="75000"/>
              </a:schemeClr>
            </a:solidFill>
          </a:ln>
        </p:spPr>
      </p:pic>
      <p:pic>
        <p:nvPicPr>
          <p:cNvPr id="25604" name="Picture 4" descr="http://cuidatusaludcondiane.com/wordpress/wp-content/uploads/2011/04/Malestar-estomacal.jpg"/>
          <p:cNvPicPr>
            <a:picLocks noChangeAspect="1" noChangeArrowheads="1"/>
          </p:cNvPicPr>
          <p:nvPr/>
        </p:nvPicPr>
        <p:blipFill>
          <a:blip r:embed="rId5" cstate="print"/>
          <a:srcRect/>
          <a:stretch>
            <a:fillRect/>
          </a:stretch>
        </p:blipFill>
        <p:spPr bwMode="auto">
          <a:xfrm rot="859888">
            <a:off x="6469725" y="2302390"/>
            <a:ext cx="2232248" cy="2232248"/>
          </a:xfrm>
          <a:prstGeom prst="rect">
            <a:avLst/>
          </a:prstGeom>
          <a:noFill/>
          <a:ln w="57150">
            <a:solidFill>
              <a:schemeClr val="tx2">
                <a:lumMod val="75000"/>
              </a:schemeClr>
            </a:solidFill>
          </a:ln>
        </p:spPr>
      </p:pic>
      <p:pic>
        <p:nvPicPr>
          <p:cNvPr id="25606" name="Picture 6" descr="http://www.tustrucos.com/wp-content/uploads/fiebre-gripe-resfr%C3%ADo-calmar-trucos-caseros.jpg"/>
          <p:cNvPicPr>
            <a:picLocks noChangeAspect="1" noChangeArrowheads="1"/>
          </p:cNvPicPr>
          <p:nvPr/>
        </p:nvPicPr>
        <p:blipFill>
          <a:blip r:embed="rId6" cstate="print"/>
          <a:srcRect/>
          <a:stretch>
            <a:fillRect/>
          </a:stretch>
        </p:blipFill>
        <p:spPr bwMode="auto">
          <a:xfrm>
            <a:off x="6444208" y="4725144"/>
            <a:ext cx="2449322" cy="1628800"/>
          </a:xfrm>
          <a:prstGeom prst="rect">
            <a:avLst/>
          </a:prstGeom>
          <a:noFill/>
          <a:ln w="57150">
            <a:solidFill>
              <a:schemeClr val="tx2">
                <a:lumMod val="75000"/>
              </a:schemeClr>
            </a:solidFill>
          </a:ln>
        </p:spPr>
      </p:pic>
      <p:sp>
        <p:nvSpPr>
          <p:cNvPr id="11" name="10 CuadroTexto"/>
          <p:cNvSpPr txBox="1"/>
          <p:nvPr/>
        </p:nvSpPr>
        <p:spPr>
          <a:xfrm>
            <a:off x="467544" y="764704"/>
            <a:ext cx="3960440" cy="40934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s-MX" sz="1600" b="1" dirty="0" smtClean="0">
                <a:effectLst>
                  <a:outerShdw blurRad="38100" dist="38100" dir="2700000" algn="tl">
                    <a:srgbClr val="000000">
                      <a:alpha val="43137"/>
                    </a:srgbClr>
                  </a:outerShdw>
                </a:effectLst>
              </a:rPr>
              <a:t>Afección </a:t>
            </a:r>
            <a:r>
              <a:rPr lang="es-MX" sz="1600" b="1" dirty="0" err="1" smtClean="0">
                <a:effectLst>
                  <a:outerShdw blurRad="38100" dist="38100" dir="2700000" algn="tl">
                    <a:srgbClr val="000000">
                      <a:alpha val="43137"/>
                    </a:srgbClr>
                  </a:outerShdw>
                </a:effectLst>
              </a:rPr>
              <a:t>gastroduodenal</a:t>
            </a:r>
            <a:r>
              <a:rPr lang="es-MX" sz="1600" b="1" dirty="0" smtClean="0">
                <a:effectLst>
                  <a:outerShdw blurRad="38100" dist="38100" dir="2700000" algn="tl">
                    <a:srgbClr val="000000">
                      <a:alpha val="43137"/>
                    </a:srgbClr>
                  </a:outerShdw>
                </a:effectLst>
              </a:rPr>
              <a:t>:</a:t>
            </a:r>
            <a:r>
              <a:rPr lang="es-MX" sz="1600" dirty="0" smtClean="0"/>
              <a:t> </a:t>
            </a:r>
            <a:r>
              <a:rPr lang="es-MX" sz="1600" dirty="0" smtClean="0"/>
              <a:t>Úlcera </a:t>
            </a:r>
            <a:r>
              <a:rPr lang="es-MX" sz="1600" dirty="0" smtClean="0"/>
              <a:t>péptica.</a:t>
            </a:r>
          </a:p>
          <a:p>
            <a:pPr>
              <a:buFont typeface="Arial" pitchFamily="34" charset="0"/>
              <a:buChar char="•"/>
            </a:pPr>
            <a:r>
              <a:rPr lang="es-MX" sz="1600" b="1" dirty="0" smtClean="0">
                <a:effectLst>
                  <a:outerShdw blurRad="38100" dist="38100" dir="2700000" algn="tl">
                    <a:srgbClr val="000000">
                      <a:alpha val="43137"/>
                    </a:srgbClr>
                  </a:outerShdw>
                </a:effectLst>
              </a:rPr>
              <a:t>Afección intestino delgado:</a:t>
            </a:r>
            <a:r>
              <a:rPr lang="es-MX" sz="1600" dirty="0" smtClean="0"/>
              <a:t> Molestias abdominales y diarrea.</a:t>
            </a:r>
          </a:p>
          <a:p>
            <a:pPr>
              <a:buFont typeface="Arial" pitchFamily="34" charset="0"/>
              <a:buChar char="•"/>
            </a:pPr>
            <a:r>
              <a:rPr lang="es-MX" sz="1600" b="1" dirty="0" smtClean="0">
                <a:effectLst>
                  <a:outerShdw blurRad="38100" dist="38100" dir="2700000" algn="tl">
                    <a:srgbClr val="000000">
                      <a:alpha val="43137"/>
                    </a:srgbClr>
                  </a:outerShdw>
                </a:effectLst>
              </a:rPr>
              <a:t>Afección colon:</a:t>
            </a:r>
            <a:r>
              <a:rPr lang="es-MX" sz="1600" dirty="0" smtClean="0"/>
              <a:t> Dolor abdominal y diarrea sanguinolenta.</a:t>
            </a:r>
          </a:p>
          <a:p>
            <a:pPr>
              <a:buFont typeface="Arial" pitchFamily="34" charset="0"/>
              <a:buChar char="•"/>
            </a:pPr>
            <a:r>
              <a:rPr lang="es-MX" sz="1600" b="1" dirty="0" smtClean="0">
                <a:effectLst>
                  <a:outerShdw blurRad="38100" dist="38100" dir="2700000" algn="tl">
                    <a:srgbClr val="000000">
                      <a:alpha val="43137"/>
                    </a:srgbClr>
                  </a:outerShdw>
                </a:effectLst>
              </a:rPr>
              <a:t>Afección perianal:</a:t>
            </a:r>
            <a:r>
              <a:rPr lang="es-MX" sz="1600" dirty="0" smtClean="0"/>
              <a:t> Dolor al defecar y sangrado.</a:t>
            </a:r>
          </a:p>
          <a:p>
            <a:pPr>
              <a:buFont typeface="Arial" pitchFamily="34" charset="0"/>
              <a:buChar char="•"/>
            </a:pPr>
            <a:endParaRPr lang="es-MX" sz="1600" dirty="0" smtClean="0"/>
          </a:p>
          <a:p>
            <a:pPr>
              <a:buFont typeface="Arial" pitchFamily="34" charset="0"/>
              <a:buChar char="•"/>
            </a:pPr>
            <a:r>
              <a:rPr lang="es-MX" sz="1600" b="1" dirty="0" smtClean="0">
                <a:effectLst>
                  <a:outerShdw blurRad="38100" dist="38100" dir="2700000" algn="tl">
                    <a:srgbClr val="000000">
                      <a:alpha val="43137"/>
                    </a:srgbClr>
                  </a:outerShdw>
                </a:effectLst>
              </a:rPr>
              <a:t>Generales:</a:t>
            </a:r>
            <a:r>
              <a:rPr lang="es-MX" sz="1600" dirty="0" smtClean="0"/>
              <a:t> </a:t>
            </a:r>
            <a:br>
              <a:rPr lang="es-MX" sz="1600" dirty="0" smtClean="0"/>
            </a:br>
            <a:r>
              <a:rPr lang="es-MX" sz="1600" dirty="0" smtClean="0"/>
              <a:t>Fiebre</a:t>
            </a:r>
            <a:br>
              <a:rPr lang="es-MX" sz="1600" dirty="0" smtClean="0"/>
            </a:br>
            <a:r>
              <a:rPr lang="es-MX" sz="1600" dirty="0" smtClean="0"/>
              <a:t>Fatiga</a:t>
            </a:r>
            <a:br>
              <a:rPr lang="es-MX" sz="1600" dirty="0" smtClean="0"/>
            </a:br>
            <a:r>
              <a:rPr lang="es-MX" sz="1600" dirty="0" smtClean="0"/>
              <a:t>Tenesmo</a:t>
            </a:r>
            <a:br>
              <a:rPr lang="es-MX" sz="1600" dirty="0" smtClean="0"/>
            </a:br>
            <a:r>
              <a:rPr lang="es-MX" sz="1600" dirty="0" smtClean="0"/>
              <a:t>Disminución de apetito y peso</a:t>
            </a:r>
            <a:br>
              <a:rPr lang="es-MX" sz="1600" dirty="0" smtClean="0"/>
            </a:br>
            <a:r>
              <a:rPr lang="es-MX" sz="1600" dirty="0" smtClean="0"/>
              <a:t>Artralgia</a:t>
            </a:r>
          </a:p>
          <a:p>
            <a:endParaRPr lang="es-MX" dirty="0" smtClean="0"/>
          </a:p>
          <a:p>
            <a:endParaRPr lang="es-MX" dirty="0" smtClean="0"/>
          </a:p>
        </p:txBody>
      </p:sp>
      <p:pic>
        <p:nvPicPr>
          <p:cNvPr id="25608" name="Picture 8" descr="http://www.edietas.org/wp-content/uploads/2010/08/7_causas_de_fatiga.jpg"/>
          <p:cNvPicPr>
            <a:picLocks noChangeAspect="1" noChangeArrowheads="1"/>
          </p:cNvPicPr>
          <p:nvPr/>
        </p:nvPicPr>
        <p:blipFill>
          <a:blip r:embed="rId7" cstate="print"/>
          <a:srcRect/>
          <a:stretch>
            <a:fillRect/>
          </a:stretch>
        </p:blipFill>
        <p:spPr bwMode="auto">
          <a:xfrm rot="20885536">
            <a:off x="1277765" y="4909125"/>
            <a:ext cx="2674268" cy="1850594"/>
          </a:xfrm>
          <a:prstGeom prst="rect">
            <a:avLst/>
          </a:prstGeom>
          <a:noFill/>
          <a:ln w="57150">
            <a:solidFill>
              <a:schemeClr val="tx2">
                <a:lumMod val="75000"/>
              </a:schemeClr>
            </a:solidFill>
          </a:ln>
        </p:spPr>
      </p:pic>
      <p:pic>
        <p:nvPicPr>
          <p:cNvPr id="25610" name="Picture 10" descr="http://semanasalud.ua.es/semana_3/canc_t13.gif"/>
          <p:cNvPicPr>
            <a:picLocks noChangeAspect="1" noChangeArrowheads="1"/>
          </p:cNvPicPr>
          <p:nvPr/>
        </p:nvPicPr>
        <p:blipFill>
          <a:blip r:embed="rId8" cstate="print"/>
          <a:srcRect/>
          <a:stretch>
            <a:fillRect/>
          </a:stretch>
        </p:blipFill>
        <p:spPr bwMode="auto">
          <a:xfrm rot="903611">
            <a:off x="4309320" y="4221991"/>
            <a:ext cx="1949389" cy="2115616"/>
          </a:xfrm>
          <a:prstGeom prst="rect">
            <a:avLst/>
          </a:prstGeom>
          <a:noFill/>
          <a:ln w="57150">
            <a:solidFill>
              <a:schemeClr val="tx2">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439</Words>
  <Application>Microsoft Office PowerPoint</Application>
  <PresentationFormat>Presentación en pantalla (4:3)</PresentationFormat>
  <Paragraphs>103</Paragraphs>
  <Slides>17</Slides>
  <Notes>2</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Diapositiva 1</vt:lpstr>
      <vt:lpstr>HISTORIA</vt:lpstr>
      <vt:lpstr>DEFINICIÓN </vt:lpstr>
      <vt:lpstr>EPIDEMIOLOGÍA</vt:lpstr>
      <vt:lpstr>ETIOLOGÍA</vt:lpstr>
      <vt:lpstr>Diapositiva 6</vt:lpstr>
      <vt:lpstr>PATOGENIA</vt:lpstr>
      <vt:lpstr>CARACTERÍSTICAS CLÍNICAS</vt:lpstr>
      <vt:lpstr>SÍNTOMAS</vt:lpstr>
      <vt:lpstr>Diapositiva 10</vt:lpstr>
      <vt:lpstr>Diapositiva 11</vt:lpstr>
      <vt:lpstr>MANIFESTACIONES EXTRAINTESTINALES</vt:lpstr>
      <vt:lpstr>DIAGNÓSTICO</vt:lpstr>
      <vt:lpstr>Diapositiva 14</vt:lpstr>
      <vt:lpstr>TRATAMIENTO</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José Luis</dc:creator>
  <cp:lastModifiedBy>KarenGarcia</cp:lastModifiedBy>
  <cp:revision>81</cp:revision>
  <dcterms:created xsi:type="dcterms:W3CDTF">2011-12-06T18:06:40Z</dcterms:created>
  <dcterms:modified xsi:type="dcterms:W3CDTF">2011-12-11T00:25:31Z</dcterms:modified>
</cp:coreProperties>
</file>