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2" r:id="rId3"/>
    <p:sldId id="259" r:id="rId4"/>
    <p:sldId id="260" r:id="rId5"/>
    <p:sldId id="261" r:id="rId6"/>
    <p:sldId id="264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F0AEED"/>
    <a:srgbClr val="531AF2"/>
    <a:srgbClr val="340AA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378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F143A-2ACC-42B7-A009-BCC9DD15F628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4852B-5472-4ABB-8F4E-D4DBA25A4AF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4852B-5472-4ABB-8F4E-D4DBA25A4AF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139C-E06D-48CF-83B3-BE6AC5D3B47E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DD934-3DAC-46A4-9F08-35FF17C5155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139C-E06D-48CF-83B3-BE6AC5D3B47E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DD934-3DAC-46A4-9F08-35FF17C5155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139C-E06D-48CF-83B3-BE6AC5D3B47E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DD934-3DAC-46A4-9F08-35FF17C5155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139C-E06D-48CF-83B3-BE6AC5D3B47E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DD934-3DAC-46A4-9F08-35FF17C5155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139C-E06D-48CF-83B3-BE6AC5D3B47E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DD934-3DAC-46A4-9F08-35FF17C5155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139C-E06D-48CF-83B3-BE6AC5D3B47E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DD934-3DAC-46A4-9F08-35FF17C5155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139C-E06D-48CF-83B3-BE6AC5D3B47E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DD934-3DAC-46A4-9F08-35FF17C5155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139C-E06D-48CF-83B3-BE6AC5D3B47E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DD934-3DAC-46A4-9F08-35FF17C5155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139C-E06D-48CF-83B3-BE6AC5D3B47E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DD934-3DAC-46A4-9F08-35FF17C5155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139C-E06D-48CF-83B3-BE6AC5D3B47E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DD934-3DAC-46A4-9F08-35FF17C5155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139C-E06D-48CF-83B3-BE6AC5D3B47E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DD934-3DAC-46A4-9F08-35FF17C5155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139C-E06D-48CF-83B3-BE6AC5D3B47E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DD934-3DAC-46A4-9F08-35FF17C51556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10" name="9 Grupo"/>
          <p:cNvGrpSpPr/>
          <p:nvPr userDrawn="1"/>
        </p:nvGrpSpPr>
        <p:grpSpPr>
          <a:xfrm>
            <a:off x="0" y="0"/>
            <a:ext cx="9144000" cy="6858002"/>
            <a:chOff x="0" y="0"/>
            <a:chExt cx="9144000" cy="6858002"/>
          </a:xfrm>
        </p:grpSpPr>
        <p:sp>
          <p:nvSpPr>
            <p:cNvPr id="7" name="6 Rectángulo"/>
            <p:cNvSpPr/>
            <p:nvPr userDrawn="1"/>
          </p:nvSpPr>
          <p:spPr>
            <a:xfrm>
              <a:off x="0" y="0"/>
              <a:ext cx="9144000" cy="428604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 smtClean="0"/>
                <a:t>Asma bronquial</a:t>
              </a:r>
              <a:r>
                <a:rPr lang="es-MX" baseline="0" dirty="0" smtClean="0"/>
                <a:t> alérgica</a:t>
              </a:r>
              <a:endParaRPr lang="en-US" dirty="0"/>
            </a:p>
          </p:txBody>
        </p:sp>
        <p:sp>
          <p:nvSpPr>
            <p:cNvPr id="8" name="7 Rectángulo"/>
            <p:cNvSpPr/>
            <p:nvPr userDrawn="1"/>
          </p:nvSpPr>
          <p:spPr>
            <a:xfrm rot="5400000">
              <a:off x="5500697" y="3214699"/>
              <a:ext cx="6858002" cy="428604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Picture 14" descr="http://images.china.cn/attachement/jpg/site1006/20091127/001aa0bcc1d70c797dd131.jpg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</a:blip>
          <a:srcRect l="49468" t="13043" r="13829" b="6521"/>
          <a:stretch>
            <a:fillRect/>
          </a:stretch>
        </p:blipFill>
        <p:spPr bwMode="auto">
          <a:xfrm flipH="1">
            <a:off x="8699940" y="0"/>
            <a:ext cx="444059" cy="714356"/>
          </a:xfrm>
          <a:prstGeom prst="rect">
            <a:avLst/>
          </a:prstGeom>
          <a:noFill/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es.wikipedia.org/wiki/Archivo:Dendritic_cell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CuadroTexto"/>
          <p:cNvSpPr txBox="1"/>
          <p:nvPr/>
        </p:nvSpPr>
        <p:spPr>
          <a:xfrm>
            <a:off x="2299043" y="1033572"/>
            <a:ext cx="4721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ASMA BRONQUIAL ALÉRGICA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1187624" y="2931368"/>
            <a:ext cx="6881022" cy="3810000"/>
            <a:chOff x="1048564" y="2787352"/>
            <a:chExt cx="6881022" cy="3810000"/>
          </a:xfrm>
        </p:grpSpPr>
        <p:pic>
          <p:nvPicPr>
            <p:cNvPr id="5" name="Picture 8" descr="http://s3.amazonaws.com/pixmac-preview/000048311329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4F4F4"/>
                </a:clrFrom>
                <a:clrTo>
                  <a:srgbClr val="F4F4F4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977258" y="2787352"/>
              <a:ext cx="5080000" cy="381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6" descr="http://epidemiologiamolecular.com/wp-content/uploads/2010/03/clip_image008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56604"/>
            <a:stretch>
              <a:fillRect/>
            </a:stretch>
          </p:blipFill>
          <p:spPr bwMode="auto">
            <a:xfrm>
              <a:off x="6406414" y="3430294"/>
              <a:ext cx="1523172" cy="1595432"/>
            </a:xfrm>
            <a:prstGeom prst="rect">
              <a:avLst/>
            </a:prstGeom>
            <a:noFill/>
          </p:spPr>
        </p:pic>
        <p:pic>
          <p:nvPicPr>
            <p:cNvPr id="13" name="Picture 16" descr="http://epidemiologiamolecular.com/wp-content/uploads/2010/03/clip_image008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56604"/>
            <a:stretch>
              <a:fillRect/>
            </a:stretch>
          </p:blipFill>
          <p:spPr bwMode="auto">
            <a:xfrm>
              <a:off x="3811672" y="4930492"/>
              <a:ext cx="1523172" cy="1595432"/>
            </a:xfrm>
            <a:prstGeom prst="rect">
              <a:avLst/>
            </a:prstGeom>
            <a:noFill/>
          </p:spPr>
        </p:pic>
        <p:pic>
          <p:nvPicPr>
            <p:cNvPr id="14" name="Picture 16" descr="http://epidemiologiamolecular.com/wp-content/uploads/2010/03/clip_image008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56604"/>
            <a:stretch>
              <a:fillRect/>
            </a:stretch>
          </p:blipFill>
          <p:spPr bwMode="auto">
            <a:xfrm>
              <a:off x="1048564" y="3716046"/>
              <a:ext cx="1523172" cy="1595432"/>
            </a:xfrm>
            <a:prstGeom prst="rect">
              <a:avLst/>
            </a:prstGeom>
            <a:noFill/>
          </p:spPr>
        </p:pic>
      </p:grpSp>
      <p:sp>
        <p:nvSpPr>
          <p:cNvPr id="16" name="15 CuadroTexto"/>
          <p:cNvSpPr txBox="1"/>
          <p:nvPr/>
        </p:nvSpPr>
        <p:spPr>
          <a:xfrm>
            <a:off x="2627784" y="1681644"/>
            <a:ext cx="3954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JAVIER ACOSTA ALVAREZ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209980" y="2420888"/>
            <a:ext cx="6890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MSP. MARÍA GUADALUPE RAMIREZ ZEPEDA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512687" y="332656"/>
            <a:ext cx="6299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UNIVERSIDAD AUTÓNOMA DE SINALOA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4338" name="Picture 2" descr="http://www.esavf.edu.mx/portal/pages/logos/aguila_colo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692696"/>
            <a:ext cx="1282633" cy="1656184"/>
          </a:xfrm>
          <a:prstGeom prst="rect">
            <a:avLst/>
          </a:prstGeom>
          <a:noFill/>
        </p:spPr>
      </p:pic>
      <p:pic>
        <p:nvPicPr>
          <p:cNvPr id="14340" name="Picture 4" descr="http://medicina.uas.edu.mx/imagenes/logos/FAC_MEDICINA_UAS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8606" y="764704"/>
            <a:ext cx="1825394" cy="1685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000364" y="714356"/>
            <a:ext cx="2845394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MX" sz="2400" b="1" dirty="0" smtClean="0">
                <a:ln/>
                <a:solidFill>
                  <a:schemeClr val="accent3"/>
                </a:solidFill>
              </a:rPr>
              <a:t>SIGNOS Y SÍNTOMAS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5609" name="Picture 9" descr="http://www.vivesinalergia.com.mx/apps/site/files/asma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CC66"/>
              </a:clrFrom>
              <a:clrTo>
                <a:srgbClr val="FFCC66">
                  <a:alpha val="0"/>
                </a:srgbClr>
              </a:clrTo>
            </a:clrChange>
          </a:blip>
          <a:srcRect l="45000" t="48673"/>
          <a:stretch>
            <a:fillRect/>
          </a:stretch>
        </p:blipFill>
        <p:spPr bwMode="auto">
          <a:xfrm>
            <a:off x="4929190" y="4572008"/>
            <a:ext cx="2357424" cy="1657339"/>
          </a:xfrm>
          <a:prstGeom prst="rect">
            <a:avLst/>
          </a:prstGeom>
          <a:noFill/>
        </p:spPr>
      </p:pic>
      <p:pic>
        <p:nvPicPr>
          <p:cNvPr id="13" name="Picture 9" descr="http://www.vivesinalergia.com.mx/apps/site/files/asma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CC66"/>
              </a:clrFrom>
              <a:clrTo>
                <a:srgbClr val="FFCC66">
                  <a:alpha val="0"/>
                </a:srgbClr>
              </a:clrTo>
            </a:clrChange>
          </a:blip>
          <a:srcRect t="49115" r="55000"/>
          <a:stretch>
            <a:fillRect/>
          </a:stretch>
        </p:blipFill>
        <p:spPr bwMode="auto">
          <a:xfrm>
            <a:off x="1214414" y="4714884"/>
            <a:ext cx="1928826" cy="1643050"/>
          </a:xfrm>
          <a:prstGeom prst="rect">
            <a:avLst/>
          </a:prstGeom>
          <a:noFill/>
        </p:spPr>
      </p:pic>
      <p:pic>
        <p:nvPicPr>
          <p:cNvPr id="14" name="Picture 9" descr="http://www.vivesinalergia.com.mx/apps/site/files/asma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CC66"/>
              </a:clrFrom>
              <a:clrTo>
                <a:srgbClr val="FFCC66">
                  <a:alpha val="0"/>
                </a:srgbClr>
              </a:clrTo>
            </a:clrChange>
          </a:blip>
          <a:srcRect l="43334" r="9999" b="51327"/>
          <a:stretch>
            <a:fillRect/>
          </a:stretch>
        </p:blipFill>
        <p:spPr bwMode="auto">
          <a:xfrm>
            <a:off x="4857752" y="2000240"/>
            <a:ext cx="2000264" cy="1571636"/>
          </a:xfrm>
          <a:prstGeom prst="rect">
            <a:avLst/>
          </a:prstGeom>
          <a:noFill/>
        </p:spPr>
      </p:pic>
      <p:pic>
        <p:nvPicPr>
          <p:cNvPr id="15" name="Picture 9" descr="http://www.vivesinalergia.com.mx/apps/site/files/asma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CC66"/>
              </a:clrFrom>
              <a:clrTo>
                <a:srgbClr val="FFCC66">
                  <a:alpha val="0"/>
                </a:srgbClr>
              </a:clrTo>
            </a:clrChange>
          </a:blip>
          <a:srcRect r="59000" b="52212"/>
          <a:stretch>
            <a:fillRect/>
          </a:stretch>
        </p:blipFill>
        <p:spPr bwMode="auto">
          <a:xfrm>
            <a:off x="1285852" y="1857364"/>
            <a:ext cx="1757378" cy="1543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868" y="571480"/>
            <a:ext cx="1995034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MX" sz="2400" b="1" dirty="0" smtClean="0">
                <a:ln/>
                <a:solidFill>
                  <a:schemeClr val="accent3"/>
                </a:solidFill>
              </a:rPr>
              <a:t>DIAGNÓSTICO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66832" y="1500174"/>
            <a:ext cx="4733796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err="1" smtClean="0"/>
              <a:t>Espirometría</a:t>
            </a:r>
            <a:endParaRPr lang="es-MX" sz="2000" dirty="0" smtClean="0"/>
          </a:p>
          <a:p>
            <a:endParaRPr lang="es-MX" sz="2000" dirty="0" smtClean="0"/>
          </a:p>
          <a:p>
            <a:r>
              <a:rPr lang="es-MX" sz="2000" dirty="0" smtClean="0"/>
              <a:t>Prueba cutánea.</a:t>
            </a:r>
          </a:p>
          <a:p>
            <a:endParaRPr lang="es-MX" sz="2000" dirty="0" smtClean="0"/>
          </a:p>
          <a:p>
            <a:r>
              <a:rPr lang="es-MX" sz="2000" dirty="0" smtClean="0"/>
              <a:t>Recuento de </a:t>
            </a:r>
            <a:r>
              <a:rPr lang="es-MX" sz="2000" dirty="0" err="1" smtClean="0"/>
              <a:t>eosinófilos</a:t>
            </a:r>
            <a:endParaRPr lang="es-MX" sz="2000" dirty="0" smtClean="0"/>
          </a:p>
          <a:p>
            <a:endParaRPr lang="es-MX" sz="2000" dirty="0" smtClean="0"/>
          </a:p>
          <a:p>
            <a:r>
              <a:rPr lang="es-MX" sz="2000" dirty="0" smtClean="0"/>
              <a:t>Dosificación de </a:t>
            </a:r>
            <a:r>
              <a:rPr lang="es-MX" sz="2000" dirty="0" err="1" smtClean="0"/>
              <a:t>Ig</a:t>
            </a:r>
            <a:r>
              <a:rPr lang="es-MX" sz="2000" dirty="0" smtClean="0"/>
              <a:t>-E</a:t>
            </a:r>
          </a:p>
          <a:p>
            <a:endParaRPr lang="es-MX" sz="2000" dirty="0" smtClean="0"/>
          </a:p>
          <a:p>
            <a:r>
              <a:rPr lang="es-MX" sz="2000" dirty="0" smtClean="0"/>
              <a:t>Determinación de </a:t>
            </a:r>
            <a:r>
              <a:rPr lang="es-MX" sz="2000" dirty="0" err="1" smtClean="0"/>
              <a:t>Ig</a:t>
            </a:r>
            <a:r>
              <a:rPr lang="es-MX" sz="2000" dirty="0" smtClean="0"/>
              <a:t>-E específica</a:t>
            </a:r>
          </a:p>
          <a:p>
            <a:endParaRPr lang="es-MX" sz="2000" dirty="0" smtClean="0"/>
          </a:p>
          <a:p>
            <a:r>
              <a:rPr lang="es-MX" sz="2000" dirty="0" smtClean="0"/>
              <a:t>Identificación y cuantificación de alérgenos.</a:t>
            </a:r>
          </a:p>
          <a:p>
            <a:endParaRPr lang="es-MX" sz="2000" dirty="0" smtClean="0"/>
          </a:p>
          <a:p>
            <a:r>
              <a:rPr lang="es-ES" sz="2000" dirty="0" smtClean="0"/>
              <a:t>Radiografía de tórax</a:t>
            </a:r>
          </a:p>
          <a:p>
            <a:endParaRPr lang="en-US" sz="2000" dirty="0" smtClean="0"/>
          </a:p>
          <a:p>
            <a:r>
              <a:rPr lang="es-ES" sz="2000" dirty="0" smtClean="0"/>
              <a:t>Electrocardiograma (ECG)</a:t>
            </a:r>
            <a:endParaRPr lang="en-US" sz="2000" dirty="0"/>
          </a:p>
        </p:txBody>
      </p:sp>
      <p:pic>
        <p:nvPicPr>
          <p:cNvPr id="27650" name="Picture 2" descr="http://quemedico.com/archivo/espirometri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1071546"/>
            <a:ext cx="1992427" cy="1528752"/>
          </a:xfrm>
          <a:prstGeom prst="rect">
            <a:avLst/>
          </a:prstGeom>
          <a:noFill/>
        </p:spPr>
      </p:pic>
      <p:pic>
        <p:nvPicPr>
          <p:cNvPr id="27652" name="Picture 4" descr="http://www.separ.es/images/doc/pacientes/prick_test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357298"/>
            <a:ext cx="1676398" cy="1257299"/>
          </a:xfrm>
          <a:prstGeom prst="rect">
            <a:avLst/>
          </a:prstGeom>
          <a:noFill/>
        </p:spPr>
      </p:pic>
      <p:pic>
        <p:nvPicPr>
          <p:cNvPr id="27654" name="Picture 6" descr="http://estaticos03.cache.el-mundo.net/elmundosalud/imagenes/tecnologia/prueba_f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572008"/>
            <a:ext cx="2055645" cy="2014533"/>
          </a:xfrm>
          <a:prstGeom prst="rect">
            <a:avLst/>
          </a:prstGeom>
          <a:noFill/>
        </p:spPr>
      </p:pic>
      <p:pic>
        <p:nvPicPr>
          <p:cNvPr id="27656" name="Picture 8" descr="http://usuarios.multimania.es/institutohu/hpbimg/Eosinofilos.bmp"/>
          <p:cNvPicPr>
            <a:picLocks noChangeAspect="1" noChangeArrowheads="1"/>
          </p:cNvPicPr>
          <p:nvPr/>
        </p:nvPicPr>
        <p:blipFill>
          <a:blip r:embed="rId5" cstate="print"/>
          <a:srcRect l="3378" t="4983" r="3716" b="5315"/>
          <a:stretch>
            <a:fillRect/>
          </a:stretch>
        </p:blipFill>
        <p:spPr bwMode="auto">
          <a:xfrm>
            <a:off x="5643570" y="2857496"/>
            <a:ext cx="2286016" cy="1496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00430" y="571480"/>
            <a:ext cx="2111091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MX" sz="2400" b="1" dirty="0" smtClean="0">
                <a:ln/>
                <a:solidFill>
                  <a:schemeClr val="accent3"/>
                </a:solidFill>
              </a:rPr>
              <a:t>TRATAMIENTO 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14348" y="1857364"/>
            <a:ext cx="1894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Times New Roman" pitchFamily="18" charset="0"/>
                <a:cs typeface="Times New Roman" pitchFamily="18" charset="0"/>
              </a:rPr>
              <a:t>Broncodilatadores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14348" y="2845354"/>
            <a:ext cx="18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Antiinflamatorios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14348" y="3774048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Modificadores de </a:t>
            </a:r>
            <a:r>
              <a:rPr lang="es-MX" dirty="0" err="1" smtClean="0">
                <a:latin typeface="Times New Roman" pitchFamily="18" charset="0"/>
                <a:cs typeface="Times New Roman" pitchFamily="18" charset="0"/>
              </a:rPr>
              <a:t>Lcts</a:t>
            </a: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14348" y="4702742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Times New Roman" pitchFamily="18" charset="0"/>
                <a:cs typeface="Times New Roman" pitchFamily="18" charset="0"/>
              </a:rPr>
              <a:t>Aminofilina</a:t>
            </a: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-teofilina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14348" y="5488560"/>
            <a:ext cx="335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Times New Roman" pitchFamily="18" charset="0"/>
                <a:cs typeface="Times New Roman" pitchFamily="18" charset="0"/>
              </a:rPr>
              <a:t>AcsMcs</a:t>
            </a: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 contra receptor de la </a:t>
            </a:r>
            <a:r>
              <a:rPr lang="es-MX" dirty="0" err="1" smtClean="0"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-E</a:t>
            </a:r>
          </a:p>
        </p:txBody>
      </p:sp>
      <p:pic>
        <p:nvPicPr>
          <p:cNvPr id="26626" name="Picture 2" descr="http://allergy.peds.arizona.edu/southwest/devices/inhalers-asthma/images/ventolin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2E2E0"/>
              </a:clrFrom>
              <a:clrTo>
                <a:srgbClr val="E2E2E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857232"/>
            <a:ext cx="1571636" cy="2372282"/>
          </a:xfrm>
          <a:prstGeom prst="rect">
            <a:avLst/>
          </a:prstGeom>
          <a:noFill/>
        </p:spPr>
      </p:pic>
      <p:pic>
        <p:nvPicPr>
          <p:cNvPr id="26628" name="Picture 4" descr="http://www.cubadebate.cu/wp-content/uploads/2010/09/anticuerpos-monoclona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571876"/>
            <a:ext cx="1571636" cy="2186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14678" y="571480"/>
            <a:ext cx="2902911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MX" sz="2400" b="1" dirty="0" smtClean="0">
                <a:ln/>
                <a:solidFill>
                  <a:schemeClr val="accent3"/>
                </a:solidFill>
              </a:rPr>
              <a:t>MANEJO Y CONTROL 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285984" y="1343743"/>
            <a:ext cx="431419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Educación</a:t>
            </a:r>
          </a:p>
          <a:p>
            <a:pPr marL="342900" indent="-342900">
              <a:buFont typeface="+mj-lt"/>
              <a:buAutoNum type="arabicPeriod"/>
            </a:pPr>
            <a:endParaRPr lang="es-MX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Manejo:</a:t>
            </a:r>
          </a:p>
          <a:p>
            <a:pPr marL="631825" indent="22225">
              <a:buFont typeface="+mj-lt"/>
              <a:buAutoNum type="alphaUcPeriod"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   Evitar factores desencadenantes</a:t>
            </a:r>
          </a:p>
          <a:p>
            <a:pPr marL="631825" indent="22225">
              <a:buFont typeface="+mj-lt"/>
              <a:buAutoNum type="alphaUcPeriod"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   Uso de inhaladores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- agonistas</a:t>
            </a:r>
          </a:p>
          <a:p>
            <a:pPr marL="631825" indent="22225">
              <a:buFont typeface="+mj-lt"/>
              <a:buAutoNum type="alphaUcPeriod"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   Usar esteroides inhalados 2 veces</a:t>
            </a:r>
          </a:p>
          <a:p>
            <a:pPr marL="631825" indent="22225"/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      al día.</a:t>
            </a:r>
          </a:p>
          <a:p>
            <a:endParaRPr lang="es-MX" dirty="0" smtClean="0"/>
          </a:p>
          <a:p>
            <a:endParaRPr lang="en-US" dirty="0"/>
          </a:p>
        </p:txBody>
      </p:sp>
      <p:pic>
        <p:nvPicPr>
          <p:cNvPr id="28674" name="Picture 2" descr="http://medicablogs.diariomedico.com/educasma/files/2010/08/AAFA-300x200.png"/>
          <p:cNvPicPr>
            <a:picLocks noChangeAspect="1" noChangeArrowheads="1"/>
          </p:cNvPicPr>
          <p:nvPr/>
        </p:nvPicPr>
        <p:blipFill>
          <a:blip r:embed="rId2" cstate="print"/>
          <a:srcRect l="25150" t="19761" r="43712" b="26347"/>
          <a:stretch>
            <a:fillRect/>
          </a:stretch>
        </p:blipFill>
        <p:spPr bwMode="auto">
          <a:xfrm>
            <a:off x="1071538" y="4071918"/>
            <a:ext cx="2414606" cy="2786082"/>
          </a:xfrm>
          <a:prstGeom prst="rect">
            <a:avLst/>
          </a:prstGeom>
          <a:noFill/>
        </p:spPr>
      </p:pic>
      <p:grpSp>
        <p:nvGrpSpPr>
          <p:cNvPr id="9" name="8 Grupo"/>
          <p:cNvGrpSpPr/>
          <p:nvPr/>
        </p:nvGrpSpPr>
        <p:grpSpPr>
          <a:xfrm>
            <a:off x="5214942" y="3857628"/>
            <a:ext cx="2786082" cy="3000372"/>
            <a:chOff x="2428860" y="3643314"/>
            <a:chExt cx="2857520" cy="3000396"/>
          </a:xfrm>
        </p:grpSpPr>
        <p:pic>
          <p:nvPicPr>
            <p:cNvPr id="7" name="Picture 6" descr="http://u.jimdo.com/www33/o/sef092caa0c16bb5f/img/i414dfc07116ab2ca/1303316956/std/bronquios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28860" y="3643314"/>
              <a:ext cx="2838444" cy="3000376"/>
            </a:xfrm>
            <a:prstGeom prst="ellipse">
              <a:avLst/>
            </a:prstGeom>
            <a:noFill/>
          </p:spPr>
        </p:pic>
        <p:sp>
          <p:nvSpPr>
            <p:cNvPr id="8" name="7 Señal de prohibido"/>
            <p:cNvSpPr/>
            <p:nvPr/>
          </p:nvSpPr>
          <p:spPr>
            <a:xfrm>
              <a:off x="2428860" y="3643314"/>
              <a:ext cx="2857520" cy="3000396"/>
            </a:xfrm>
            <a:prstGeom prst="noSmoking">
              <a:avLst>
                <a:gd name="adj" fmla="val 6055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698" name="Picture 2" descr="http://1.bp.blogspot.com/_Mq9pWiPLZ4g/TABS7IE60WI/AAAAAAAAABQ/XuYcQa57ab0/s1600/doctor-hibbe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90" y="3028972"/>
            <a:ext cx="2857500" cy="3686176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1714480" y="2371547"/>
            <a:ext cx="5643602" cy="1200329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s-MX" sz="72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GRACIAS…!!!!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142976" y="928670"/>
            <a:ext cx="63579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En 1902, </a:t>
            </a:r>
            <a:r>
              <a:rPr lang="es-MX" dirty="0" err="1" smtClean="0">
                <a:latin typeface="Times New Roman" pitchFamily="18" charset="0"/>
                <a:cs typeface="Times New Roman" pitchFamily="18" charset="0"/>
              </a:rPr>
              <a:t>Richet</a:t>
            </a: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 y Portier, inyectaron perros con extractos de anémonas y describieron un tipo  particular  de  reacción sistémica a  la cual le dieron el nombre de </a:t>
            </a:r>
            <a:r>
              <a:rPr lang="es-MX" dirty="0" err="1" smtClean="0">
                <a:latin typeface="Times New Roman" pitchFamily="18" charset="0"/>
                <a:cs typeface="Times New Roman" pitchFamily="18" charset="0"/>
              </a:rPr>
              <a:t>anafilaxis</a:t>
            </a: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En 1906 Von </a:t>
            </a:r>
            <a:r>
              <a:rPr lang="es-MX" dirty="0" err="1" smtClean="0">
                <a:latin typeface="Times New Roman" pitchFamily="18" charset="0"/>
                <a:cs typeface="Times New Roman" pitchFamily="18" charset="0"/>
              </a:rPr>
              <a:t>Pirquet</a:t>
            </a: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 empleó el término alergia para designar una respuesta alterada de un  organismo  al ser expuesto a substancias del medio ambiente.</a:t>
            </a:r>
          </a:p>
        </p:txBody>
      </p:sp>
      <p:pic>
        <p:nvPicPr>
          <p:cNvPr id="20482" name="Picture 2" descr="http://www.sciencephoto.com/image/227891/large/H4160426-Clemens_von_Pirquet,_Austrian_doctor-SP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6083" y="3000372"/>
            <a:ext cx="2720363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285852" y="1071546"/>
            <a:ext cx="5643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Proceso alérgico caracterizado por periodos intermitentes y reversibles de obstrucción bronquial, acompañados de inflamación e </a:t>
            </a:r>
            <a:r>
              <a:rPr lang="es-MX" dirty="0" err="1" smtClean="0">
                <a:latin typeface="Times New Roman" pitchFamily="18" charset="0"/>
                <a:cs typeface="Times New Roman" pitchFamily="18" charset="0"/>
              </a:rPr>
              <a:t>hiperreactividad</a:t>
            </a: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notinat.com.es/images/noticies/Image/2007-02/pulmo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2703" y="2571745"/>
            <a:ext cx="3908057" cy="428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operacionchina.files.wordpress.com/2011/03/poblacion-mund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643182"/>
            <a:ext cx="5238758" cy="392907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357158" y="1071546"/>
            <a:ext cx="654185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Predomina en niños de 5 a 12 años.</a:t>
            </a:r>
          </a:p>
          <a:p>
            <a:pPr>
              <a:buFont typeface="Arial" pitchFamily="34" charset="0"/>
              <a:buChar char="•"/>
            </a:pPr>
            <a:endParaRPr lang="es-MX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s-MX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La incidencia fluctúa entre un 5 a un 20% de la población mundial.</a:t>
            </a:r>
          </a:p>
          <a:p>
            <a:pPr>
              <a:buFont typeface="Arial" pitchFamily="34" charset="0"/>
              <a:buChar char="•"/>
            </a:pPr>
            <a:endParaRPr lang="es-MX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s-MX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300 millones  de personas en el mundo padecen asma.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85720" y="1500174"/>
            <a:ext cx="378186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Los factores mas importantes son:</a:t>
            </a:r>
          </a:p>
          <a:p>
            <a:endParaRPr lang="es-MX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 Genéticos: </a:t>
            </a:r>
          </a:p>
          <a:p>
            <a:r>
              <a:rPr lang="es-MX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         genes ADAM33, Ph1-SETDB2, </a:t>
            </a:r>
          </a:p>
          <a:p>
            <a:r>
              <a:rPr lang="es-MX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                    DPP10, GPRA, PTGDR.</a:t>
            </a:r>
          </a:p>
          <a:p>
            <a:endParaRPr lang="es-MX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Ambientales.</a:t>
            </a:r>
          </a:p>
          <a:p>
            <a:pPr>
              <a:buFont typeface="Arial" pitchFamily="34" charset="0"/>
              <a:buChar char="•"/>
            </a:pPr>
            <a:endParaRPr lang="es-MX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s-MX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Infeccioso.</a:t>
            </a:r>
          </a:p>
          <a:p>
            <a:endParaRPr lang="es-MX" dirty="0"/>
          </a:p>
          <a:p>
            <a:pPr>
              <a:buFont typeface="Arial" pitchFamily="34" charset="0"/>
              <a:buChar char="•"/>
            </a:pPr>
            <a:endParaRPr lang="es-MX" dirty="0" smtClean="0"/>
          </a:p>
          <a:p>
            <a:pPr>
              <a:buFont typeface="Arial" pitchFamily="34" charset="0"/>
              <a:buChar char="•"/>
            </a:pPr>
            <a:endParaRPr lang="es-MX" dirty="0" smtClean="0"/>
          </a:p>
          <a:p>
            <a:endParaRPr lang="es-MX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3643306" y="571480"/>
            <a:ext cx="1377621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MX" sz="2400" b="1" dirty="0" smtClean="0">
                <a:ln/>
                <a:solidFill>
                  <a:schemeClr val="accent3"/>
                </a:solidFill>
              </a:rPr>
              <a:t>Etiología: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9460" name="Picture 4" descr="http://www.blogodisea.com/wp-content/uploads/2011/04/gen-genes-cromosom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571480"/>
            <a:ext cx="1798099" cy="2643206"/>
          </a:xfrm>
          <a:prstGeom prst="rect">
            <a:avLst/>
          </a:prstGeom>
          <a:noFill/>
        </p:spPr>
      </p:pic>
      <p:pic>
        <p:nvPicPr>
          <p:cNvPr id="8" name="Picture 8" descr="http://3.bp.blogspot.com/_93vt5N7FKGI/TKcg9-T62bI/AAAAAAAAABY/oeIRQxg9S3A/s400/asma+4%5B1%5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3500438"/>
            <a:ext cx="3086100" cy="307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upload.wikimedia.org/wikipedia/commons/b/bf/Dendritic_cell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20495"/>
            <a:ext cx="1800225" cy="1685926"/>
          </a:xfrm>
          <a:prstGeom prst="rect">
            <a:avLst/>
          </a:prstGeom>
          <a:noFill/>
        </p:spPr>
      </p:pic>
      <p:cxnSp>
        <p:nvCxnSpPr>
          <p:cNvPr id="6" name="5 Conector recto de flecha"/>
          <p:cNvCxnSpPr/>
          <p:nvPr/>
        </p:nvCxnSpPr>
        <p:spPr>
          <a:xfrm flipV="1">
            <a:off x="1785918" y="2191867"/>
            <a:ext cx="642942" cy="35719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15 Grupo"/>
          <p:cNvGrpSpPr/>
          <p:nvPr/>
        </p:nvGrpSpPr>
        <p:grpSpPr>
          <a:xfrm>
            <a:off x="2500298" y="1548925"/>
            <a:ext cx="914400" cy="914400"/>
            <a:chOff x="2500298" y="1071546"/>
            <a:chExt cx="914400" cy="914400"/>
          </a:xfrm>
        </p:grpSpPr>
        <p:grpSp>
          <p:nvGrpSpPr>
            <p:cNvPr id="9" name="8 Grupo"/>
            <p:cNvGrpSpPr/>
            <p:nvPr/>
          </p:nvGrpSpPr>
          <p:grpSpPr>
            <a:xfrm>
              <a:off x="2500298" y="1071546"/>
              <a:ext cx="914400" cy="914400"/>
              <a:chOff x="3428992" y="1071546"/>
              <a:chExt cx="914400" cy="914400"/>
            </a:xfrm>
          </p:grpSpPr>
          <p:sp>
            <p:nvSpPr>
              <p:cNvPr id="7" name="6 Elipse"/>
              <p:cNvSpPr/>
              <p:nvPr/>
            </p:nvSpPr>
            <p:spPr>
              <a:xfrm>
                <a:off x="3428992" y="1071546"/>
                <a:ext cx="914400" cy="9144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7 Elipse"/>
              <p:cNvSpPr/>
              <p:nvPr/>
            </p:nvSpPr>
            <p:spPr>
              <a:xfrm>
                <a:off x="3643306" y="1357298"/>
                <a:ext cx="500066" cy="557210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10 CuadroTexto"/>
            <p:cNvSpPr txBox="1"/>
            <p:nvPr/>
          </p:nvSpPr>
          <p:spPr>
            <a:xfrm>
              <a:off x="2643174" y="1488032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>
                  <a:latin typeface="Times New Roman" pitchFamily="18" charset="0"/>
                  <a:cs typeface="Times New Roman" pitchFamily="18" charset="0"/>
                </a:rPr>
                <a:t>CD4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4286248" y="1548925"/>
            <a:ext cx="914400" cy="914400"/>
            <a:chOff x="4143372" y="1071546"/>
            <a:chExt cx="914400" cy="914400"/>
          </a:xfrm>
        </p:grpSpPr>
        <p:grpSp>
          <p:nvGrpSpPr>
            <p:cNvPr id="12" name="11 Grupo"/>
            <p:cNvGrpSpPr/>
            <p:nvPr/>
          </p:nvGrpSpPr>
          <p:grpSpPr>
            <a:xfrm>
              <a:off x="4143372" y="1071546"/>
              <a:ext cx="914400" cy="914400"/>
              <a:chOff x="3428992" y="1071546"/>
              <a:chExt cx="914400" cy="914400"/>
            </a:xfrm>
          </p:grpSpPr>
          <p:sp>
            <p:nvSpPr>
              <p:cNvPr id="13" name="12 Elipse"/>
              <p:cNvSpPr/>
              <p:nvPr/>
            </p:nvSpPr>
            <p:spPr>
              <a:xfrm>
                <a:off x="3428992" y="1071546"/>
                <a:ext cx="914400" cy="9144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13 Elipse"/>
              <p:cNvSpPr/>
              <p:nvPr/>
            </p:nvSpPr>
            <p:spPr>
              <a:xfrm>
                <a:off x="3643306" y="1357298"/>
                <a:ext cx="500066" cy="557210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" name="14 CuadroTexto"/>
            <p:cNvSpPr txBox="1"/>
            <p:nvPr/>
          </p:nvSpPr>
          <p:spPr>
            <a:xfrm>
              <a:off x="4357686" y="1428736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>
                  <a:latin typeface="Times New Roman" pitchFamily="18" charset="0"/>
                  <a:cs typeface="Times New Roman" pitchFamily="18" charset="0"/>
                </a:rPr>
                <a:t>Th2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6357950" y="3000372"/>
            <a:ext cx="914400" cy="914400"/>
            <a:chOff x="4143372" y="1071546"/>
            <a:chExt cx="914400" cy="914400"/>
          </a:xfrm>
        </p:grpSpPr>
        <p:grpSp>
          <p:nvGrpSpPr>
            <p:cNvPr id="21" name="11 Grupo"/>
            <p:cNvGrpSpPr/>
            <p:nvPr/>
          </p:nvGrpSpPr>
          <p:grpSpPr>
            <a:xfrm>
              <a:off x="4143372" y="1071546"/>
              <a:ext cx="914400" cy="914400"/>
              <a:chOff x="3428992" y="1071546"/>
              <a:chExt cx="914400" cy="914400"/>
            </a:xfrm>
          </p:grpSpPr>
          <p:sp>
            <p:nvSpPr>
              <p:cNvPr id="23" name="22 Elipse"/>
              <p:cNvSpPr/>
              <p:nvPr/>
            </p:nvSpPr>
            <p:spPr>
              <a:xfrm>
                <a:off x="3428992" y="1071546"/>
                <a:ext cx="914400" cy="914400"/>
              </a:xfrm>
              <a:prstGeom prst="ellipse">
                <a:avLst/>
              </a:prstGeom>
              <a:solidFill>
                <a:srgbClr val="F0AEE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23 Elipse"/>
              <p:cNvSpPr/>
              <p:nvPr/>
            </p:nvSpPr>
            <p:spPr>
              <a:xfrm>
                <a:off x="3643306" y="1357298"/>
                <a:ext cx="500066" cy="557210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21 CuadroTexto"/>
            <p:cNvSpPr txBox="1"/>
            <p:nvPr/>
          </p:nvSpPr>
          <p:spPr>
            <a:xfrm>
              <a:off x="4435974" y="1428736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>
                  <a:latin typeface="Times New Roman" pitchFamily="18" charset="0"/>
                  <a:cs typeface="Times New Roman" pitchFamily="18" charset="0"/>
                </a:rPr>
                <a:t>LB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5" name="24 Conector recto de flecha"/>
          <p:cNvCxnSpPr/>
          <p:nvPr/>
        </p:nvCxnSpPr>
        <p:spPr>
          <a:xfrm>
            <a:off x="5143504" y="2620495"/>
            <a:ext cx="1143008" cy="73706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3500430" y="1977553"/>
            <a:ext cx="642942" cy="15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62 Grupo"/>
          <p:cNvGrpSpPr/>
          <p:nvPr/>
        </p:nvGrpSpPr>
        <p:grpSpPr>
          <a:xfrm>
            <a:off x="6000760" y="1500174"/>
            <a:ext cx="1445315" cy="914400"/>
            <a:chOff x="6015054" y="1000108"/>
            <a:chExt cx="1445315" cy="914400"/>
          </a:xfrm>
        </p:grpSpPr>
        <p:grpSp>
          <p:nvGrpSpPr>
            <p:cNvPr id="61" name="60 Grupo"/>
            <p:cNvGrpSpPr/>
            <p:nvPr/>
          </p:nvGrpSpPr>
          <p:grpSpPr>
            <a:xfrm>
              <a:off x="6015054" y="1000108"/>
              <a:ext cx="914400" cy="914400"/>
              <a:chOff x="6015054" y="1000108"/>
              <a:chExt cx="914400" cy="914400"/>
            </a:xfrm>
          </p:grpSpPr>
          <p:sp>
            <p:nvSpPr>
              <p:cNvPr id="33" name="32 Elipse"/>
              <p:cNvSpPr/>
              <p:nvPr/>
            </p:nvSpPr>
            <p:spPr>
              <a:xfrm>
                <a:off x="6015054" y="1000108"/>
                <a:ext cx="914400" cy="9144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35 Forma libre"/>
              <p:cNvSpPr/>
              <p:nvPr/>
            </p:nvSpPr>
            <p:spPr>
              <a:xfrm>
                <a:off x="6207806" y="1142984"/>
                <a:ext cx="507334" cy="596059"/>
              </a:xfrm>
              <a:custGeom>
                <a:avLst/>
                <a:gdLst>
                  <a:gd name="connsiteX0" fmla="*/ 207900 w 507334"/>
                  <a:gd name="connsiteY0" fmla="*/ 166255 h 596059"/>
                  <a:gd name="connsiteX1" fmla="*/ 166337 w 507334"/>
                  <a:gd name="connsiteY1" fmla="*/ 55419 h 596059"/>
                  <a:gd name="connsiteX2" fmla="*/ 97064 w 507334"/>
                  <a:gd name="connsiteY2" fmla="*/ 0 h 596059"/>
                  <a:gd name="connsiteX3" fmla="*/ 13937 w 507334"/>
                  <a:gd name="connsiteY3" fmla="*/ 41564 h 596059"/>
                  <a:gd name="connsiteX4" fmla="*/ 82 w 507334"/>
                  <a:gd name="connsiteY4" fmla="*/ 83128 h 596059"/>
                  <a:gd name="connsiteX5" fmla="*/ 13937 w 507334"/>
                  <a:gd name="connsiteY5" fmla="*/ 166255 h 596059"/>
                  <a:gd name="connsiteX6" fmla="*/ 55500 w 507334"/>
                  <a:gd name="connsiteY6" fmla="*/ 180109 h 596059"/>
                  <a:gd name="connsiteX7" fmla="*/ 124773 w 507334"/>
                  <a:gd name="connsiteY7" fmla="*/ 221673 h 596059"/>
                  <a:gd name="connsiteX8" fmla="*/ 166337 w 507334"/>
                  <a:gd name="connsiteY8" fmla="*/ 374073 h 596059"/>
                  <a:gd name="connsiteX9" fmla="*/ 180191 w 507334"/>
                  <a:gd name="connsiteY9" fmla="*/ 581891 h 596059"/>
                  <a:gd name="connsiteX10" fmla="*/ 221755 w 507334"/>
                  <a:gd name="connsiteY10" fmla="*/ 595746 h 596059"/>
                  <a:gd name="connsiteX11" fmla="*/ 388009 w 507334"/>
                  <a:gd name="connsiteY11" fmla="*/ 581891 h 596059"/>
                  <a:gd name="connsiteX12" fmla="*/ 401864 w 507334"/>
                  <a:gd name="connsiteY12" fmla="*/ 443346 h 596059"/>
                  <a:gd name="connsiteX13" fmla="*/ 388009 w 507334"/>
                  <a:gd name="connsiteY13" fmla="*/ 401782 h 596059"/>
                  <a:gd name="connsiteX14" fmla="*/ 346446 w 507334"/>
                  <a:gd name="connsiteY14" fmla="*/ 360219 h 596059"/>
                  <a:gd name="connsiteX15" fmla="*/ 332591 w 507334"/>
                  <a:gd name="connsiteY15" fmla="*/ 318655 h 596059"/>
                  <a:gd name="connsiteX16" fmla="*/ 443428 w 507334"/>
                  <a:gd name="connsiteY16" fmla="*/ 207819 h 596059"/>
                  <a:gd name="connsiteX17" fmla="*/ 484991 w 507334"/>
                  <a:gd name="connsiteY17" fmla="*/ 166255 h 596059"/>
                  <a:gd name="connsiteX18" fmla="*/ 498846 w 507334"/>
                  <a:gd name="connsiteY18" fmla="*/ 124691 h 596059"/>
                  <a:gd name="connsiteX19" fmla="*/ 374155 w 507334"/>
                  <a:gd name="connsiteY19" fmla="*/ 55419 h 596059"/>
                  <a:gd name="connsiteX20" fmla="*/ 277173 w 507334"/>
                  <a:gd name="connsiteY20" fmla="*/ 69273 h 596059"/>
                  <a:gd name="connsiteX21" fmla="*/ 235609 w 507334"/>
                  <a:gd name="connsiteY21" fmla="*/ 152400 h 596059"/>
                  <a:gd name="connsiteX22" fmla="*/ 207900 w 507334"/>
                  <a:gd name="connsiteY22" fmla="*/ 166255 h 596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07334" h="596059">
                    <a:moveTo>
                      <a:pt x="207900" y="166255"/>
                    </a:moveTo>
                    <a:cubicBezTo>
                      <a:pt x="196355" y="150092"/>
                      <a:pt x="195317" y="98890"/>
                      <a:pt x="166337" y="55419"/>
                    </a:cubicBezTo>
                    <a:cubicBezTo>
                      <a:pt x="150542" y="31727"/>
                      <a:pt x="119300" y="14824"/>
                      <a:pt x="97064" y="0"/>
                    </a:cubicBezTo>
                    <a:cubicBezTo>
                      <a:pt x="69684" y="9127"/>
                      <a:pt x="33469" y="17148"/>
                      <a:pt x="13937" y="41564"/>
                    </a:cubicBezTo>
                    <a:cubicBezTo>
                      <a:pt x="4814" y="52968"/>
                      <a:pt x="4700" y="69273"/>
                      <a:pt x="82" y="83128"/>
                    </a:cubicBezTo>
                    <a:cubicBezTo>
                      <a:pt x="4700" y="110837"/>
                      <a:pt x="0" y="141865"/>
                      <a:pt x="13937" y="166255"/>
                    </a:cubicBezTo>
                    <a:cubicBezTo>
                      <a:pt x="21182" y="178935"/>
                      <a:pt x="42977" y="172595"/>
                      <a:pt x="55500" y="180109"/>
                    </a:cubicBezTo>
                    <a:cubicBezTo>
                      <a:pt x="150586" y="237162"/>
                      <a:pt x="7033" y="182428"/>
                      <a:pt x="124773" y="221673"/>
                    </a:cubicBezTo>
                    <a:cubicBezTo>
                      <a:pt x="193253" y="324393"/>
                      <a:pt x="186722" y="272145"/>
                      <a:pt x="166337" y="374073"/>
                    </a:cubicBezTo>
                    <a:cubicBezTo>
                      <a:pt x="170955" y="443346"/>
                      <a:pt x="163353" y="514537"/>
                      <a:pt x="180191" y="581891"/>
                    </a:cubicBezTo>
                    <a:cubicBezTo>
                      <a:pt x="183733" y="596059"/>
                      <a:pt x="207151" y="595746"/>
                      <a:pt x="221755" y="595746"/>
                    </a:cubicBezTo>
                    <a:cubicBezTo>
                      <a:pt x="277365" y="595746"/>
                      <a:pt x="332591" y="586509"/>
                      <a:pt x="388009" y="581891"/>
                    </a:cubicBezTo>
                    <a:cubicBezTo>
                      <a:pt x="419270" y="488112"/>
                      <a:pt x="424414" y="522268"/>
                      <a:pt x="401864" y="443346"/>
                    </a:cubicBezTo>
                    <a:cubicBezTo>
                      <a:pt x="397852" y="429304"/>
                      <a:pt x="396110" y="413933"/>
                      <a:pt x="388009" y="401782"/>
                    </a:cubicBezTo>
                    <a:cubicBezTo>
                      <a:pt x="377141" y="385480"/>
                      <a:pt x="360300" y="374073"/>
                      <a:pt x="346446" y="360219"/>
                    </a:cubicBezTo>
                    <a:cubicBezTo>
                      <a:pt x="341828" y="346364"/>
                      <a:pt x="330526" y="333112"/>
                      <a:pt x="332591" y="318655"/>
                    </a:cubicBezTo>
                    <a:cubicBezTo>
                      <a:pt x="343147" y="244758"/>
                      <a:pt x="394789" y="256460"/>
                      <a:pt x="443428" y="207819"/>
                    </a:cubicBezTo>
                    <a:lnTo>
                      <a:pt x="484991" y="166255"/>
                    </a:lnTo>
                    <a:cubicBezTo>
                      <a:pt x="489609" y="152400"/>
                      <a:pt x="507334" y="136575"/>
                      <a:pt x="498846" y="124691"/>
                    </a:cubicBezTo>
                    <a:cubicBezTo>
                      <a:pt x="469071" y="83006"/>
                      <a:pt x="418587" y="70229"/>
                      <a:pt x="374155" y="55419"/>
                    </a:cubicBezTo>
                    <a:cubicBezTo>
                      <a:pt x="341828" y="60037"/>
                      <a:pt x="307014" y="56010"/>
                      <a:pt x="277173" y="69273"/>
                    </a:cubicBezTo>
                    <a:cubicBezTo>
                      <a:pt x="243014" y="84455"/>
                      <a:pt x="253282" y="128836"/>
                      <a:pt x="235609" y="152400"/>
                    </a:cubicBezTo>
                    <a:cubicBezTo>
                      <a:pt x="229413" y="160661"/>
                      <a:pt x="219445" y="182418"/>
                      <a:pt x="207900" y="166255"/>
                    </a:cubicBezTo>
                    <a:close/>
                  </a:path>
                </a:pathLst>
              </a:custGeom>
              <a:solidFill>
                <a:srgbClr val="0000CC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36 Elipse"/>
              <p:cNvSpPr/>
              <p:nvPr/>
            </p:nvSpPr>
            <p:spPr>
              <a:xfrm>
                <a:off x="6215074" y="1428736"/>
                <a:ext cx="57144" cy="571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43 Elipse"/>
              <p:cNvSpPr/>
              <p:nvPr/>
            </p:nvSpPr>
            <p:spPr>
              <a:xfrm>
                <a:off x="6367474" y="1581136"/>
                <a:ext cx="57144" cy="571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44 Elipse"/>
              <p:cNvSpPr/>
              <p:nvPr/>
            </p:nvSpPr>
            <p:spPr>
              <a:xfrm>
                <a:off x="6519874" y="1733536"/>
                <a:ext cx="57144" cy="571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45 Elipse"/>
              <p:cNvSpPr/>
              <p:nvPr/>
            </p:nvSpPr>
            <p:spPr>
              <a:xfrm>
                <a:off x="6286512" y="1142984"/>
                <a:ext cx="57144" cy="571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47 Elipse"/>
              <p:cNvSpPr/>
              <p:nvPr/>
            </p:nvSpPr>
            <p:spPr>
              <a:xfrm>
                <a:off x="6438912" y="1295384"/>
                <a:ext cx="57144" cy="571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48 Elipse"/>
              <p:cNvSpPr/>
              <p:nvPr/>
            </p:nvSpPr>
            <p:spPr>
              <a:xfrm>
                <a:off x="6591312" y="1447784"/>
                <a:ext cx="57144" cy="571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49 Elipse"/>
              <p:cNvSpPr/>
              <p:nvPr/>
            </p:nvSpPr>
            <p:spPr>
              <a:xfrm>
                <a:off x="6743712" y="1600184"/>
                <a:ext cx="57144" cy="571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50 Elipse"/>
              <p:cNvSpPr/>
              <p:nvPr/>
            </p:nvSpPr>
            <p:spPr>
              <a:xfrm>
                <a:off x="6500826" y="1071546"/>
                <a:ext cx="57144" cy="571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51 Elipse"/>
              <p:cNvSpPr/>
              <p:nvPr/>
            </p:nvSpPr>
            <p:spPr>
              <a:xfrm>
                <a:off x="6653226" y="1223946"/>
                <a:ext cx="57144" cy="571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52 Elipse"/>
              <p:cNvSpPr/>
              <p:nvPr/>
            </p:nvSpPr>
            <p:spPr>
              <a:xfrm>
                <a:off x="6805626" y="1376346"/>
                <a:ext cx="57144" cy="571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53 Elipse"/>
              <p:cNvSpPr/>
              <p:nvPr/>
            </p:nvSpPr>
            <p:spPr>
              <a:xfrm>
                <a:off x="6072198" y="1285860"/>
                <a:ext cx="57144" cy="571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54 Elipse"/>
              <p:cNvSpPr/>
              <p:nvPr/>
            </p:nvSpPr>
            <p:spPr>
              <a:xfrm>
                <a:off x="6224598" y="1438260"/>
                <a:ext cx="57144" cy="571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55 Elipse"/>
              <p:cNvSpPr/>
              <p:nvPr/>
            </p:nvSpPr>
            <p:spPr>
              <a:xfrm>
                <a:off x="6376998" y="1590660"/>
                <a:ext cx="57144" cy="571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56 Elipse"/>
              <p:cNvSpPr/>
              <p:nvPr/>
            </p:nvSpPr>
            <p:spPr>
              <a:xfrm>
                <a:off x="6529398" y="1743060"/>
                <a:ext cx="57144" cy="571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57 Elipse"/>
              <p:cNvSpPr/>
              <p:nvPr/>
            </p:nvSpPr>
            <p:spPr>
              <a:xfrm>
                <a:off x="6072198" y="1500174"/>
                <a:ext cx="57144" cy="571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58 Elipse"/>
              <p:cNvSpPr/>
              <p:nvPr/>
            </p:nvSpPr>
            <p:spPr>
              <a:xfrm>
                <a:off x="6224598" y="1652574"/>
                <a:ext cx="57144" cy="571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59 Elipse"/>
              <p:cNvSpPr/>
              <p:nvPr/>
            </p:nvSpPr>
            <p:spPr>
              <a:xfrm>
                <a:off x="6376998" y="1804974"/>
                <a:ext cx="57144" cy="571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61 CuadroTexto"/>
            <p:cNvSpPr txBox="1"/>
            <p:nvPr/>
          </p:nvSpPr>
          <p:spPr>
            <a:xfrm>
              <a:off x="6929454" y="1285860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err="1" smtClean="0">
                  <a:latin typeface="Times New Roman" pitchFamily="18" charset="0"/>
                  <a:cs typeface="Times New Roman" pitchFamily="18" charset="0"/>
                </a:rPr>
                <a:t>Eos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64" name="63 Conector recto de flecha"/>
          <p:cNvCxnSpPr/>
          <p:nvPr/>
        </p:nvCxnSpPr>
        <p:spPr>
          <a:xfrm>
            <a:off x="5286380" y="1977553"/>
            <a:ext cx="642942" cy="15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Conector recto de flecha"/>
          <p:cNvCxnSpPr/>
          <p:nvPr/>
        </p:nvCxnSpPr>
        <p:spPr>
          <a:xfrm rot="10800000">
            <a:off x="5072066" y="3714752"/>
            <a:ext cx="1214446" cy="15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131 Grupo"/>
          <p:cNvGrpSpPr/>
          <p:nvPr/>
        </p:nvGrpSpPr>
        <p:grpSpPr>
          <a:xfrm>
            <a:off x="4000496" y="3286124"/>
            <a:ext cx="928694" cy="1012274"/>
            <a:chOff x="2071670" y="3429000"/>
            <a:chExt cx="928694" cy="1012274"/>
          </a:xfrm>
        </p:grpSpPr>
        <p:grpSp>
          <p:nvGrpSpPr>
            <p:cNvPr id="74" name="73 Grupo"/>
            <p:cNvGrpSpPr/>
            <p:nvPr/>
          </p:nvGrpSpPr>
          <p:grpSpPr>
            <a:xfrm>
              <a:off x="2357422" y="3429000"/>
              <a:ext cx="357190" cy="500860"/>
              <a:chOff x="1500166" y="2928934"/>
              <a:chExt cx="1285884" cy="2001058"/>
            </a:xfrm>
          </p:grpSpPr>
          <p:cxnSp>
            <p:nvCxnSpPr>
              <p:cNvPr id="66" name="65 Conector recto"/>
              <p:cNvCxnSpPr/>
              <p:nvPr/>
            </p:nvCxnSpPr>
            <p:spPr>
              <a:xfrm rot="5400000">
                <a:off x="1463653" y="4250537"/>
                <a:ext cx="1358116" cy="7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68 Conector recto"/>
              <p:cNvCxnSpPr/>
              <p:nvPr/>
            </p:nvCxnSpPr>
            <p:spPr>
              <a:xfrm rot="5400000" flipH="1" flipV="1">
                <a:off x="2071670" y="3000372"/>
                <a:ext cx="642942" cy="5000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69 Conector recto"/>
              <p:cNvCxnSpPr/>
              <p:nvPr/>
            </p:nvCxnSpPr>
            <p:spPr>
              <a:xfrm rot="16200000" flipV="1">
                <a:off x="1571604" y="3000372"/>
                <a:ext cx="642942" cy="5000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70 Conector recto"/>
              <p:cNvCxnSpPr/>
              <p:nvPr/>
            </p:nvCxnSpPr>
            <p:spPr>
              <a:xfrm rot="5400000" flipH="1" flipV="1">
                <a:off x="2214546" y="3071810"/>
                <a:ext cx="642942" cy="5000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71 Conector recto"/>
              <p:cNvCxnSpPr/>
              <p:nvPr/>
            </p:nvCxnSpPr>
            <p:spPr>
              <a:xfrm rot="16200000" flipV="1">
                <a:off x="1428728" y="3071809"/>
                <a:ext cx="642942" cy="5000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74 Grupo"/>
            <p:cNvGrpSpPr/>
            <p:nvPr/>
          </p:nvGrpSpPr>
          <p:grpSpPr>
            <a:xfrm>
              <a:off x="2643174" y="3643314"/>
              <a:ext cx="357190" cy="500860"/>
              <a:chOff x="1500166" y="2928934"/>
              <a:chExt cx="1285884" cy="2001058"/>
            </a:xfrm>
          </p:grpSpPr>
          <p:cxnSp>
            <p:nvCxnSpPr>
              <p:cNvPr id="76" name="75 Conector recto"/>
              <p:cNvCxnSpPr/>
              <p:nvPr/>
            </p:nvCxnSpPr>
            <p:spPr>
              <a:xfrm rot="5400000">
                <a:off x="1463653" y="4250537"/>
                <a:ext cx="1358116" cy="7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76 Conector recto"/>
              <p:cNvCxnSpPr/>
              <p:nvPr/>
            </p:nvCxnSpPr>
            <p:spPr>
              <a:xfrm rot="5400000" flipH="1" flipV="1">
                <a:off x="2071670" y="3000372"/>
                <a:ext cx="642942" cy="5000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77 Conector recto"/>
              <p:cNvCxnSpPr/>
              <p:nvPr/>
            </p:nvCxnSpPr>
            <p:spPr>
              <a:xfrm rot="16200000" flipV="1">
                <a:off x="1571604" y="3000372"/>
                <a:ext cx="642942" cy="5000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78 Conector recto"/>
              <p:cNvCxnSpPr/>
              <p:nvPr/>
            </p:nvCxnSpPr>
            <p:spPr>
              <a:xfrm rot="5400000" flipH="1" flipV="1">
                <a:off x="2214546" y="3071810"/>
                <a:ext cx="642942" cy="5000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79 Conector recto"/>
              <p:cNvCxnSpPr/>
              <p:nvPr/>
            </p:nvCxnSpPr>
            <p:spPr>
              <a:xfrm rot="16200000" flipV="1">
                <a:off x="1428728" y="3071809"/>
                <a:ext cx="642942" cy="5000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80 Grupo"/>
            <p:cNvGrpSpPr/>
            <p:nvPr/>
          </p:nvGrpSpPr>
          <p:grpSpPr>
            <a:xfrm>
              <a:off x="2071670" y="3714752"/>
              <a:ext cx="357190" cy="500860"/>
              <a:chOff x="1500166" y="2928934"/>
              <a:chExt cx="1285884" cy="2001058"/>
            </a:xfrm>
          </p:grpSpPr>
          <p:cxnSp>
            <p:nvCxnSpPr>
              <p:cNvPr id="82" name="81 Conector recto"/>
              <p:cNvCxnSpPr/>
              <p:nvPr/>
            </p:nvCxnSpPr>
            <p:spPr>
              <a:xfrm rot="5400000">
                <a:off x="1463653" y="4250537"/>
                <a:ext cx="1358116" cy="7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82 Conector recto"/>
              <p:cNvCxnSpPr/>
              <p:nvPr/>
            </p:nvCxnSpPr>
            <p:spPr>
              <a:xfrm rot="5400000" flipH="1" flipV="1">
                <a:off x="2071670" y="3000372"/>
                <a:ext cx="642942" cy="5000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83 Conector recto"/>
              <p:cNvCxnSpPr/>
              <p:nvPr/>
            </p:nvCxnSpPr>
            <p:spPr>
              <a:xfrm rot="16200000" flipV="1">
                <a:off x="1571604" y="3000372"/>
                <a:ext cx="642942" cy="5000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84 Conector recto"/>
              <p:cNvCxnSpPr/>
              <p:nvPr/>
            </p:nvCxnSpPr>
            <p:spPr>
              <a:xfrm rot="5400000" flipH="1" flipV="1">
                <a:off x="2214546" y="3071810"/>
                <a:ext cx="642942" cy="5000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85 Conector recto"/>
              <p:cNvCxnSpPr/>
              <p:nvPr/>
            </p:nvCxnSpPr>
            <p:spPr>
              <a:xfrm rot="16200000" flipV="1">
                <a:off x="1428728" y="3071809"/>
                <a:ext cx="642942" cy="5000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87 CuadroTexto"/>
            <p:cNvSpPr txBox="1"/>
            <p:nvPr/>
          </p:nvSpPr>
          <p:spPr>
            <a:xfrm>
              <a:off x="2285984" y="4071942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err="1" smtClean="0">
                  <a:latin typeface="Times New Roman" pitchFamily="18" charset="0"/>
                  <a:cs typeface="Times New Roman" pitchFamily="18" charset="0"/>
                </a:rPr>
                <a:t>Ig</a:t>
              </a:r>
              <a:r>
                <a:rPr lang="es-MX" dirty="0" smtClean="0">
                  <a:latin typeface="Times New Roman" pitchFamily="18" charset="0"/>
                  <a:cs typeface="Times New Roman" pitchFamily="18" charset="0"/>
                </a:rPr>
                <a:t>-E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7" name="126 Grupo"/>
          <p:cNvGrpSpPr/>
          <p:nvPr/>
        </p:nvGrpSpPr>
        <p:grpSpPr>
          <a:xfrm>
            <a:off x="3571868" y="4929198"/>
            <a:ext cx="1793015" cy="1665761"/>
            <a:chOff x="1675228" y="4827198"/>
            <a:chExt cx="1864453" cy="1665761"/>
          </a:xfrm>
        </p:grpSpPr>
        <p:pic>
          <p:nvPicPr>
            <p:cNvPr id="90" name="Picture 16" descr="http://epidemiologiamolecular.com/wp-content/uploads/2010/03/clip_image008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t="22642" r="72984" b="20754"/>
            <a:stretch>
              <a:fillRect/>
            </a:stretch>
          </p:blipFill>
          <p:spPr bwMode="auto">
            <a:xfrm>
              <a:off x="1857356" y="4929198"/>
              <a:ext cx="1500198" cy="1428760"/>
            </a:xfrm>
            <a:prstGeom prst="rect">
              <a:avLst/>
            </a:prstGeom>
            <a:noFill/>
          </p:spPr>
        </p:pic>
        <p:grpSp>
          <p:nvGrpSpPr>
            <p:cNvPr id="91" name="90 Grupo"/>
            <p:cNvGrpSpPr/>
            <p:nvPr/>
          </p:nvGrpSpPr>
          <p:grpSpPr>
            <a:xfrm rot="1692366">
              <a:off x="2846679" y="4827198"/>
              <a:ext cx="253418" cy="320219"/>
              <a:chOff x="1500166" y="2928934"/>
              <a:chExt cx="1285884" cy="2001058"/>
            </a:xfrm>
          </p:grpSpPr>
          <p:cxnSp>
            <p:nvCxnSpPr>
              <p:cNvPr id="92" name="91 Conector recto"/>
              <p:cNvCxnSpPr/>
              <p:nvPr/>
            </p:nvCxnSpPr>
            <p:spPr>
              <a:xfrm rot="5400000">
                <a:off x="1463653" y="4250537"/>
                <a:ext cx="1358116" cy="794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92 Conector recto"/>
              <p:cNvCxnSpPr/>
              <p:nvPr/>
            </p:nvCxnSpPr>
            <p:spPr>
              <a:xfrm rot="5400000" flipH="1" flipV="1">
                <a:off x="2071670" y="3000372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93 Conector recto"/>
              <p:cNvCxnSpPr/>
              <p:nvPr/>
            </p:nvCxnSpPr>
            <p:spPr>
              <a:xfrm rot="16200000" flipV="1">
                <a:off x="1571604" y="3000372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94 Conector recto"/>
              <p:cNvCxnSpPr/>
              <p:nvPr/>
            </p:nvCxnSpPr>
            <p:spPr>
              <a:xfrm rot="5400000" flipH="1" flipV="1">
                <a:off x="2214546" y="3071810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95 Conector recto"/>
              <p:cNvCxnSpPr/>
              <p:nvPr/>
            </p:nvCxnSpPr>
            <p:spPr>
              <a:xfrm rot="16200000" flipV="1">
                <a:off x="1428728" y="3071809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96 Grupo"/>
            <p:cNvGrpSpPr/>
            <p:nvPr/>
          </p:nvGrpSpPr>
          <p:grpSpPr>
            <a:xfrm rot="19907634" flipH="1">
              <a:off x="1984898" y="4937073"/>
              <a:ext cx="266602" cy="304383"/>
              <a:chOff x="1500166" y="2928934"/>
              <a:chExt cx="1285884" cy="2001058"/>
            </a:xfrm>
          </p:grpSpPr>
          <p:cxnSp>
            <p:nvCxnSpPr>
              <p:cNvPr id="98" name="97 Conector recto"/>
              <p:cNvCxnSpPr/>
              <p:nvPr/>
            </p:nvCxnSpPr>
            <p:spPr>
              <a:xfrm rot="5400000">
                <a:off x="1463653" y="4250537"/>
                <a:ext cx="1358116" cy="794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98 Conector recto"/>
              <p:cNvCxnSpPr/>
              <p:nvPr/>
            </p:nvCxnSpPr>
            <p:spPr>
              <a:xfrm rot="5400000" flipH="1" flipV="1">
                <a:off x="2071670" y="3000372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99 Conector recto"/>
              <p:cNvCxnSpPr/>
              <p:nvPr/>
            </p:nvCxnSpPr>
            <p:spPr>
              <a:xfrm rot="16200000" flipV="1">
                <a:off x="1571604" y="3000372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100 Conector recto"/>
              <p:cNvCxnSpPr/>
              <p:nvPr/>
            </p:nvCxnSpPr>
            <p:spPr>
              <a:xfrm rot="5400000" flipH="1" flipV="1">
                <a:off x="2214546" y="3071810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101 Conector recto"/>
              <p:cNvCxnSpPr/>
              <p:nvPr/>
            </p:nvCxnSpPr>
            <p:spPr>
              <a:xfrm rot="16200000" flipV="1">
                <a:off x="1428728" y="3071809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102 Grupo"/>
            <p:cNvGrpSpPr/>
            <p:nvPr/>
          </p:nvGrpSpPr>
          <p:grpSpPr>
            <a:xfrm rot="4807065">
              <a:off x="3254188" y="5434517"/>
              <a:ext cx="266604" cy="304383"/>
              <a:chOff x="1500166" y="2928934"/>
              <a:chExt cx="1285884" cy="2001058"/>
            </a:xfrm>
          </p:grpSpPr>
          <p:cxnSp>
            <p:nvCxnSpPr>
              <p:cNvPr id="104" name="103 Conector recto"/>
              <p:cNvCxnSpPr/>
              <p:nvPr/>
            </p:nvCxnSpPr>
            <p:spPr>
              <a:xfrm rot="5400000">
                <a:off x="1463653" y="4250537"/>
                <a:ext cx="1358116" cy="794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104 Conector recto"/>
              <p:cNvCxnSpPr/>
              <p:nvPr/>
            </p:nvCxnSpPr>
            <p:spPr>
              <a:xfrm rot="5400000" flipH="1" flipV="1">
                <a:off x="2071670" y="3000372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105 Conector recto"/>
              <p:cNvCxnSpPr/>
              <p:nvPr/>
            </p:nvCxnSpPr>
            <p:spPr>
              <a:xfrm rot="16200000" flipV="1">
                <a:off x="1571604" y="3000372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106 Conector recto"/>
              <p:cNvCxnSpPr/>
              <p:nvPr/>
            </p:nvCxnSpPr>
            <p:spPr>
              <a:xfrm rot="5400000" flipH="1" flipV="1">
                <a:off x="2214546" y="3071810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107 Conector recto"/>
              <p:cNvCxnSpPr/>
              <p:nvPr/>
            </p:nvCxnSpPr>
            <p:spPr>
              <a:xfrm rot="16200000" flipV="1">
                <a:off x="1428728" y="3071809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108 Grupo"/>
            <p:cNvGrpSpPr/>
            <p:nvPr/>
          </p:nvGrpSpPr>
          <p:grpSpPr>
            <a:xfrm rot="16792935" flipH="1">
              <a:off x="1694119" y="5476819"/>
              <a:ext cx="266602" cy="304383"/>
              <a:chOff x="1500166" y="2928934"/>
              <a:chExt cx="1285884" cy="2001058"/>
            </a:xfrm>
          </p:grpSpPr>
          <p:cxnSp>
            <p:nvCxnSpPr>
              <p:cNvPr id="110" name="109 Conector recto"/>
              <p:cNvCxnSpPr/>
              <p:nvPr/>
            </p:nvCxnSpPr>
            <p:spPr>
              <a:xfrm rot="5400000">
                <a:off x="1463653" y="4250537"/>
                <a:ext cx="1358116" cy="794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110 Conector recto"/>
              <p:cNvCxnSpPr/>
              <p:nvPr/>
            </p:nvCxnSpPr>
            <p:spPr>
              <a:xfrm rot="5400000" flipH="1" flipV="1">
                <a:off x="2071670" y="3000372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111 Conector recto"/>
              <p:cNvCxnSpPr/>
              <p:nvPr/>
            </p:nvCxnSpPr>
            <p:spPr>
              <a:xfrm rot="16200000" flipV="1">
                <a:off x="1571604" y="3000372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112 Conector recto"/>
              <p:cNvCxnSpPr/>
              <p:nvPr/>
            </p:nvCxnSpPr>
            <p:spPr>
              <a:xfrm rot="5400000" flipH="1" flipV="1">
                <a:off x="2214546" y="3071810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113 Conector recto"/>
              <p:cNvCxnSpPr/>
              <p:nvPr/>
            </p:nvCxnSpPr>
            <p:spPr>
              <a:xfrm rot="16200000" flipV="1">
                <a:off x="1428728" y="3071809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114 Grupo"/>
            <p:cNvGrpSpPr/>
            <p:nvPr/>
          </p:nvGrpSpPr>
          <p:grpSpPr>
            <a:xfrm rot="1692366" flipH="1" flipV="1">
              <a:off x="2060861" y="6113082"/>
              <a:ext cx="253418" cy="320219"/>
              <a:chOff x="1500166" y="2928934"/>
              <a:chExt cx="1285884" cy="2001058"/>
            </a:xfrm>
          </p:grpSpPr>
          <p:cxnSp>
            <p:nvCxnSpPr>
              <p:cNvPr id="116" name="115 Conector recto"/>
              <p:cNvCxnSpPr/>
              <p:nvPr/>
            </p:nvCxnSpPr>
            <p:spPr>
              <a:xfrm rot="5400000">
                <a:off x="1463653" y="4250537"/>
                <a:ext cx="1358116" cy="794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116 Conector recto"/>
              <p:cNvCxnSpPr/>
              <p:nvPr/>
            </p:nvCxnSpPr>
            <p:spPr>
              <a:xfrm rot="5400000" flipH="1" flipV="1">
                <a:off x="2071670" y="3000372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117 Conector recto"/>
              <p:cNvCxnSpPr/>
              <p:nvPr/>
            </p:nvCxnSpPr>
            <p:spPr>
              <a:xfrm rot="16200000" flipV="1">
                <a:off x="1571604" y="3000372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118 Conector recto"/>
              <p:cNvCxnSpPr/>
              <p:nvPr/>
            </p:nvCxnSpPr>
            <p:spPr>
              <a:xfrm rot="5400000" flipH="1" flipV="1">
                <a:off x="2214546" y="3071810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119 Conector recto"/>
              <p:cNvCxnSpPr/>
              <p:nvPr/>
            </p:nvCxnSpPr>
            <p:spPr>
              <a:xfrm rot="16200000" flipV="1">
                <a:off x="1428728" y="3071809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120 Grupo"/>
            <p:cNvGrpSpPr/>
            <p:nvPr/>
          </p:nvGrpSpPr>
          <p:grpSpPr>
            <a:xfrm rot="19907634" flipV="1">
              <a:off x="2820534" y="6188576"/>
              <a:ext cx="266602" cy="304383"/>
              <a:chOff x="1500166" y="2928934"/>
              <a:chExt cx="1285884" cy="2001058"/>
            </a:xfrm>
          </p:grpSpPr>
          <p:cxnSp>
            <p:nvCxnSpPr>
              <p:cNvPr id="122" name="121 Conector recto"/>
              <p:cNvCxnSpPr/>
              <p:nvPr/>
            </p:nvCxnSpPr>
            <p:spPr>
              <a:xfrm rot="5400000">
                <a:off x="1463653" y="4250537"/>
                <a:ext cx="1358116" cy="794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122 Conector recto"/>
              <p:cNvCxnSpPr/>
              <p:nvPr/>
            </p:nvCxnSpPr>
            <p:spPr>
              <a:xfrm rot="5400000" flipH="1" flipV="1">
                <a:off x="2071670" y="3000372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123 Conector recto"/>
              <p:cNvCxnSpPr/>
              <p:nvPr/>
            </p:nvCxnSpPr>
            <p:spPr>
              <a:xfrm rot="16200000" flipV="1">
                <a:off x="1571604" y="3000372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124 Conector recto"/>
              <p:cNvCxnSpPr/>
              <p:nvPr/>
            </p:nvCxnSpPr>
            <p:spPr>
              <a:xfrm rot="5400000" flipH="1" flipV="1">
                <a:off x="2214546" y="3071810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125 Conector recto"/>
              <p:cNvCxnSpPr/>
              <p:nvPr/>
            </p:nvCxnSpPr>
            <p:spPr>
              <a:xfrm rot="16200000" flipV="1">
                <a:off x="1428728" y="3071809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8" name="127 Conector recto de flecha"/>
          <p:cNvCxnSpPr/>
          <p:nvPr/>
        </p:nvCxnSpPr>
        <p:spPr>
          <a:xfrm rot="5400000">
            <a:off x="4148134" y="4638684"/>
            <a:ext cx="571504" cy="952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133 CuadroTexto"/>
          <p:cNvSpPr txBox="1"/>
          <p:nvPr/>
        </p:nvSpPr>
        <p:spPr>
          <a:xfrm>
            <a:off x="5615927" y="2643182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IL-4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7" name="136 Conector recto de flecha"/>
          <p:cNvCxnSpPr/>
          <p:nvPr/>
        </p:nvCxnSpPr>
        <p:spPr>
          <a:xfrm rot="5400000">
            <a:off x="429390" y="2191073"/>
            <a:ext cx="857256" cy="15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" name="142 Grupo"/>
          <p:cNvGrpSpPr/>
          <p:nvPr/>
        </p:nvGrpSpPr>
        <p:grpSpPr>
          <a:xfrm flipV="1">
            <a:off x="428596" y="1120297"/>
            <a:ext cx="785818" cy="571504"/>
            <a:chOff x="500034" y="714356"/>
            <a:chExt cx="785818" cy="571504"/>
          </a:xfrm>
          <a:solidFill>
            <a:srgbClr val="FFFF00"/>
          </a:solidFill>
        </p:grpSpPr>
        <p:sp>
          <p:nvSpPr>
            <p:cNvPr id="140" name="139 Estrella de 7 puntas"/>
            <p:cNvSpPr/>
            <p:nvPr/>
          </p:nvSpPr>
          <p:spPr>
            <a:xfrm>
              <a:off x="500034" y="928670"/>
              <a:ext cx="285752" cy="285752"/>
            </a:xfrm>
            <a:prstGeom prst="star7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140 Estrella de 7 puntas"/>
            <p:cNvSpPr/>
            <p:nvPr/>
          </p:nvSpPr>
          <p:spPr>
            <a:xfrm>
              <a:off x="785786" y="714356"/>
              <a:ext cx="285752" cy="285752"/>
            </a:xfrm>
            <a:prstGeom prst="star7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141 Estrella de 7 puntas"/>
            <p:cNvSpPr/>
            <p:nvPr/>
          </p:nvSpPr>
          <p:spPr>
            <a:xfrm>
              <a:off x="1000100" y="1000108"/>
              <a:ext cx="285752" cy="285752"/>
            </a:xfrm>
            <a:prstGeom prst="star7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6" name="145 CuadroTexto"/>
          <p:cNvSpPr txBox="1"/>
          <p:nvPr/>
        </p:nvSpPr>
        <p:spPr>
          <a:xfrm>
            <a:off x="5286380" y="1608221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IL-5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146 CuadroTexto"/>
          <p:cNvSpPr txBox="1"/>
          <p:nvPr/>
        </p:nvSpPr>
        <p:spPr>
          <a:xfrm>
            <a:off x="3500430" y="1048859"/>
            <a:ext cx="7143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IL-2 IL-4   IL-12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48" name="147 CuadroTexto"/>
          <p:cNvSpPr txBox="1"/>
          <p:nvPr/>
        </p:nvSpPr>
        <p:spPr>
          <a:xfrm>
            <a:off x="2948049" y="467005"/>
            <a:ext cx="3426837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MX" sz="2400" b="1" dirty="0" smtClean="0">
                <a:ln/>
                <a:solidFill>
                  <a:schemeClr val="accent3"/>
                </a:solidFill>
              </a:rPr>
              <a:t>FASE DE SENSIBILIZACIÓN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63 Conector recto de flecha"/>
          <p:cNvCxnSpPr/>
          <p:nvPr/>
        </p:nvCxnSpPr>
        <p:spPr>
          <a:xfrm>
            <a:off x="928662" y="2406181"/>
            <a:ext cx="785818" cy="15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126 Grupo"/>
          <p:cNvGrpSpPr/>
          <p:nvPr/>
        </p:nvGrpSpPr>
        <p:grpSpPr>
          <a:xfrm>
            <a:off x="1714480" y="1620363"/>
            <a:ext cx="1793015" cy="1665761"/>
            <a:chOff x="1675228" y="4827198"/>
            <a:chExt cx="1864453" cy="1665761"/>
          </a:xfrm>
        </p:grpSpPr>
        <p:pic>
          <p:nvPicPr>
            <p:cNvPr id="90" name="Picture 16" descr="http://epidemiologiamolecular.com/wp-content/uploads/2010/03/clip_image008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12110D"/>
                </a:clrFrom>
                <a:clrTo>
                  <a:srgbClr val="12110D">
                    <a:alpha val="0"/>
                  </a:srgbClr>
                </a:clrTo>
              </a:clrChange>
            </a:blip>
            <a:srcRect l="4167" t="4259" r="4167" b="6293"/>
            <a:stretch>
              <a:fillRect/>
            </a:stretch>
          </p:blipFill>
          <p:spPr bwMode="auto">
            <a:xfrm>
              <a:off x="1823797" y="4898636"/>
              <a:ext cx="1634254" cy="1500198"/>
            </a:xfrm>
            <a:prstGeom prst="rect">
              <a:avLst/>
            </a:prstGeom>
            <a:noFill/>
          </p:spPr>
        </p:pic>
        <p:grpSp>
          <p:nvGrpSpPr>
            <p:cNvPr id="27" name="90 Grupo"/>
            <p:cNvGrpSpPr/>
            <p:nvPr/>
          </p:nvGrpSpPr>
          <p:grpSpPr>
            <a:xfrm rot="1692366">
              <a:off x="2846679" y="4827198"/>
              <a:ext cx="253418" cy="320219"/>
              <a:chOff x="1500166" y="2928934"/>
              <a:chExt cx="1285884" cy="2001058"/>
            </a:xfrm>
          </p:grpSpPr>
          <p:cxnSp>
            <p:nvCxnSpPr>
              <p:cNvPr id="92" name="91 Conector recto"/>
              <p:cNvCxnSpPr/>
              <p:nvPr/>
            </p:nvCxnSpPr>
            <p:spPr>
              <a:xfrm rot="5400000">
                <a:off x="1463653" y="4250537"/>
                <a:ext cx="1358116" cy="794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92 Conector recto"/>
              <p:cNvCxnSpPr/>
              <p:nvPr/>
            </p:nvCxnSpPr>
            <p:spPr>
              <a:xfrm rot="5400000" flipH="1" flipV="1">
                <a:off x="2071670" y="3000372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93 Conector recto"/>
              <p:cNvCxnSpPr/>
              <p:nvPr/>
            </p:nvCxnSpPr>
            <p:spPr>
              <a:xfrm rot="16200000" flipV="1">
                <a:off x="1571604" y="3000372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94 Conector recto"/>
              <p:cNvCxnSpPr/>
              <p:nvPr/>
            </p:nvCxnSpPr>
            <p:spPr>
              <a:xfrm rot="5400000" flipH="1" flipV="1">
                <a:off x="2214546" y="3071810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95 Conector recto"/>
              <p:cNvCxnSpPr/>
              <p:nvPr/>
            </p:nvCxnSpPr>
            <p:spPr>
              <a:xfrm rot="16200000" flipV="1">
                <a:off x="1428728" y="3071809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96 Grupo"/>
            <p:cNvGrpSpPr/>
            <p:nvPr/>
          </p:nvGrpSpPr>
          <p:grpSpPr>
            <a:xfrm rot="19907634" flipH="1">
              <a:off x="1984898" y="4937073"/>
              <a:ext cx="266602" cy="304383"/>
              <a:chOff x="1500166" y="2928934"/>
              <a:chExt cx="1285884" cy="2001058"/>
            </a:xfrm>
          </p:grpSpPr>
          <p:cxnSp>
            <p:nvCxnSpPr>
              <p:cNvPr id="98" name="97 Conector recto"/>
              <p:cNvCxnSpPr/>
              <p:nvPr/>
            </p:nvCxnSpPr>
            <p:spPr>
              <a:xfrm rot="5400000">
                <a:off x="1463653" y="4250537"/>
                <a:ext cx="1358116" cy="794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98 Conector recto"/>
              <p:cNvCxnSpPr/>
              <p:nvPr/>
            </p:nvCxnSpPr>
            <p:spPr>
              <a:xfrm rot="5400000" flipH="1" flipV="1">
                <a:off x="2071670" y="3000372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99 Conector recto"/>
              <p:cNvCxnSpPr/>
              <p:nvPr/>
            </p:nvCxnSpPr>
            <p:spPr>
              <a:xfrm rot="16200000" flipV="1">
                <a:off x="1571604" y="3000372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100 Conector recto"/>
              <p:cNvCxnSpPr/>
              <p:nvPr/>
            </p:nvCxnSpPr>
            <p:spPr>
              <a:xfrm rot="5400000" flipH="1" flipV="1">
                <a:off x="2214546" y="3071810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101 Conector recto"/>
              <p:cNvCxnSpPr/>
              <p:nvPr/>
            </p:nvCxnSpPr>
            <p:spPr>
              <a:xfrm rot="16200000" flipV="1">
                <a:off x="1428728" y="3071809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102 Grupo"/>
            <p:cNvGrpSpPr/>
            <p:nvPr/>
          </p:nvGrpSpPr>
          <p:grpSpPr>
            <a:xfrm rot="4807065">
              <a:off x="3254188" y="5434517"/>
              <a:ext cx="266604" cy="304383"/>
              <a:chOff x="1500166" y="2928934"/>
              <a:chExt cx="1285884" cy="2001058"/>
            </a:xfrm>
          </p:grpSpPr>
          <p:cxnSp>
            <p:nvCxnSpPr>
              <p:cNvPr id="104" name="103 Conector recto"/>
              <p:cNvCxnSpPr/>
              <p:nvPr/>
            </p:nvCxnSpPr>
            <p:spPr>
              <a:xfrm rot="5400000">
                <a:off x="1463653" y="4250537"/>
                <a:ext cx="1358116" cy="794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104 Conector recto"/>
              <p:cNvCxnSpPr/>
              <p:nvPr/>
            </p:nvCxnSpPr>
            <p:spPr>
              <a:xfrm rot="5400000" flipH="1" flipV="1">
                <a:off x="2071670" y="3000372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105 Conector recto"/>
              <p:cNvCxnSpPr/>
              <p:nvPr/>
            </p:nvCxnSpPr>
            <p:spPr>
              <a:xfrm rot="16200000" flipV="1">
                <a:off x="1571604" y="3000372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106 Conector recto"/>
              <p:cNvCxnSpPr/>
              <p:nvPr/>
            </p:nvCxnSpPr>
            <p:spPr>
              <a:xfrm rot="5400000" flipH="1" flipV="1">
                <a:off x="2214546" y="3071810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107 Conector recto"/>
              <p:cNvCxnSpPr/>
              <p:nvPr/>
            </p:nvCxnSpPr>
            <p:spPr>
              <a:xfrm rot="16200000" flipV="1">
                <a:off x="1428728" y="3071809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108 Grupo"/>
            <p:cNvGrpSpPr/>
            <p:nvPr/>
          </p:nvGrpSpPr>
          <p:grpSpPr>
            <a:xfrm rot="16792935" flipH="1">
              <a:off x="1694119" y="5476819"/>
              <a:ext cx="266602" cy="304383"/>
              <a:chOff x="1500166" y="2928934"/>
              <a:chExt cx="1285884" cy="2001058"/>
            </a:xfrm>
          </p:grpSpPr>
          <p:cxnSp>
            <p:nvCxnSpPr>
              <p:cNvPr id="110" name="109 Conector recto"/>
              <p:cNvCxnSpPr/>
              <p:nvPr/>
            </p:nvCxnSpPr>
            <p:spPr>
              <a:xfrm rot="5400000">
                <a:off x="1463653" y="4250537"/>
                <a:ext cx="1358116" cy="794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110 Conector recto"/>
              <p:cNvCxnSpPr/>
              <p:nvPr/>
            </p:nvCxnSpPr>
            <p:spPr>
              <a:xfrm rot="5400000" flipH="1" flipV="1">
                <a:off x="2071670" y="3000372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111 Conector recto"/>
              <p:cNvCxnSpPr/>
              <p:nvPr/>
            </p:nvCxnSpPr>
            <p:spPr>
              <a:xfrm rot="16200000" flipV="1">
                <a:off x="1571604" y="3000372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112 Conector recto"/>
              <p:cNvCxnSpPr/>
              <p:nvPr/>
            </p:nvCxnSpPr>
            <p:spPr>
              <a:xfrm rot="5400000" flipH="1" flipV="1">
                <a:off x="2214546" y="3071810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113 Conector recto"/>
              <p:cNvCxnSpPr/>
              <p:nvPr/>
            </p:nvCxnSpPr>
            <p:spPr>
              <a:xfrm rot="16200000" flipV="1">
                <a:off x="1428728" y="3071809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114 Grupo"/>
            <p:cNvGrpSpPr/>
            <p:nvPr/>
          </p:nvGrpSpPr>
          <p:grpSpPr>
            <a:xfrm rot="1692366" flipH="1" flipV="1">
              <a:off x="2060861" y="6113082"/>
              <a:ext cx="253418" cy="320219"/>
              <a:chOff x="1500166" y="2928934"/>
              <a:chExt cx="1285884" cy="2001058"/>
            </a:xfrm>
          </p:grpSpPr>
          <p:cxnSp>
            <p:nvCxnSpPr>
              <p:cNvPr id="116" name="115 Conector recto"/>
              <p:cNvCxnSpPr/>
              <p:nvPr/>
            </p:nvCxnSpPr>
            <p:spPr>
              <a:xfrm rot="5400000">
                <a:off x="1463653" y="4250537"/>
                <a:ext cx="1358116" cy="794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116 Conector recto"/>
              <p:cNvCxnSpPr/>
              <p:nvPr/>
            </p:nvCxnSpPr>
            <p:spPr>
              <a:xfrm rot="5400000" flipH="1" flipV="1">
                <a:off x="2071670" y="3000372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117 Conector recto"/>
              <p:cNvCxnSpPr/>
              <p:nvPr/>
            </p:nvCxnSpPr>
            <p:spPr>
              <a:xfrm rot="16200000" flipV="1">
                <a:off x="1571604" y="3000372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118 Conector recto"/>
              <p:cNvCxnSpPr/>
              <p:nvPr/>
            </p:nvCxnSpPr>
            <p:spPr>
              <a:xfrm rot="5400000" flipH="1" flipV="1">
                <a:off x="2214546" y="3071810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119 Conector recto"/>
              <p:cNvCxnSpPr/>
              <p:nvPr/>
            </p:nvCxnSpPr>
            <p:spPr>
              <a:xfrm rot="16200000" flipV="1">
                <a:off x="1428728" y="3071809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120 Grupo"/>
            <p:cNvGrpSpPr/>
            <p:nvPr/>
          </p:nvGrpSpPr>
          <p:grpSpPr>
            <a:xfrm rot="19907634" flipV="1">
              <a:off x="2820534" y="6188576"/>
              <a:ext cx="266602" cy="304383"/>
              <a:chOff x="1500166" y="2928934"/>
              <a:chExt cx="1285884" cy="2001058"/>
            </a:xfrm>
          </p:grpSpPr>
          <p:cxnSp>
            <p:nvCxnSpPr>
              <p:cNvPr id="122" name="121 Conector recto"/>
              <p:cNvCxnSpPr/>
              <p:nvPr/>
            </p:nvCxnSpPr>
            <p:spPr>
              <a:xfrm rot="5400000">
                <a:off x="1463653" y="4250537"/>
                <a:ext cx="1358116" cy="794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122 Conector recto"/>
              <p:cNvCxnSpPr/>
              <p:nvPr/>
            </p:nvCxnSpPr>
            <p:spPr>
              <a:xfrm rot="5400000" flipH="1" flipV="1">
                <a:off x="2071670" y="3000372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123 Conector recto"/>
              <p:cNvCxnSpPr/>
              <p:nvPr/>
            </p:nvCxnSpPr>
            <p:spPr>
              <a:xfrm rot="16200000" flipV="1">
                <a:off x="1571604" y="3000372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124 Conector recto"/>
              <p:cNvCxnSpPr/>
              <p:nvPr/>
            </p:nvCxnSpPr>
            <p:spPr>
              <a:xfrm rot="5400000" flipH="1" flipV="1">
                <a:off x="2214546" y="3071810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125 Conector recto"/>
              <p:cNvCxnSpPr/>
              <p:nvPr/>
            </p:nvCxnSpPr>
            <p:spPr>
              <a:xfrm rot="16200000" flipV="1">
                <a:off x="1428728" y="3071809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142 Grupo"/>
          <p:cNvGrpSpPr/>
          <p:nvPr/>
        </p:nvGrpSpPr>
        <p:grpSpPr>
          <a:xfrm flipV="1">
            <a:off x="285720" y="2263305"/>
            <a:ext cx="642942" cy="428628"/>
            <a:chOff x="500034" y="714356"/>
            <a:chExt cx="785818" cy="571504"/>
          </a:xfrm>
          <a:solidFill>
            <a:srgbClr val="FFFF00"/>
          </a:solidFill>
        </p:grpSpPr>
        <p:sp>
          <p:nvSpPr>
            <p:cNvPr id="140" name="139 Estrella de 7 puntas"/>
            <p:cNvSpPr/>
            <p:nvPr/>
          </p:nvSpPr>
          <p:spPr>
            <a:xfrm>
              <a:off x="500034" y="928670"/>
              <a:ext cx="285752" cy="285752"/>
            </a:xfrm>
            <a:prstGeom prst="star7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140 Estrella de 7 puntas"/>
            <p:cNvSpPr/>
            <p:nvPr/>
          </p:nvSpPr>
          <p:spPr>
            <a:xfrm>
              <a:off x="785786" y="714356"/>
              <a:ext cx="285752" cy="285752"/>
            </a:xfrm>
            <a:prstGeom prst="star7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141 Estrella de 7 puntas"/>
            <p:cNvSpPr/>
            <p:nvPr/>
          </p:nvSpPr>
          <p:spPr>
            <a:xfrm>
              <a:off x="1000100" y="1000108"/>
              <a:ext cx="285752" cy="285752"/>
            </a:xfrm>
            <a:prstGeom prst="star7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8" name="147 CuadroTexto"/>
          <p:cNvSpPr txBox="1"/>
          <p:nvPr/>
        </p:nvSpPr>
        <p:spPr>
          <a:xfrm>
            <a:off x="3643306" y="500042"/>
            <a:ext cx="181049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MX" sz="2400" b="1" dirty="0" smtClean="0">
                <a:ln/>
                <a:solidFill>
                  <a:schemeClr val="accent3"/>
                </a:solidFill>
              </a:rPr>
              <a:t>FASE AGUDA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21" name="120 Estrella de 7 puntas"/>
          <p:cNvSpPr/>
          <p:nvPr/>
        </p:nvSpPr>
        <p:spPr>
          <a:xfrm flipV="1">
            <a:off x="1857356" y="1477487"/>
            <a:ext cx="285752" cy="285752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126 Estrella de 7 puntas"/>
          <p:cNvSpPr/>
          <p:nvPr/>
        </p:nvSpPr>
        <p:spPr>
          <a:xfrm flipV="1">
            <a:off x="3000364" y="1406049"/>
            <a:ext cx="285752" cy="285752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129 Abrir llave"/>
          <p:cNvSpPr/>
          <p:nvPr/>
        </p:nvSpPr>
        <p:spPr>
          <a:xfrm>
            <a:off x="3643306" y="1691801"/>
            <a:ext cx="500066" cy="1428760"/>
          </a:xfrm>
          <a:prstGeom prst="leftBrace">
            <a:avLst>
              <a:gd name="adj1" fmla="val 55433"/>
              <a:gd name="adj2" fmla="val 50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130 CuadroTexto"/>
          <p:cNvSpPr txBox="1"/>
          <p:nvPr/>
        </p:nvSpPr>
        <p:spPr>
          <a:xfrm>
            <a:off x="4000496" y="1643050"/>
            <a:ext cx="13962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Histamina </a:t>
            </a:r>
          </a:p>
          <a:p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Heparina </a:t>
            </a:r>
          </a:p>
          <a:p>
            <a:r>
              <a:rPr lang="es-MX" dirty="0" err="1" smtClean="0">
                <a:latin typeface="Times New Roman" pitchFamily="18" charset="0"/>
                <a:cs typeface="Times New Roman" pitchFamily="18" charset="0"/>
              </a:rPr>
              <a:t>Leucotrienos</a:t>
            </a:r>
            <a:endParaRPr lang="es-MX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IL</a:t>
            </a:r>
          </a:p>
          <a:p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TNF-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" name="Picture 2" descr="http://alergiaweb.files.wordpress.com/2011/09/imagen1.png?w=640"/>
          <p:cNvPicPr>
            <a:picLocks noChangeAspect="1" noChangeArrowheads="1"/>
          </p:cNvPicPr>
          <p:nvPr/>
        </p:nvPicPr>
        <p:blipFill>
          <a:blip r:embed="rId3" cstate="print"/>
          <a:srcRect l="38337" t="61281" r="35850" b="11472"/>
          <a:stretch>
            <a:fillRect/>
          </a:stretch>
        </p:blipFill>
        <p:spPr bwMode="auto">
          <a:xfrm>
            <a:off x="1000100" y="3786190"/>
            <a:ext cx="2910136" cy="3071810"/>
          </a:xfrm>
          <a:prstGeom prst="rect">
            <a:avLst/>
          </a:prstGeom>
          <a:noFill/>
        </p:spPr>
      </p:pic>
      <p:cxnSp>
        <p:nvCxnSpPr>
          <p:cNvPr id="135" name="134 Conector recto de flecha"/>
          <p:cNvCxnSpPr/>
          <p:nvPr/>
        </p:nvCxnSpPr>
        <p:spPr>
          <a:xfrm flipV="1">
            <a:off x="5500694" y="1500174"/>
            <a:ext cx="785818" cy="42862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137 Conector recto de flecha"/>
          <p:cNvCxnSpPr>
            <a:endCxn id="145" idx="1"/>
          </p:cNvCxnSpPr>
          <p:nvPr/>
        </p:nvCxnSpPr>
        <p:spPr>
          <a:xfrm flipV="1">
            <a:off x="5438780" y="2163023"/>
            <a:ext cx="919170" cy="6105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142 Conector recto de flecha"/>
          <p:cNvCxnSpPr/>
          <p:nvPr/>
        </p:nvCxnSpPr>
        <p:spPr>
          <a:xfrm>
            <a:off x="5500694" y="2581268"/>
            <a:ext cx="857256" cy="27622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144 CuadroTexto"/>
          <p:cNvSpPr txBox="1"/>
          <p:nvPr/>
        </p:nvSpPr>
        <p:spPr>
          <a:xfrm>
            <a:off x="6357950" y="1285860"/>
            <a:ext cx="23758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   Permeabilidad capilar</a:t>
            </a:r>
          </a:p>
          <a:p>
            <a:endParaRPr lang="es-MX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Contracción de </a:t>
            </a:r>
          </a:p>
          <a:p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musculatura lisa</a:t>
            </a:r>
          </a:p>
          <a:p>
            <a:endParaRPr lang="es-MX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Hipersecreción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4" name="153 Conector recto de flecha"/>
          <p:cNvCxnSpPr/>
          <p:nvPr/>
        </p:nvCxnSpPr>
        <p:spPr>
          <a:xfrm rot="5400000" flipH="1" flipV="1">
            <a:off x="6393669" y="1464455"/>
            <a:ext cx="21431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7" name="Picture 2" descr="http://alergiaweb.files.wordpress.com/2011/09/imagen1.png?w=640"/>
          <p:cNvPicPr>
            <a:picLocks noChangeAspect="1" noChangeArrowheads="1"/>
          </p:cNvPicPr>
          <p:nvPr/>
        </p:nvPicPr>
        <p:blipFill>
          <a:blip r:embed="rId3" cstate="print"/>
          <a:srcRect l="6597" t="61090" r="67590" b="11663"/>
          <a:stretch>
            <a:fillRect/>
          </a:stretch>
        </p:blipFill>
        <p:spPr bwMode="auto">
          <a:xfrm>
            <a:off x="1000100" y="3766322"/>
            <a:ext cx="2928958" cy="309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0.37327 -0.0030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2" descr="http://alergiaweb.files.wordpress.com/2011/09/imagen1.png?w=640"/>
          <p:cNvPicPr>
            <a:picLocks noChangeAspect="1" noChangeArrowheads="1"/>
          </p:cNvPicPr>
          <p:nvPr/>
        </p:nvPicPr>
        <p:blipFill>
          <a:blip r:embed="rId2" cstate="print"/>
          <a:srcRect l="70077" t="61473" r="4110" b="11280"/>
          <a:stretch>
            <a:fillRect/>
          </a:stretch>
        </p:blipFill>
        <p:spPr bwMode="auto">
          <a:xfrm>
            <a:off x="1571604" y="3540102"/>
            <a:ext cx="3143272" cy="3317898"/>
          </a:xfrm>
          <a:prstGeom prst="rect">
            <a:avLst/>
          </a:prstGeom>
          <a:noFill/>
        </p:spPr>
      </p:pic>
      <p:grpSp>
        <p:nvGrpSpPr>
          <p:cNvPr id="21" name="126 Grupo"/>
          <p:cNvGrpSpPr/>
          <p:nvPr/>
        </p:nvGrpSpPr>
        <p:grpSpPr>
          <a:xfrm>
            <a:off x="142844" y="1357298"/>
            <a:ext cx="2071702" cy="2071702"/>
            <a:chOff x="1526660" y="4612884"/>
            <a:chExt cx="2154244" cy="2071702"/>
          </a:xfrm>
        </p:grpSpPr>
        <p:pic>
          <p:nvPicPr>
            <p:cNvPr id="90" name="Picture 16" descr="http://epidemiologiamolecular.com/wp-content/uploads/2010/03/clip_image008.jpg"/>
            <p:cNvPicPr>
              <a:picLocks noChangeAspect="1" noChangeArrowheads="1"/>
            </p:cNvPicPr>
            <p:nvPr/>
          </p:nvPicPr>
          <p:blipFill>
            <a:blip r:embed="rId3" cstate="print"/>
            <a:srcRect l="8659" t="6666" r="4754" b="3465"/>
            <a:stretch>
              <a:fillRect/>
            </a:stretch>
          </p:blipFill>
          <p:spPr bwMode="auto">
            <a:xfrm>
              <a:off x="1526660" y="4612884"/>
              <a:ext cx="2154244" cy="2071702"/>
            </a:xfrm>
            <a:prstGeom prst="rect">
              <a:avLst/>
            </a:prstGeom>
            <a:noFill/>
          </p:spPr>
        </p:pic>
        <p:grpSp>
          <p:nvGrpSpPr>
            <p:cNvPr id="27" name="90 Grupo"/>
            <p:cNvGrpSpPr/>
            <p:nvPr/>
          </p:nvGrpSpPr>
          <p:grpSpPr>
            <a:xfrm rot="1692366">
              <a:off x="2846679" y="4827198"/>
              <a:ext cx="253418" cy="320219"/>
              <a:chOff x="1500166" y="2928934"/>
              <a:chExt cx="1285884" cy="2001058"/>
            </a:xfrm>
          </p:grpSpPr>
          <p:cxnSp>
            <p:nvCxnSpPr>
              <p:cNvPr id="92" name="91 Conector recto"/>
              <p:cNvCxnSpPr/>
              <p:nvPr/>
            </p:nvCxnSpPr>
            <p:spPr>
              <a:xfrm rot="5400000">
                <a:off x="1463653" y="4250537"/>
                <a:ext cx="1358116" cy="794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92 Conector recto"/>
              <p:cNvCxnSpPr/>
              <p:nvPr/>
            </p:nvCxnSpPr>
            <p:spPr>
              <a:xfrm rot="5400000" flipH="1" flipV="1">
                <a:off x="2071670" y="3000372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93 Conector recto"/>
              <p:cNvCxnSpPr/>
              <p:nvPr/>
            </p:nvCxnSpPr>
            <p:spPr>
              <a:xfrm rot="16200000" flipV="1">
                <a:off x="1571604" y="3000372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94 Conector recto"/>
              <p:cNvCxnSpPr/>
              <p:nvPr/>
            </p:nvCxnSpPr>
            <p:spPr>
              <a:xfrm rot="5400000" flipH="1" flipV="1">
                <a:off x="2214546" y="3071810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95 Conector recto"/>
              <p:cNvCxnSpPr/>
              <p:nvPr/>
            </p:nvCxnSpPr>
            <p:spPr>
              <a:xfrm rot="16200000" flipV="1">
                <a:off x="1428728" y="3071809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96 Grupo"/>
            <p:cNvGrpSpPr/>
            <p:nvPr/>
          </p:nvGrpSpPr>
          <p:grpSpPr>
            <a:xfrm rot="19907634" flipH="1">
              <a:off x="1984898" y="4937073"/>
              <a:ext cx="266602" cy="304383"/>
              <a:chOff x="1500166" y="2928934"/>
              <a:chExt cx="1285884" cy="2001058"/>
            </a:xfrm>
          </p:grpSpPr>
          <p:cxnSp>
            <p:nvCxnSpPr>
              <p:cNvPr id="98" name="97 Conector recto"/>
              <p:cNvCxnSpPr/>
              <p:nvPr/>
            </p:nvCxnSpPr>
            <p:spPr>
              <a:xfrm rot="5400000">
                <a:off x="1463653" y="4250537"/>
                <a:ext cx="1358116" cy="794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98 Conector recto"/>
              <p:cNvCxnSpPr/>
              <p:nvPr/>
            </p:nvCxnSpPr>
            <p:spPr>
              <a:xfrm rot="5400000" flipH="1" flipV="1">
                <a:off x="2071670" y="3000372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99 Conector recto"/>
              <p:cNvCxnSpPr/>
              <p:nvPr/>
            </p:nvCxnSpPr>
            <p:spPr>
              <a:xfrm rot="16200000" flipV="1">
                <a:off x="1571604" y="3000372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100 Conector recto"/>
              <p:cNvCxnSpPr/>
              <p:nvPr/>
            </p:nvCxnSpPr>
            <p:spPr>
              <a:xfrm rot="5400000" flipH="1" flipV="1">
                <a:off x="2214546" y="3071810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101 Conector recto"/>
              <p:cNvCxnSpPr/>
              <p:nvPr/>
            </p:nvCxnSpPr>
            <p:spPr>
              <a:xfrm rot="16200000" flipV="1">
                <a:off x="1428728" y="3071809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102 Grupo"/>
            <p:cNvGrpSpPr/>
            <p:nvPr/>
          </p:nvGrpSpPr>
          <p:grpSpPr>
            <a:xfrm rot="4807065">
              <a:off x="3254188" y="5434517"/>
              <a:ext cx="266604" cy="304383"/>
              <a:chOff x="1500166" y="2928934"/>
              <a:chExt cx="1285884" cy="2001058"/>
            </a:xfrm>
          </p:grpSpPr>
          <p:cxnSp>
            <p:nvCxnSpPr>
              <p:cNvPr id="104" name="103 Conector recto"/>
              <p:cNvCxnSpPr/>
              <p:nvPr/>
            </p:nvCxnSpPr>
            <p:spPr>
              <a:xfrm rot="5400000">
                <a:off x="1463653" y="4250537"/>
                <a:ext cx="1358116" cy="794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104 Conector recto"/>
              <p:cNvCxnSpPr/>
              <p:nvPr/>
            </p:nvCxnSpPr>
            <p:spPr>
              <a:xfrm rot="5400000" flipH="1" flipV="1">
                <a:off x="2071670" y="3000372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105 Conector recto"/>
              <p:cNvCxnSpPr/>
              <p:nvPr/>
            </p:nvCxnSpPr>
            <p:spPr>
              <a:xfrm rot="16200000" flipV="1">
                <a:off x="1571604" y="3000372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106 Conector recto"/>
              <p:cNvCxnSpPr/>
              <p:nvPr/>
            </p:nvCxnSpPr>
            <p:spPr>
              <a:xfrm rot="5400000" flipH="1" flipV="1">
                <a:off x="2214546" y="3071810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107 Conector recto"/>
              <p:cNvCxnSpPr/>
              <p:nvPr/>
            </p:nvCxnSpPr>
            <p:spPr>
              <a:xfrm rot="16200000" flipV="1">
                <a:off x="1428728" y="3071809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108 Grupo"/>
            <p:cNvGrpSpPr/>
            <p:nvPr/>
          </p:nvGrpSpPr>
          <p:grpSpPr>
            <a:xfrm rot="16792935" flipH="1">
              <a:off x="1694119" y="5476819"/>
              <a:ext cx="266602" cy="304383"/>
              <a:chOff x="1500166" y="2928934"/>
              <a:chExt cx="1285884" cy="2001058"/>
            </a:xfrm>
          </p:grpSpPr>
          <p:cxnSp>
            <p:nvCxnSpPr>
              <p:cNvPr id="110" name="109 Conector recto"/>
              <p:cNvCxnSpPr/>
              <p:nvPr/>
            </p:nvCxnSpPr>
            <p:spPr>
              <a:xfrm rot="5400000">
                <a:off x="1463653" y="4250537"/>
                <a:ext cx="1358116" cy="794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110 Conector recto"/>
              <p:cNvCxnSpPr/>
              <p:nvPr/>
            </p:nvCxnSpPr>
            <p:spPr>
              <a:xfrm rot="5400000" flipH="1" flipV="1">
                <a:off x="2071670" y="3000372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111 Conector recto"/>
              <p:cNvCxnSpPr/>
              <p:nvPr/>
            </p:nvCxnSpPr>
            <p:spPr>
              <a:xfrm rot="16200000" flipV="1">
                <a:off x="1571604" y="3000372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112 Conector recto"/>
              <p:cNvCxnSpPr/>
              <p:nvPr/>
            </p:nvCxnSpPr>
            <p:spPr>
              <a:xfrm rot="5400000" flipH="1" flipV="1">
                <a:off x="2214546" y="3071810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113 Conector recto"/>
              <p:cNvCxnSpPr/>
              <p:nvPr/>
            </p:nvCxnSpPr>
            <p:spPr>
              <a:xfrm rot="16200000" flipV="1">
                <a:off x="1428728" y="3071809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114 Grupo"/>
            <p:cNvGrpSpPr/>
            <p:nvPr/>
          </p:nvGrpSpPr>
          <p:grpSpPr>
            <a:xfrm rot="1692366" flipH="1" flipV="1">
              <a:off x="2060861" y="6113082"/>
              <a:ext cx="253418" cy="320219"/>
              <a:chOff x="1500166" y="2928934"/>
              <a:chExt cx="1285884" cy="2001058"/>
            </a:xfrm>
          </p:grpSpPr>
          <p:cxnSp>
            <p:nvCxnSpPr>
              <p:cNvPr id="116" name="115 Conector recto"/>
              <p:cNvCxnSpPr/>
              <p:nvPr/>
            </p:nvCxnSpPr>
            <p:spPr>
              <a:xfrm rot="5400000">
                <a:off x="1463653" y="4250537"/>
                <a:ext cx="1358116" cy="794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116 Conector recto"/>
              <p:cNvCxnSpPr/>
              <p:nvPr/>
            </p:nvCxnSpPr>
            <p:spPr>
              <a:xfrm rot="5400000" flipH="1" flipV="1">
                <a:off x="2071670" y="3000372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117 Conector recto"/>
              <p:cNvCxnSpPr/>
              <p:nvPr/>
            </p:nvCxnSpPr>
            <p:spPr>
              <a:xfrm rot="16200000" flipV="1">
                <a:off x="1571604" y="3000372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118 Conector recto"/>
              <p:cNvCxnSpPr/>
              <p:nvPr/>
            </p:nvCxnSpPr>
            <p:spPr>
              <a:xfrm rot="5400000" flipH="1" flipV="1">
                <a:off x="2214546" y="3071810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119 Conector recto"/>
              <p:cNvCxnSpPr/>
              <p:nvPr/>
            </p:nvCxnSpPr>
            <p:spPr>
              <a:xfrm rot="16200000" flipV="1">
                <a:off x="1428728" y="3071809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120 Grupo"/>
            <p:cNvGrpSpPr/>
            <p:nvPr/>
          </p:nvGrpSpPr>
          <p:grpSpPr>
            <a:xfrm rot="19907634" flipV="1">
              <a:off x="2820534" y="6188576"/>
              <a:ext cx="266602" cy="304383"/>
              <a:chOff x="1500166" y="2928934"/>
              <a:chExt cx="1285884" cy="2001058"/>
            </a:xfrm>
          </p:grpSpPr>
          <p:cxnSp>
            <p:nvCxnSpPr>
              <p:cNvPr id="122" name="121 Conector recto"/>
              <p:cNvCxnSpPr/>
              <p:nvPr/>
            </p:nvCxnSpPr>
            <p:spPr>
              <a:xfrm rot="5400000">
                <a:off x="1463653" y="4250537"/>
                <a:ext cx="1358116" cy="794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122 Conector recto"/>
              <p:cNvCxnSpPr/>
              <p:nvPr/>
            </p:nvCxnSpPr>
            <p:spPr>
              <a:xfrm rot="5400000" flipH="1" flipV="1">
                <a:off x="2071670" y="3000372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123 Conector recto"/>
              <p:cNvCxnSpPr/>
              <p:nvPr/>
            </p:nvCxnSpPr>
            <p:spPr>
              <a:xfrm rot="16200000" flipV="1">
                <a:off x="1571604" y="3000372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124 Conector recto"/>
              <p:cNvCxnSpPr/>
              <p:nvPr/>
            </p:nvCxnSpPr>
            <p:spPr>
              <a:xfrm rot="5400000" flipH="1" flipV="1">
                <a:off x="2214546" y="3071810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125 Conector recto"/>
              <p:cNvCxnSpPr/>
              <p:nvPr/>
            </p:nvCxnSpPr>
            <p:spPr>
              <a:xfrm rot="16200000" flipV="1">
                <a:off x="1428728" y="3071809"/>
                <a:ext cx="642942" cy="5000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8" name="147 CuadroTexto"/>
          <p:cNvSpPr txBox="1"/>
          <p:nvPr/>
        </p:nvSpPr>
        <p:spPr>
          <a:xfrm>
            <a:off x="3623192" y="428604"/>
            <a:ext cx="187750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MX" sz="2400" b="1" dirty="0" smtClean="0">
                <a:ln/>
                <a:solidFill>
                  <a:schemeClr val="accent3"/>
                </a:solidFill>
              </a:rPr>
              <a:t>FASE  TARDÍA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72" name="171 Estrella de 7 puntas"/>
          <p:cNvSpPr/>
          <p:nvPr/>
        </p:nvSpPr>
        <p:spPr>
          <a:xfrm flipV="1">
            <a:off x="500034" y="1428736"/>
            <a:ext cx="285752" cy="285752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172 Estrella de 7 puntas"/>
          <p:cNvSpPr/>
          <p:nvPr/>
        </p:nvSpPr>
        <p:spPr>
          <a:xfrm flipV="1">
            <a:off x="1571604" y="1357298"/>
            <a:ext cx="285752" cy="285752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173 Abrir llave"/>
          <p:cNvSpPr/>
          <p:nvPr/>
        </p:nvSpPr>
        <p:spPr>
          <a:xfrm>
            <a:off x="2285984" y="1643050"/>
            <a:ext cx="500066" cy="1428760"/>
          </a:xfrm>
          <a:prstGeom prst="leftBrace">
            <a:avLst>
              <a:gd name="adj1" fmla="val 55433"/>
              <a:gd name="adj2" fmla="val 50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174 CuadroTexto"/>
          <p:cNvSpPr txBox="1"/>
          <p:nvPr/>
        </p:nvSpPr>
        <p:spPr>
          <a:xfrm>
            <a:off x="2500298" y="1925413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Times New Roman" pitchFamily="18" charset="0"/>
                <a:cs typeface="Times New Roman" pitchFamily="18" charset="0"/>
              </a:rPr>
              <a:t>Quimioquinas</a:t>
            </a:r>
            <a:endParaRPr lang="es-MX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MX" dirty="0" err="1" smtClean="0">
                <a:latin typeface="Times New Roman" pitchFamily="18" charset="0"/>
                <a:cs typeface="Times New Roman" pitchFamily="18" charset="0"/>
              </a:rPr>
              <a:t>Citoquinas</a:t>
            </a:r>
            <a:endParaRPr lang="es-MX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6" name="175 Conector recto de flecha"/>
          <p:cNvCxnSpPr/>
          <p:nvPr/>
        </p:nvCxnSpPr>
        <p:spPr>
          <a:xfrm>
            <a:off x="4214810" y="2214554"/>
            <a:ext cx="785818" cy="15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176 CuadroTexto"/>
          <p:cNvSpPr txBox="1"/>
          <p:nvPr/>
        </p:nvSpPr>
        <p:spPr>
          <a:xfrm>
            <a:off x="5143504" y="1714488"/>
            <a:ext cx="20954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+ Vasodilatación </a:t>
            </a:r>
          </a:p>
          <a:p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+ Espasmo muscular</a:t>
            </a:r>
          </a:p>
          <a:p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s-MX" dirty="0" err="1" smtClean="0">
                <a:latin typeface="Times New Roman" pitchFamily="18" charset="0"/>
                <a:cs typeface="Times New Roman" pitchFamily="18" charset="0"/>
              </a:rPr>
              <a:t>Eosinófilos</a:t>
            </a:r>
            <a:endParaRPr lang="es-MX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+Macrófagos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9" name="Picture 2" descr="http://alergiaweb.files.wordpress.com/2011/09/imagen1.png?w=640"/>
          <p:cNvPicPr>
            <a:picLocks noChangeAspect="1" noChangeArrowheads="1"/>
          </p:cNvPicPr>
          <p:nvPr/>
        </p:nvPicPr>
        <p:blipFill>
          <a:blip r:embed="rId2" cstate="print"/>
          <a:srcRect l="38337" t="61281" r="35850" b="11472"/>
          <a:stretch>
            <a:fillRect/>
          </a:stretch>
        </p:blipFill>
        <p:spPr bwMode="auto">
          <a:xfrm>
            <a:off x="1571604" y="3540102"/>
            <a:ext cx="3143272" cy="3317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6.66667E-6 L 0.33871 6.66667E-6 " pathEditMode="relative" ptsTypes="AA">
                                      <p:cBhvr>
                                        <p:cTn id="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62 Grupo"/>
          <p:cNvGrpSpPr/>
          <p:nvPr/>
        </p:nvGrpSpPr>
        <p:grpSpPr>
          <a:xfrm>
            <a:off x="785786" y="1928802"/>
            <a:ext cx="1445315" cy="914400"/>
            <a:chOff x="6015054" y="1000108"/>
            <a:chExt cx="1445315" cy="914400"/>
          </a:xfrm>
        </p:grpSpPr>
        <p:grpSp>
          <p:nvGrpSpPr>
            <p:cNvPr id="16" name="60 Grupo"/>
            <p:cNvGrpSpPr/>
            <p:nvPr/>
          </p:nvGrpSpPr>
          <p:grpSpPr>
            <a:xfrm>
              <a:off x="6015054" y="1000108"/>
              <a:ext cx="914400" cy="914400"/>
              <a:chOff x="6015054" y="1000108"/>
              <a:chExt cx="914400" cy="914400"/>
            </a:xfrm>
          </p:grpSpPr>
          <p:sp>
            <p:nvSpPr>
              <p:cNvPr id="33" name="32 Elipse"/>
              <p:cNvSpPr/>
              <p:nvPr/>
            </p:nvSpPr>
            <p:spPr>
              <a:xfrm>
                <a:off x="6015054" y="1000108"/>
                <a:ext cx="914400" cy="9144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35 Forma libre"/>
              <p:cNvSpPr/>
              <p:nvPr/>
            </p:nvSpPr>
            <p:spPr>
              <a:xfrm>
                <a:off x="6207806" y="1142984"/>
                <a:ext cx="507334" cy="596059"/>
              </a:xfrm>
              <a:custGeom>
                <a:avLst/>
                <a:gdLst>
                  <a:gd name="connsiteX0" fmla="*/ 207900 w 507334"/>
                  <a:gd name="connsiteY0" fmla="*/ 166255 h 596059"/>
                  <a:gd name="connsiteX1" fmla="*/ 166337 w 507334"/>
                  <a:gd name="connsiteY1" fmla="*/ 55419 h 596059"/>
                  <a:gd name="connsiteX2" fmla="*/ 97064 w 507334"/>
                  <a:gd name="connsiteY2" fmla="*/ 0 h 596059"/>
                  <a:gd name="connsiteX3" fmla="*/ 13937 w 507334"/>
                  <a:gd name="connsiteY3" fmla="*/ 41564 h 596059"/>
                  <a:gd name="connsiteX4" fmla="*/ 82 w 507334"/>
                  <a:gd name="connsiteY4" fmla="*/ 83128 h 596059"/>
                  <a:gd name="connsiteX5" fmla="*/ 13937 w 507334"/>
                  <a:gd name="connsiteY5" fmla="*/ 166255 h 596059"/>
                  <a:gd name="connsiteX6" fmla="*/ 55500 w 507334"/>
                  <a:gd name="connsiteY6" fmla="*/ 180109 h 596059"/>
                  <a:gd name="connsiteX7" fmla="*/ 124773 w 507334"/>
                  <a:gd name="connsiteY7" fmla="*/ 221673 h 596059"/>
                  <a:gd name="connsiteX8" fmla="*/ 166337 w 507334"/>
                  <a:gd name="connsiteY8" fmla="*/ 374073 h 596059"/>
                  <a:gd name="connsiteX9" fmla="*/ 180191 w 507334"/>
                  <a:gd name="connsiteY9" fmla="*/ 581891 h 596059"/>
                  <a:gd name="connsiteX10" fmla="*/ 221755 w 507334"/>
                  <a:gd name="connsiteY10" fmla="*/ 595746 h 596059"/>
                  <a:gd name="connsiteX11" fmla="*/ 388009 w 507334"/>
                  <a:gd name="connsiteY11" fmla="*/ 581891 h 596059"/>
                  <a:gd name="connsiteX12" fmla="*/ 401864 w 507334"/>
                  <a:gd name="connsiteY12" fmla="*/ 443346 h 596059"/>
                  <a:gd name="connsiteX13" fmla="*/ 388009 w 507334"/>
                  <a:gd name="connsiteY13" fmla="*/ 401782 h 596059"/>
                  <a:gd name="connsiteX14" fmla="*/ 346446 w 507334"/>
                  <a:gd name="connsiteY14" fmla="*/ 360219 h 596059"/>
                  <a:gd name="connsiteX15" fmla="*/ 332591 w 507334"/>
                  <a:gd name="connsiteY15" fmla="*/ 318655 h 596059"/>
                  <a:gd name="connsiteX16" fmla="*/ 443428 w 507334"/>
                  <a:gd name="connsiteY16" fmla="*/ 207819 h 596059"/>
                  <a:gd name="connsiteX17" fmla="*/ 484991 w 507334"/>
                  <a:gd name="connsiteY17" fmla="*/ 166255 h 596059"/>
                  <a:gd name="connsiteX18" fmla="*/ 498846 w 507334"/>
                  <a:gd name="connsiteY18" fmla="*/ 124691 h 596059"/>
                  <a:gd name="connsiteX19" fmla="*/ 374155 w 507334"/>
                  <a:gd name="connsiteY19" fmla="*/ 55419 h 596059"/>
                  <a:gd name="connsiteX20" fmla="*/ 277173 w 507334"/>
                  <a:gd name="connsiteY20" fmla="*/ 69273 h 596059"/>
                  <a:gd name="connsiteX21" fmla="*/ 235609 w 507334"/>
                  <a:gd name="connsiteY21" fmla="*/ 152400 h 596059"/>
                  <a:gd name="connsiteX22" fmla="*/ 207900 w 507334"/>
                  <a:gd name="connsiteY22" fmla="*/ 166255 h 596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07334" h="596059">
                    <a:moveTo>
                      <a:pt x="207900" y="166255"/>
                    </a:moveTo>
                    <a:cubicBezTo>
                      <a:pt x="196355" y="150092"/>
                      <a:pt x="195317" y="98890"/>
                      <a:pt x="166337" y="55419"/>
                    </a:cubicBezTo>
                    <a:cubicBezTo>
                      <a:pt x="150542" y="31727"/>
                      <a:pt x="119300" y="14824"/>
                      <a:pt x="97064" y="0"/>
                    </a:cubicBezTo>
                    <a:cubicBezTo>
                      <a:pt x="69684" y="9127"/>
                      <a:pt x="33469" y="17148"/>
                      <a:pt x="13937" y="41564"/>
                    </a:cubicBezTo>
                    <a:cubicBezTo>
                      <a:pt x="4814" y="52968"/>
                      <a:pt x="4700" y="69273"/>
                      <a:pt x="82" y="83128"/>
                    </a:cubicBezTo>
                    <a:cubicBezTo>
                      <a:pt x="4700" y="110837"/>
                      <a:pt x="0" y="141865"/>
                      <a:pt x="13937" y="166255"/>
                    </a:cubicBezTo>
                    <a:cubicBezTo>
                      <a:pt x="21182" y="178935"/>
                      <a:pt x="42977" y="172595"/>
                      <a:pt x="55500" y="180109"/>
                    </a:cubicBezTo>
                    <a:cubicBezTo>
                      <a:pt x="150586" y="237162"/>
                      <a:pt x="7033" y="182428"/>
                      <a:pt x="124773" y="221673"/>
                    </a:cubicBezTo>
                    <a:cubicBezTo>
                      <a:pt x="193253" y="324393"/>
                      <a:pt x="186722" y="272145"/>
                      <a:pt x="166337" y="374073"/>
                    </a:cubicBezTo>
                    <a:cubicBezTo>
                      <a:pt x="170955" y="443346"/>
                      <a:pt x="163353" y="514537"/>
                      <a:pt x="180191" y="581891"/>
                    </a:cubicBezTo>
                    <a:cubicBezTo>
                      <a:pt x="183733" y="596059"/>
                      <a:pt x="207151" y="595746"/>
                      <a:pt x="221755" y="595746"/>
                    </a:cubicBezTo>
                    <a:cubicBezTo>
                      <a:pt x="277365" y="595746"/>
                      <a:pt x="332591" y="586509"/>
                      <a:pt x="388009" y="581891"/>
                    </a:cubicBezTo>
                    <a:cubicBezTo>
                      <a:pt x="419270" y="488112"/>
                      <a:pt x="424414" y="522268"/>
                      <a:pt x="401864" y="443346"/>
                    </a:cubicBezTo>
                    <a:cubicBezTo>
                      <a:pt x="397852" y="429304"/>
                      <a:pt x="396110" y="413933"/>
                      <a:pt x="388009" y="401782"/>
                    </a:cubicBezTo>
                    <a:cubicBezTo>
                      <a:pt x="377141" y="385480"/>
                      <a:pt x="360300" y="374073"/>
                      <a:pt x="346446" y="360219"/>
                    </a:cubicBezTo>
                    <a:cubicBezTo>
                      <a:pt x="341828" y="346364"/>
                      <a:pt x="330526" y="333112"/>
                      <a:pt x="332591" y="318655"/>
                    </a:cubicBezTo>
                    <a:cubicBezTo>
                      <a:pt x="343147" y="244758"/>
                      <a:pt x="394789" y="256460"/>
                      <a:pt x="443428" y="207819"/>
                    </a:cubicBezTo>
                    <a:lnTo>
                      <a:pt x="484991" y="166255"/>
                    </a:lnTo>
                    <a:cubicBezTo>
                      <a:pt x="489609" y="152400"/>
                      <a:pt x="507334" y="136575"/>
                      <a:pt x="498846" y="124691"/>
                    </a:cubicBezTo>
                    <a:cubicBezTo>
                      <a:pt x="469071" y="83006"/>
                      <a:pt x="418587" y="70229"/>
                      <a:pt x="374155" y="55419"/>
                    </a:cubicBezTo>
                    <a:cubicBezTo>
                      <a:pt x="341828" y="60037"/>
                      <a:pt x="307014" y="56010"/>
                      <a:pt x="277173" y="69273"/>
                    </a:cubicBezTo>
                    <a:cubicBezTo>
                      <a:pt x="243014" y="84455"/>
                      <a:pt x="253282" y="128836"/>
                      <a:pt x="235609" y="152400"/>
                    </a:cubicBezTo>
                    <a:cubicBezTo>
                      <a:pt x="229413" y="160661"/>
                      <a:pt x="219445" y="182418"/>
                      <a:pt x="207900" y="166255"/>
                    </a:cubicBezTo>
                    <a:close/>
                  </a:path>
                </a:pathLst>
              </a:custGeom>
              <a:solidFill>
                <a:srgbClr val="0000CC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36 Elipse"/>
              <p:cNvSpPr/>
              <p:nvPr/>
            </p:nvSpPr>
            <p:spPr>
              <a:xfrm>
                <a:off x="6215074" y="1428736"/>
                <a:ext cx="57144" cy="571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43 Elipse"/>
              <p:cNvSpPr/>
              <p:nvPr/>
            </p:nvSpPr>
            <p:spPr>
              <a:xfrm>
                <a:off x="6367474" y="1581136"/>
                <a:ext cx="57144" cy="571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44 Elipse"/>
              <p:cNvSpPr/>
              <p:nvPr/>
            </p:nvSpPr>
            <p:spPr>
              <a:xfrm>
                <a:off x="6519874" y="1733536"/>
                <a:ext cx="57144" cy="571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45 Elipse"/>
              <p:cNvSpPr/>
              <p:nvPr/>
            </p:nvSpPr>
            <p:spPr>
              <a:xfrm>
                <a:off x="6286512" y="1142984"/>
                <a:ext cx="57144" cy="571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47 Elipse"/>
              <p:cNvSpPr/>
              <p:nvPr/>
            </p:nvSpPr>
            <p:spPr>
              <a:xfrm>
                <a:off x="6438912" y="1295384"/>
                <a:ext cx="57144" cy="571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48 Elipse"/>
              <p:cNvSpPr/>
              <p:nvPr/>
            </p:nvSpPr>
            <p:spPr>
              <a:xfrm>
                <a:off x="6591312" y="1447784"/>
                <a:ext cx="57144" cy="571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49 Elipse"/>
              <p:cNvSpPr/>
              <p:nvPr/>
            </p:nvSpPr>
            <p:spPr>
              <a:xfrm>
                <a:off x="6743712" y="1600184"/>
                <a:ext cx="57144" cy="571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50 Elipse"/>
              <p:cNvSpPr/>
              <p:nvPr/>
            </p:nvSpPr>
            <p:spPr>
              <a:xfrm>
                <a:off x="6500826" y="1071546"/>
                <a:ext cx="57144" cy="571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51 Elipse"/>
              <p:cNvSpPr/>
              <p:nvPr/>
            </p:nvSpPr>
            <p:spPr>
              <a:xfrm>
                <a:off x="6653226" y="1223946"/>
                <a:ext cx="57144" cy="571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52 Elipse"/>
              <p:cNvSpPr/>
              <p:nvPr/>
            </p:nvSpPr>
            <p:spPr>
              <a:xfrm>
                <a:off x="6805626" y="1376346"/>
                <a:ext cx="57144" cy="571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53 Elipse"/>
              <p:cNvSpPr/>
              <p:nvPr/>
            </p:nvSpPr>
            <p:spPr>
              <a:xfrm>
                <a:off x="6072198" y="1285860"/>
                <a:ext cx="57144" cy="571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54 Elipse"/>
              <p:cNvSpPr/>
              <p:nvPr/>
            </p:nvSpPr>
            <p:spPr>
              <a:xfrm>
                <a:off x="6224598" y="1438260"/>
                <a:ext cx="57144" cy="571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55 Elipse"/>
              <p:cNvSpPr/>
              <p:nvPr/>
            </p:nvSpPr>
            <p:spPr>
              <a:xfrm>
                <a:off x="6376998" y="1590660"/>
                <a:ext cx="57144" cy="571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56 Elipse"/>
              <p:cNvSpPr/>
              <p:nvPr/>
            </p:nvSpPr>
            <p:spPr>
              <a:xfrm>
                <a:off x="6529398" y="1743060"/>
                <a:ext cx="57144" cy="571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57 Elipse"/>
              <p:cNvSpPr/>
              <p:nvPr/>
            </p:nvSpPr>
            <p:spPr>
              <a:xfrm>
                <a:off x="6072198" y="1500174"/>
                <a:ext cx="57144" cy="571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58 Elipse"/>
              <p:cNvSpPr/>
              <p:nvPr/>
            </p:nvSpPr>
            <p:spPr>
              <a:xfrm>
                <a:off x="6224598" y="1652574"/>
                <a:ext cx="57144" cy="571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59 Elipse"/>
              <p:cNvSpPr/>
              <p:nvPr/>
            </p:nvSpPr>
            <p:spPr>
              <a:xfrm>
                <a:off x="6376998" y="1804974"/>
                <a:ext cx="57144" cy="571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61 CuadroTexto"/>
            <p:cNvSpPr txBox="1"/>
            <p:nvPr/>
          </p:nvSpPr>
          <p:spPr>
            <a:xfrm>
              <a:off x="6929454" y="1285860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err="1" smtClean="0">
                  <a:latin typeface="Times New Roman" pitchFamily="18" charset="0"/>
                  <a:cs typeface="Times New Roman" pitchFamily="18" charset="0"/>
                </a:rPr>
                <a:t>Eos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8" name="147 CuadroTexto"/>
          <p:cNvSpPr txBox="1"/>
          <p:nvPr/>
        </p:nvSpPr>
        <p:spPr>
          <a:xfrm>
            <a:off x="3571868" y="467005"/>
            <a:ext cx="2034917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MX" sz="2400" b="1" dirty="0" smtClean="0">
                <a:ln/>
                <a:solidFill>
                  <a:schemeClr val="accent3"/>
                </a:solidFill>
              </a:rPr>
              <a:t>FASE CRÓNICA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cxnSp>
        <p:nvCxnSpPr>
          <p:cNvPr id="115" name="114 Conector recto de flecha"/>
          <p:cNvCxnSpPr/>
          <p:nvPr/>
        </p:nvCxnSpPr>
        <p:spPr>
          <a:xfrm>
            <a:off x="2357422" y="2428868"/>
            <a:ext cx="2000264" cy="15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120 CuadroTexto"/>
          <p:cNvSpPr txBox="1"/>
          <p:nvPr/>
        </p:nvSpPr>
        <p:spPr>
          <a:xfrm>
            <a:off x="2928926" y="1988098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TGF-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β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http://www.mednet.cl/medios/medwave/julio2008/dolor/Fig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3F7"/>
              </a:clrFrom>
              <a:clrTo>
                <a:srgbClr val="F2F3F7">
                  <a:alpha val="0"/>
                </a:srgbClr>
              </a:clrTo>
            </a:clrChange>
          </a:blip>
          <a:srcRect l="40236" t="7759" r="34013" b="68965"/>
          <a:stretch>
            <a:fillRect/>
          </a:stretch>
        </p:blipFill>
        <p:spPr bwMode="auto">
          <a:xfrm>
            <a:off x="3929058" y="1928802"/>
            <a:ext cx="2159015" cy="1214446"/>
          </a:xfrm>
          <a:prstGeom prst="rect">
            <a:avLst/>
          </a:prstGeom>
          <a:noFill/>
        </p:spPr>
      </p:pic>
      <p:sp>
        <p:nvSpPr>
          <p:cNvPr id="129" name="128 Rectángulo"/>
          <p:cNvSpPr/>
          <p:nvPr/>
        </p:nvSpPr>
        <p:spPr>
          <a:xfrm>
            <a:off x="5643570" y="3071810"/>
            <a:ext cx="914400" cy="2857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129 Rectángulo"/>
          <p:cNvSpPr/>
          <p:nvPr/>
        </p:nvSpPr>
        <p:spPr>
          <a:xfrm>
            <a:off x="4500562" y="1857364"/>
            <a:ext cx="914400" cy="2857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130 Conector recto de flecha"/>
          <p:cNvCxnSpPr/>
          <p:nvPr/>
        </p:nvCxnSpPr>
        <p:spPr>
          <a:xfrm>
            <a:off x="5715008" y="2357430"/>
            <a:ext cx="785818" cy="15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131 CuadroTexto"/>
          <p:cNvSpPr txBox="1"/>
          <p:nvPr/>
        </p:nvSpPr>
        <p:spPr>
          <a:xfrm>
            <a:off x="6500826" y="220241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Fibrosis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" name="Picture 4" descr="http://www.todoasma.com/fotosasma/fotosindex/Bronquiolo%20normal%20vs%20bronquiolo%20asmatico.jpg"/>
          <p:cNvPicPr>
            <a:picLocks noChangeAspect="1" noChangeArrowheads="1"/>
          </p:cNvPicPr>
          <p:nvPr/>
        </p:nvPicPr>
        <p:blipFill>
          <a:blip r:embed="rId3" cstate="print"/>
          <a:srcRect l="1490" t="14286" r="52326" b="4081"/>
          <a:stretch>
            <a:fillRect/>
          </a:stretch>
        </p:blipFill>
        <p:spPr bwMode="auto">
          <a:xfrm>
            <a:off x="3286116" y="3786190"/>
            <a:ext cx="2214578" cy="2857520"/>
          </a:xfrm>
          <a:prstGeom prst="rect">
            <a:avLst/>
          </a:prstGeom>
          <a:noFill/>
        </p:spPr>
      </p:pic>
      <p:pic>
        <p:nvPicPr>
          <p:cNvPr id="135" name="Picture 4" descr="http://www.todoasma.com/fotosasma/fotosindex/Bronquiolo%20normal%20vs%20bronquiolo%20asmatico.jpg"/>
          <p:cNvPicPr>
            <a:picLocks noChangeAspect="1" noChangeArrowheads="1"/>
          </p:cNvPicPr>
          <p:nvPr/>
        </p:nvPicPr>
        <p:blipFill>
          <a:blip r:embed="rId3" cstate="print"/>
          <a:srcRect l="51945" t="16055" r="1871" b="4354"/>
          <a:stretch>
            <a:fillRect/>
          </a:stretch>
        </p:blipFill>
        <p:spPr bwMode="auto">
          <a:xfrm>
            <a:off x="3286116" y="3786190"/>
            <a:ext cx="2214578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274</Words>
  <Application>Microsoft Office PowerPoint</Application>
  <PresentationFormat>Presentación en pantalla (4:3)</PresentationFormat>
  <Paragraphs>92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</dc:creator>
  <cp:lastModifiedBy>och0</cp:lastModifiedBy>
  <cp:revision>39</cp:revision>
  <dcterms:created xsi:type="dcterms:W3CDTF">2011-12-11T20:00:37Z</dcterms:created>
  <dcterms:modified xsi:type="dcterms:W3CDTF">2011-12-14T03:43:21Z</dcterms:modified>
</cp:coreProperties>
</file>